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78" r:id="rId4"/>
    <p:sldId id="258" r:id="rId5"/>
    <p:sldId id="279" r:id="rId6"/>
    <p:sldId id="271" r:id="rId7"/>
    <p:sldId id="280" r:id="rId8"/>
    <p:sldId id="269" r:id="rId9"/>
    <p:sldId id="277" r:id="rId10"/>
    <p:sldId id="275" r:id="rId11"/>
    <p:sldId id="270" r:id="rId12"/>
    <p:sldId id="274" r:id="rId13"/>
    <p:sldId id="281" r:id="rId14"/>
    <p:sldId id="276" r:id="rId15"/>
    <p:sldId id="282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4" autoAdjust="0"/>
    <p:restoredTop sz="94621"/>
  </p:normalViewPr>
  <p:slideViewPr>
    <p:cSldViewPr snapToGrid="0" snapToObjects="1">
      <p:cViewPr>
        <p:scale>
          <a:sx n="55" d="100"/>
          <a:sy n="55" d="100"/>
        </p:scale>
        <p:origin x="-582" y="-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88991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54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0" y="0"/>
            <a:ext cx="8128000" cy="9144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Rectangle"/>
          <p:cNvSpPr/>
          <p:nvPr/>
        </p:nvSpPr>
        <p:spPr>
          <a:xfrm>
            <a:off x="0" y="-49047"/>
            <a:ext cx="16256000" cy="914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D27E2A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2" name="Rectangle"/>
          <p:cNvSpPr/>
          <p:nvPr/>
        </p:nvSpPr>
        <p:spPr>
          <a:xfrm>
            <a:off x="0" y="9144000"/>
            <a:ext cx="16256000" cy="4572000"/>
          </a:xfrm>
          <a:prstGeom prst="rect">
            <a:avLst/>
          </a:prstGeom>
          <a:solidFill>
            <a:srgbClr val="E6CEA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3" name="Rectangle"/>
          <p:cNvSpPr/>
          <p:nvPr/>
        </p:nvSpPr>
        <p:spPr>
          <a:xfrm>
            <a:off x="16256000" y="9144000"/>
            <a:ext cx="8128000" cy="4572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4" name="Заголовок презентации…"/>
          <p:cNvSpPr txBox="1"/>
          <p:nvPr/>
        </p:nvSpPr>
        <p:spPr>
          <a:xfrm>
            <a:off x="0" y="1332434"/>
            <a:ext cx="16256000" cy="6283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 smtClean="0">
                <a:latin typeface="Times New Roman"/>
                <a:ea typeface="Calibri"/>
                <a:cs typeface="Times New Roman"/>
              </a:rPr>
              <a:t>Муниципальный этап </a:t>
            </a:r>
            <a:r>
              <a:rPr lang="ru-RU" sz="5400" dirty="0">
                <a:latin typeface="Times New Roman"/>
                <a:ea typeface="Calibri"/>
                <a:cs typeface="Times New Roman"/>
              </a:rPr>
              <a:t>Республиканского конкурса профессионального мастерства работников сферы воспитания и дополнительного образования </a:t>
            </a:r>
            <a:r>
              <a:rPr lang="ru-RU" sz="6000" b="1" dirty="0">
                <a:latin typeface="Times New Roman"/>
                <a:ea typeface="Calibri"/>
                <a:cs typeface="Times New Roman"/>
              </a:rPr>
              <a:t>«Воспитать человека».</a:t>
            </a:r>
            <a:endParaRPr lang="ru-RU" sz="5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6000" dirty="0">
                <a:latin typeface="Times New Roman"/>
                <a:ea typeface="Calibri"/>
                <a:cs typeface="Times New Roman"/>
              </a:rPr>
              <a:t>номинация: </a:t>
            </a:r>
            <a:r>
              <a:rPr lang="ru-RU" sz="6000" b="1" dirty="0">
                <a:latin typeface="Times New Roman"/>
                <a:ea typeface="Calibri"/>
                <a:cs typeface="Times New Roman"/>
              </a:rPr>
              <a:t>«Управление воспитательным процессом</a:t>
            </a:r>
            <a:r>
              <a:rPr lang="ru-RU" sz="6000" b="1" dirty="0" smtClean="0">
                <a:latin typeface="Times New Roman"/>
                <a:ea typeface="Calibri"/>
                <a:cs typeface="Times New Roman"/>
              </a:rPr>
              <a:t>».</a:t>
            </a:r>
            <a:endParaRPr lang="ru-RU" sz="5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2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0" y="10707741"/>
            <a:ext cx="6096000" cy="1444518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22 декабря, 2022 года…"/>
          <p:cNvSpPr txBox="1"/>
          <p:nvPr/>
        </p:nvSpPr>
        <p:spPr>
          <a:xfrm>
            <a:off x="0" y="9179896"/>
            <a:ext cx="15859126" cy="4500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/>
                <a:ea typeface="Calibri"/>
                <a:cs typeface="Times New Roman"/>
              </a:rPr>
              <a:t>Заместитель директора по воспитательной работе 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МБОУ «СОШ №3» </a:t>
            </a:r>
            <a:endParaRPr lang="ru-RU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5400" dirty="0" smtClean="0">
                <a:latin typeface="Times New Roman"/>
                <a:ea typeface="Calibri"/>
                <a:cs typeface="Times New Roman"/>
              </a:rPr>
              <a:t>Менделеевского </a:t>
            </a:r>
            <a:r>
              <a:rPr lang="ru-RU" sz="5400" dirty="0">
                <a:latin typeface="Times New Roman"/>
                <a:ea typeface="Calibri"/>
                <a:cs typeface="Times New Roman"/>
              </a:rPr>
              <a:t>муниципального района </a:t>
            </a:r>
            <a:endParaRPr lang="ru-RU" sz="5400" dirty="0" smtClean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Файзрахманова </a:t>
            </a: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Юлия 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Робертовна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1343024" y="2926671"/>
            <a:ext cx="11572875" cy="982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latin typeface="Times New Roman"/>
                <a:ea typeface="Times New Roman"/>
                <a:cs typeface="Times New Roman"/>
              </a:rPr>
              <a:t>Воспитывающими 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наши уроки становятся тогда: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- когда они интересны школьникам, и те с удовольствием включаются в организуемую учителем деятельность;</a:t>
            </a:r>
            <a:r>
              <a:rPr lang="ru-RU" sz="4800" spc="-15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800" spc="-15" dirty="0">
                <a:latin typeface="Times New Roman"/>
                <a:ea typeface="Times New Roman"/>
                <a:cs typeface="Times New Roman"/>
              </a:rPr>
              <a:t>-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когда они побуждают школьников задуматься о ценностях, нравственных вопросах, жизненных проблемах;</a:t>
            </a:r>
            <a:r>
              <a:rPr lang="ru-RU" sz="4800" spc="-15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-когда время от времени на них используются игры, дискуссии и другие парные или групповые формы работы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Образование в Менделеевске…"/>
          <p:cNvSpPr txBox="1"/>
          <p:nvPr/>
        </p:nvSpPr>
        <p:spPr>
          <a:xfrm>
            <a:off x="5086241" y="1606208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Times New Roman"/>
                <a:cs typeface="Times New Roman"/>
              </a:rPr>
              <a:t>Школьный урок</a:t>
            </a:r>
            <a:endParaRPr sz="8000" b="1" dirty="0"/>
          </a:p>
        </p:txBody>
      </p:sp>
      <p:pic>
        <p:nvPicPr>
          <p:cNvPr id="4098" name="Picture 2" descr="C:\Users\Юлия\Downloads\IMG-20220127-WA00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5"/>
          <a:stretch/>
        </p:blipFill>
        <p:spPr bwMode="auto">
          <a:xfrm>
            <a:off x="15625286" y="1689296"/>
            <a:ext cx="6335078" cy="1105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7796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Образование в Менделеевске…"/>
          <p:cNvSpPr txBox="1"/>
          <p:nvPr/>
        </p:nvSpPr>
        <p:spPr>
          <a:xfrm>
            <a:off x="5086241" y="1606208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Times New Roman"/>
                <a:cs typeface="Times New Roman"/>
              </a:rPr>
              <a:t>Школьный урок</a:t>
            </a:r>
            <a:endParaRPr sz="8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9087" y="1618379"/>
            <a:ext cx="8599487" cy="11465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Ray\Desktop\распечатать аммоний\IMG-20210428-WA0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3457575"/>
            <a:ext cx="10972800" cy="822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982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038757" y="1985665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Классное руководство</a:t>
            </a:r>
            <a:endParaRPr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1" name="Picture 3" descr="C:\Users\Юлия\Downloads\IMG-20210127-WA004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36"/>
          <a:stretch/>
        </p:blipFill>
        <p:spPr bwMode="auto">
          <a:xfrm>
            <a:off x="1181099" y="3651945"/>
            <a:ext cx="11010900" cy="5777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0800000" flipV="1">
            <a:off x="800100" y="10443411"/>
            <a:ext cx="10086974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4400" dirty="0" smtClean="0">
                <a:latin typeface="Times New Roman"/>
                <a:ea typeface="Calibri"/>
              </a:rPr>
              <a:t>а </a:t>
            </a:r>
            <a:r>
              <a:rPr lang="ru-RU" sz="4400" dirty="0">
                <a:latin typeface="Times New Roman"/>
                <a:ea typeface="Calibri"/>
              </a:rPr>
              <a:t>значит, имеет больше возможностей влиять на его личностное развитие</a:t>
            </a:r>
            <a:r>
              <a:rPr lang="ru-RU" sz="3600" dirty="0">
                <a:latin typeface="Times New Roman"/>
                <a:ea typeface="Calibri"/>
              </a:rPr>
              <a:t>.</a:t>
            </a:r>
            <a:endParaRPr kumimoji="0" lang="ru-RU" sz="36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sym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23749" y="3274189"/>
            <a:ext cx="105822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/>
                <a:ea typeface="Calibri"/>
              </a:rPr>
              <a:t>Уникальность классного руководителя состоит в том, что из всех педагогов он ближе всего находится к ребенку,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749" y="5574402"/>
            <a:ext cx="10280928" cy="7710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038757" y="1985665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Классное руководство</a:t>
            </a:r>
            <a:endParaRPr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275" y="3430588"/>
            <a:ext cx="9906000" cy="742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3430588"/>
            <a:ext cx="9753600" cy="731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498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2038240" y="1650305"/>
            <a:ext cx="1322080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Calibri"/>
                <a:cs typeface="Times New Roman"/>
              </a:rPr>
              <a:t>Курс внеурочной </a:t>
            </a:r>
            <a:r>
              <a:rPr lang="ru-RU" sz="6600" b="1" dirty="0" smtClean="0">
                <a:latin typeface="Times New Roman"/>
                <a:ea typeface="Calibri"/>
                <a:cs typeface="Times New Roman"/>
              </a:rPr>
              <a:t>деятельности</a:t>
            </a:r>
            <a:endParaRPr dirty="0"/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2038241" y="2573635"/>
            <a:ext cx="12906484" cy="1122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000" dirty="0" smtClean="0">
                <a:latin typeface="Times New Roman"/>
                <a:ea typeface="Calibri"/>
                <a:cs typeface="Times New Roman"/>
              </a:rPr>
              <a:t>Грамотно </a:t>
            </a:r>
            <a:r>
              <a:rPr lang="ru-RU" sz="4000" dirty="0">
                <a:latin typeface="Times New Roman"/>
                <a:ea typeface="Calibri"/>
                <a:cs typeface="Times New Roman"/>
              </a:rPr>
              <a:t>организованные воспитывающие курсы внеурочной деятельности возможны тогда,  когда они разворачиваются как совокупность взаимосвязанных педагогических действий, а именно: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-"/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когда педагог приступает к организации внеурочной деятельности в соответствии с четкими, осмысленными им целями воспитания;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-"/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когда ему удается вовлечь школьников в интересные для них виды внеурочной деятельности;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-"/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когда он подбирает личностно развивающие, воспитывающие формы и содержание совместной с детьми внеурочной деятельности;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-"/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когда на основе этой деятельности ему удается создавать детско-взрослые общности, объединяющие его и школьников.</a:t>
            </a:r>
            <a:endParaRPr lang="ru-RU" sz="36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5122" name="Picture 2" descr="C:\Users\Юлия\Downloads\IMG-20220214-WA005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b="7031"/>
          <a:stretch/>
        </p:blipFill>
        <p:spPr bwMode="auto">
          <a:xfrm>
            <a:off x="16192500" y="3657600"/>
            <a:ext cx="6858000" cy="920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668625" y="1948811"/>
            <a:ext cx="7905750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3д</a:t>
            </a: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моделирование в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рамках проекта «Точка Роста»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991888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2038240" y="1650305"/>
            <a:ext cx="1322080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Calibri"/>
                <a:cs typeface="Times New Roman"/>
              </a:rPr>
              <a:t>Курс внеурочной </a:t>
            </a:r>
            <a:r>
              <a:rPr lang="ru-RU" sz="6600" b="1" dirty="0" smtClean="0">
                <a:latin typeface="Times New Roman"/>
                <a:ea typeface="Calibri"/>
                <a:cs typeface="Times New Roman"/>
              </a:rPr>
              <a:t>деятельности</a:t>
            </a:r>
            <a:endParaRPr dirty="0"/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76" y="3458320"/>
            <a:ext cx="14600973" cy="854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921" y="2158136"/>
            <a:ext cx="8358221" cy="11144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8702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9296400" y="1953715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Самоуправление</a:t>
            </a:r>
            <a:endParaRPr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849504" y="6209901"/>
            <a:ext cx="1030109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2050" name="Picture 2" descr="C:\Users\Юлия\Downloads\IMG-20210826-WA00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93" y="3746497"/>
            <a:ext cx="11882970" cy="891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Юлия\Downloads\IMG-20210826-WA00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r="19907"/>
          <a:stretch/>
        </p:blipFill>
        <p:spPr bwMode="auto">
          <a:xfrm>
            <a:off x="619126" y="1704506"/>
            <a:ext cx="7581900" cy="1192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1942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781925" y="1685098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Самоуправление.</a:t>
            </a:r>
            <a:endParaRPr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849504" y="6209901"/>
            <a:ext cx="1030109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3074" name="Picture 2" descr="C:\Users\Юлия\Downloads\IMG-20210601-WA00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2995836"/>
            <a:ext cx="14097180" cy="9394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74264" y="4786000"/>
            <a:ext cx="5607170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Петрова Анастасия, ученица 4Б</a:t>
            </a:r>
            <a:r>
              <a:rPr kumimoji="0" lang="ru-RU" sz="3200" i="0" u="none" strike="noStrike" cap="none" spc="0" normalizeH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класса.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Побывала на встрече с Президентом РТ </a:t>
            </a:r>
            <a:r>
              <a:rPr lang="ru-RU" sz="32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Миннихановым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Р.Н. и была отмечена грамотой за лучший культурный дневник школьника.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 smtClean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140932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6238875" y="1641674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Calibri"/>
              </a:rPr>
              <a:t>Профориентация</a:t>
            </a:r>
            <a:endParaRPr lang="ru-RU" sz="6000" dirty="0">
              <a:solidFill>
                <a:srgbClr val="D27E2A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13239750" y="10700079"/>
            <a:ext cx="9705975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Артамонов Ильяс – финалист конкурса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«Я- спикер!»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Юлия\Downloads\IMG-20211122-WA00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91"/>
          <a:stretch/>
        </p:blipFill>
        <p:spPr bwMode="auto">
          <a:xfrm>
            <a:off x="13239749" y="3098405"/>
            <a:ext cx="9705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Юлия\Downloads\IMG-20220114-WA00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098405"/>
            <a:ext cx="12177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5825" y="10648782"/>
            <a:ext cx="1185080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ru-RU" sz="4000" b="0" i="0" u="none" strike="noStrike" cap="none" spc="0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Профориентационная</a:t>
            </a:r>
            <a:r>
              <a:rPr kumimoji="0" lang="ru-RU" sz="40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встреча с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специалистом по работе с личным составом Отдела МВД России по Менделеевскому  району капитаном  внутренней службы </a:t>
            </a:r>
            <a:r>
              <a:rPr kumimoji="0" lang="ru-RU" sz="4000" b="0" i="0" u="none" strike="noStrike" cap="none" spc="0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Валитовым</a:t>
            </a:r>
            <a:r>
              <a:rPr kumimoji="0" lang="ru-RU" sz="40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Р.А. </a:t>
            </a: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650881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648574" y="1911945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</a:t>
            </a:r>
            <a:endParaRPr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 rot="10800000" flipV="1">
            <a:off x="919162" y="11248112"/>
            <a:ext cx="10367961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 и профилактическая беседа с сотрудником УНД и ПР ГУ МЧС России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Дьячковым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Е.А.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Юлия\Downloads\IMG-20211228-WA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2927608"/>
            <a:ext cx="10635948" cy="798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0800000" flipV="1">
            <a:off x="12487273" y="11360050"/>
            <a:ext cx="11630026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Профориентационная встреча </a:t>
            </a:r>
            <a:r>
              <a:rPr kumimoji="0" lang="ru-RU" sz="4400" b="0" i="0" u="none" strike="noStrike" cap="none" spc="0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с сотрудниками </a:t>
            </a:r>
            <a:r>
              <a:rPr kumimoji="0" lang="ru-RU" sz="4400" b="0" i="0" u="none" strike="noStrike" cap="none" spc="0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ТатЭнергосбыта</a:t>
            </a:r>
            <a:r>
              <a:rPr kumimoji="0" lang="ru-RU" sz="4400" b="0" i="0" u="none" strike="noStrike" cap="none" spc="0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Салиховой О.Д.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и Стрелковой Е.П.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1026" name="Picture 2" descr="C:\Users\Юлия\Downloads\IMG-20211119-WA001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26042" r="4074" b="9397"/>
          <a:stretch/>
        </p:blipFill>
        <p:spPr bwMode="auto">
          <a:xfrm>
            <a:off x="13944599" y="2927609"/>
            <a:ext cx="8553559" cy="8172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7943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2266950" y="1848972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Calibri"/>
              </a:rPr>
              <a:t>Работа с </a:t>
            </a:r>
            <a:r>
              <a:rPr lang="ru-RU" sz="6600" b="1" dirty="0" smtClean="0">
                <a:latin typeface="Times New Roman"/>
                <a:ea typeface="Calibri"/>
              </a:rPr>
              <a:t>родителями</a:t>
            </a:r>
            <a:r>
              <a:rPr lang="ru-RU" sz="6000" dirty="0" smtClean="0">
                <a:solidFill>
                  <a:srgbClr val="D27E2A"/>
                </a:solidFill>
                <a:latin typeface="Arial"/>
                <a:cs typeface="Arial"/>
                <a:sym typeface="Arial"/>
              </a:rPr>
              <a:t>.</a:t>
            </a:r>
            <a:endParaRPr lang="ru-RU" sz="6000" dirty="0">
              <a:solidFill>
                <a:srgbClr val="D27E2A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1971893" y="4148256"/>
            <a:ext cx="10001250" cy="8029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latin typeface="Times New Roman"/>
                <a:ea typeface="Calibri"/>
                <a:cs typeface="Times New Roman"/>
              </a:rPr>
              <a:t>Задачи которые </a:t>
            </a:r>
            <a:r>
              <a:rPr lang="ru-RU" sz="4800" dirty="0">
                <a:latin typeface="Times New Roman"/>
                <a:ea typeface="Calibri"/>
                <a:cs typeface="Times New Roman"/>
              </a:rPr>
              <a:t>может решать школа, работая с </a:t>
            </a:r>
            <a:r>
              <a:rPr lang="ru-RU" sz="4800" dirty="0" smtClean="0">
                <a:latin typeface="Times New Roman"/>
                <a:ea typeface="Calibri"/>
                <a:cs typeface="Times New Roman"/>
              </a:rPr>
              <a:t>родителями: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latin typeface="Times New Roman"/>
                <a:ea typeface="Calibri"/>
                <a:cs typeface="Times New Roman"/>
              </a:rPr>
              <a:t>— </a:t>
            </a:r>
            <a:r>
              <a:rPr lang="ru-RU" sz="4800" dirty="0">
                <a:latin typeface="Times New Roman"/>
                <a:ea typeface="Calibri"/>
                <a:cs typeface="Times New Roman"/>
              </a:rPr>
              <a:t>налаживание конструктивного общения педагогов с </a:t>
            </a:r>
            <a:r>
              <a:rPr lang="ru-RU" sz="4800" dirty="0" smtClean="0">
                <a:latin typeface="Times New Roman"/>
                <a:ea typeface="Calibri"/>
                <a:cs typeface="Times New Roman"/>
              </a:rPr>
              <a:t>родителями;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latin typeface="Times New Roman"/>
                <a:ea typeface="Calibri"/>
                <a:cs typeface="Times New Roman"/>
              </a:rPr>
              <a:t>— </a:t>
            </a:r>
            <a:r>
              <a:rPr lang="ru-RU" sz="4800" dirty="0">
                <a:latin typeface="Times New Roman"/>
                <a:ea typeface="Calibri"/>
                <a:cs typeface="Times New Roman"/>
              </a:rPr>
              <a:t>привлечение родителей к организации интересной и полезной деятельности </a:t>
            </a:r>
            <a:r>
              <a:rPr lang="ru-RU" sz="4800" dirty="0" smtClean="0">
                <a:latin typeface="Times New Roman"/>
                <a:ea typeface="Calibri"/>
                <a:cs typeface="Times New Roman"/>
              </a:rPr>
              <a:t>школьников</a:t>
            </a:r>
            <a:r>
              <a:rPr lang="ru-RU" sz="4800" dirty="0">
                <a:latin typeface="Times New Roman"/>
                <a:ea typeface="Calibri"/>
                <a:cs typeface="Times New Roman"/>
              </a:rPr>
              <a:t>;</a:t>
            </a:r>
            <a:endParaRPr lang="ru-RU" sz="4400" dirty="0">
              <a:latin typeface="Calibri"/>
              <a:ea typeface="Calibri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latin typeface="Times New Roman"/>
                <a:ea typeface="Calibri"/>
                <a:cs typeface="Times New Roman"/>
              </a:rPr>
              <a:t>— повышение </a:t>
            </a:r>
            <a:r>
              <a:rPr lang="ru-RU" sz="4800" dirty="0">
                <a:latin typeface="Times New Roman"/>
                <a:ea typeface="Calibri"/>
                <a:cs typeface="Times New Roman"/>
              </a:rPr>
              <a:t>педагогической грамотности родителей. </a:t>
            </a:r>
            <a:endParaRPr lang="ru-RU" sz="4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 descr="C:\Users\Юлия\Downloads\IMG-20220216-WA0118 (1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0"/>
          <a:stretch/>
        </p:blipFill>
        <p:spPr bwMode="auto">
          <a:xfrm>
            <a:off x="13430468" y="1848973"/>
            <a:ext cx="9274257" cy="10561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41147" y="12287295"/>
            <a:ext cx="15617694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Кондитер и член родительского комитета 4Г Тарасова Г.М. проводит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мастер-класс по изготовлению имбирных пряников</a:t>
            </a:r>
            <a:endParaRPr kumimoji="0" lang="ru-RU" sz="3200" i="0" u="none" strike="noStrike" cap="none" spc="0" normalizeH="0" baseline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647035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848709" y="1848971"/>
            <a:ext cx="1116351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6600" b="1" dirty="0">
                <a:latin typeface="Times New Roman"/>
                <a:ea typeface="Calibri"/>
              </a:rPr>
              <a:t>Работа с </a:t>
            </a:r>
            <a:r>
              <a:rPr lang="ru-RU" sz="6600" b="1" dirty="0" smtClean="0">
                <a:latin typeface="Times New Roman"/>
                <a:ea typeface="Calibri"/>
              </a:rPr>
              <a:t>родителями</a:t>
            </a:r>
            <a:endParaRPr lang="ru-RU" sz="6000" dirty="0">
              <a:solidFill>
                <a:srgbClr val="D27E2A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" r="12356"/>
          <a:stretch/>
        </p:blipFill>
        <p:spPr bwMode="auto">
          <a:xfrm>
            <a:off x="1990725" y="2893210"/>
            <a:ext cx="10201275" cy="1028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C:\Users\Ray\Desktop\распечатать аммоний\TEyDUuX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1" y="8868945"/>
            <a:ext cx="4254537" cy="431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Ray\Desktop\ВИЗИТКА\1618645342827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5764" y="2893210"/>
            <a:ext cx="5647459" cy="544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19012227" y="8868945"/>
            <a:ext cx="2600864" cy="2935128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18315764" y="8868945"/>
            <a:ext cx="2341363" cy="2519491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9528297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849504" y="6209901"/>
            <a:ext cx="1030109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6146" name="Picture 2" descr="C:\Users\Ray\Desktop\ВИЗИТКА\IMG-20210212-WA0005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04" y="2008022"/>
            <a:ext cx="11178198" cy="8383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Ray\Desktop\ВИЗИТКА\IMG-20210509-WA0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585" y="4928063"/>
            <a:ext cx="11323608" cy="849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0800000" flipV="1">
            <a:off x="533573" y="10584365"/>
            <a:ext cx="11810060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ШСК «»Лидер»- лучший клуб в городе в 2021 году, участник республиканских соревнований</a:t>
            </a: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1297668" y="2918532"/>
            <a:ext cx="1361541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Команда «Кадеты» -лидеры</a:t>
            </a:r>
            <a:r>
              <a:rPr kumimoji="0" lang="ru-RU" sz="3200" i="0" u="none" strike="noStrike" cap="none" spc="0" normalizeH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муниципального смотра строя и песни,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spc="0" normalizeH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посвященного Дню защитника Отечества </a:t>
            </a:r>
            <a:endParaRPr kumimoji="0" lang="ru-RU" sz="320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046011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"/>
          <p:cNvSpPr/>
          <p:nvPr/>
        </p:nvSpPr>
        <p:spPr>
          <a:xfrm>
            <a:off x="-1" y="0"/>
            <a:ext cx="24384001" cy="1524000"/>
          </a:xfrm>
          <a:prstGeom prst="rect">
            <a:avLst/>
          </a:prstGeom>
          <a:solidFill>
            <a:srgbClr val="00A4B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64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" name="Образование в Менделеевске…"/>
          <p:cNvSpPr txBox="1"/>
          <p:nvPr/>
        </p:nvSpPr>
        <p:spPr>
          <a:xfrm>
            <a:off x="7210425" y="4925515"/>
            <a:ext cx="11163518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l">
              <a:defRPr sz="6000">
                <a:solidFill>
                  <a:srgbClr val="D27E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88170"/>
            <a:ext cx="3048001" cy="72226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Идейные соображения высшего порядка, а также дальнейшее развитие различных форм деятельности позволяет оценить значение новых предложений. Идейные соображения высшего порядка, а также укрепление и развитие структуры играет важную Идейные соображения высш"/>
          <p:cNvSpPr txBox="1"/>
          <p:nvPr/>
        </p:nvSpPr>
        <p:spPr>
          <a:xfrm>
            <a:off x="849504" y="6209901"/>
            <a:ext cx="1030109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33228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417</Words>
  <Application>Microsoft Office PowerPoint</Application>
  <PresentationFormat>Произвольный</PresentationFormat>
  <Paragraphs>48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</dc:creator>
  <cp:lastModifiedBy>Ray</cp:lastModifiedBy>
  <cp:revision>35</cp:revision>
  <dcterms:modified xsi:type="dcterms:W3CDTF">2022-03-04T08:41:29Z</dcterms:modified>
</cp:coreProperties>
</file>