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64" r:id="rId3"/>
    <p:sldId id="265" r:id="rId4"/>
    <p:sldId id="266" r:id="rId5"/>
    <p:sldId id="267" r:id="rId6"/>
    <p:sldId id="268" r:id="rId7"/>
    <p:sldId id="259" r:id="rId8"/>
    <p:sldId id="270" r:id="rId9"/>
    <p:sldId id="282" r:id="rId10"/>
    <p:sldId id="274" r:id="rId11"/>
    <p:sldId id="281" r:id="rId12"/>
    <p:sldId id="275" r:id="rId13"/>
    <p:sldId id="28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838E5B-9F5A-40E5-8BA0-6106BB3AE283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9EA8350-B1A8-431F-ADCE-0EBC814A2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3FB3FF-E05A-4164-A4F9-08129C552A0A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2E6F08-07B9-4CBB-B88F-A372A561E0E2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411136-9D88-41DF-94BD-F0AAE9B469D5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F97013-4786-43DC-8285-570C69C34F31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198B470-210F-411B-890B-AC5C59AEDCE9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BEDD782-6711-41EF-90F0-3115114EAE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C511C-50BF-433D-83BA-164EE081F091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7401-6B50-426F-8F49-C4CF97DFC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1F3E4-83AC-4C22-92C6-4BE620135B19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4B6FC-2378-4032-88B4-1EB55468E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501BE-CD50-4FA4-BAEA-5AF7A071F5BD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25047-7DAE-49A5-8CA3-F190E39BC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AB891-3B78-4622-AF26-F1F52F968731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A524EE7-8FCB-4D7B-8B46-88B05B844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A31410D-D35F-4A71-8254-43089DB16A84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45304B4-CD04-4B3C-AF39-53863959B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4473920-E8B1-4F62-8D25-E63660B50BE5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78DA40F-DC97-4FFB-95AD-80083218E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549B-9369-40B0-8EE9-F6930D80A599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82266-64F3-41AD-B552-921D5A151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9B73-7610-419F-B272-19440C04C6A5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F341D0F-FEC4-4E16-9E56-3865D5363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4AA71-52E8-4510-A7EE-FF336AE39A27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1E7EA-3C1A-4F4C-A95C-280D3EC3E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18F6E32-9846-4C4B-A62A-506181D289AF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6D0A754B-807B-42D2-910D-B2E5655AA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077A12-7A26-46BE-877F-E3A0A834E695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85D944-4258-46BD-B29B-657B78A07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4" r:id="rId2"/>
    <p:sldLayoutId id="2147483709" r:id="rId3"/>
    <p:sldLayoutId id="2147483710" r:id="rId4"/>
    <p:sldLayoutId id="2147483711" r:id="rId5"/>
    <p:sldLayoutId id="2147483705" r:id="rId6"/>
    <p:sldLayoutId id="2147483712" r:id="rId7"/>
    <p:sldLayoutId id="2147483706" r:id="rId8"/>
    <p:sldLayoutId id="2147483713" r:id="rId9"/>
    <p:sldLayoutId id="2147483707" r:id="rId10"/>
    <p:sldLayoutId id="214748371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1857375"/>
            <a:ext cx="8172450" cy="21431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 деятельности учителя в условиях внедрения ФГОС ОО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85750" y="214313"/>
            <a:ext cx="8572500" cy="78581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+mj-cs"/>
              </a:rPr>
              <a:t>ГАОУ ДПО ИНСТИТУТ РАЗВИТИЯ ОБРАЗОВАНИЯ Республики Татарстан</a:t>
            </a:r>
            <a:endParaRPr lang="ru-RU" sz="2000" cap="all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428875" y="6072188"/>
            <a:ext cx="6500813" cy="642937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+mj-cs"/>
              </a:rPr>
              <a:t>КАФЕДРА ОБЩЕЙ И СПЕЦИАЛЬНОЙ (КОРРЕКЦИОННОЙ) ПСИХОЛОГИИ И ПЕДАГОГИКИ</a:t>
            </a:r>
            <a:endParaRPr lang="ru-RU" cap="all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844675"/>
            <a:ext cx="7577138" cy="30765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 txBox="1">
            <a:spLocks noRot="1" noChangeArrowheads="1"/>
          </p:cNvSpPr>
          <p:nvPr/>
        </p:nvSpPr>
        <p:spPr bwMode="auto">
          <a:xfrm>
            <a:off x="323850" y="620713"/>
            <a:ext cx="8435975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80000"/>
              </a:lnSpc>
            </a:pPr>
            <a:endParaRPr lang="ru-RU" sz="2400" b="1">
              <a:solidFill>
                <a:schemeClr val="folHlink"/>
              </a:solidFill>
              <a:latin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400" b="1">
              <a:solidFill>
                <a:schemeClr val="folHlink"/>
              </a:solidFill>
              <a:latin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400" b="1">
              <a:solidFill>
                <a:schemeClr val="folHlink"/>
              </a:solidFill>
              <a:latin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400" b="1">
              <a:solidFill>
                <a:schemeClr val="folHlink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400" b="1">
                <a:solidFill>
                  <a:schemeClr val="folHlink"/>
                </a:solidFill>
                <a:latin typeface="Times New Roman" pitchFamily="18" charset="0"/>
              </a:rPr>
              <a:t>Х – социальный вектор  действия</a:t>
            </a: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 </a:t>
            </a:r>
          </a:p>
          <a:p>
            <a:pPr algn="just">
              <a:lnSpc>
                <a:spcPct val="80000"/>
              </a:lnSpc>
            </a:pPr>
            <a:endParaRPr lang="ru-RU" sz="2400">
              <a:solidFill>
                <a:schemeClr val="folHlink"/>
              </a:solidFill>
              <a:latin typeface="Times New Roman" pitchFamily="18" charset="0"/>
            </a:endParaRPr>
          </a:p>
          <a:p>
            <a:pPr algn="just">
              <a:lnSpc>
                <a:spcPct val="80000"/>
              </a:lnSpc>
              <a:buFontTx/>
              <a:buChar char="-"/>
            </a:pP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включение педагога (не взирая на педагогический стаж)  в систему непрерывного образования;</a:t>
            </a:r>
          </a:p>
          <a:p>
            <a:pPr algn="just">
              <a:lnSpc>
                <a:spcPct val="80000"/>
              </a:lnSpc>
            </a:pPr>
            <a:endParaRPr lang="ru-RU" sz="2400">
              <a:solidFill>
                <a:schemeClr val="folHlink"/>
              </a:solidFill>
              <a:latin typeface="Times New Roman" pitchFamily="18" charset="0"/>
            </a:endParaRPr>
          </a:p>
          <a:p>
            <a:pPr algn="just">
              <a:lnSpc>
                <a:spcPct val="80000"/>
              </a:lnSpc>
              <a:buFontTx/>
              <a:buChar char="-"/>
            </a:pP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программы профессионального развития педагогов должны строиться с учетом региональных особенностей образования;</a:t>
            </a:r>
          </a:p>
          <a:p>
            <a:pPr algn="just">
              <a:lnSpc>
                <a:spcPct val="80000"/>
              </a:lnSpc>
            </a:pPr>
            <a:endParaRPr lang="ru-RU" sz="2400">
              <a:solidFill>
                <a:schemeClr val="folHlink"/>
              </a:solidFill>
              <a:latin typeface="Times New Roman" pitchFamily="18" charset="0"/>
            </a:endParaRPr>
          </a:p>
          <a:p>
            <a:pPr algn="just">
              <a:lnSpc>
                <a:spcPct val="80000"/>
              </a:lnSpc>
              <a:buFontTx/>
              <a:buChar char="-"/>
            </a:pP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 подготовка кадров должна вестись с учетом содержания образовательных программ;</a:t>
            </a:r>
          </a:p>
          <a:p>
            <a:pPr algn="just">
              <a:lnSpc>
                <a:spcPct val="80000"/>
              </a:lnSpc>
            </a:pPr>
            <a:endParaRPr lang="ru-RU" sz="2400">
              <a:latin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-</a:t>
            </a:r>
            <a:r>
              <a:rPr lang="ru-RU" sz="2400">
                <a:solidFill>
                  <a:schemeClr val="folHlink"/>
                </a:solidFill>
              </a:rPr>
              <a:t>участие работников образования в педагогических грантах на обучение или стажировку в российских или международных образовательных организациях </a:t>
            </a: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 </a:t>
            </a:r>
          </a:p>
          <a:p>
            <a:pPr algn="just">
              <a:lnSpc>
                <a:spcPct val="80000"/>
              </a:lnSpc>
            </a:pPr>
            <a:endParaRPr lang="ru-RU" sz="240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400">
              <a:solidFill>
                <a:schemeClr val="folHlin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412875"/>
            <a:ext cx="7577138" cy="3868738"/>
          </a:xfrm>
        </p:spPr>
        <p:txBody>
          <a:bodyPr/>
          <a:lstStyle/>
          <a:p>
            <a:pPr algn="ctr" eaLnBrk="1" hangingPunct="1"/>
            <a:r>
              <a:rPr lang="ru-RU" sz="2800" b="1" cap="none" smtClean="0">
                <a:solidFill>
                  <a:schemeClr val="folHlink"/>
                </a:solidFill>
                <a:latin typeface="Times New Roman" pitchFamily="18" charset="0"/>
              </a:rPr>
              <a:t>Y – предметный вектор действия</a:t>
            </a:r>
            <a:r>
              <a:rPr lang="ru-RU" sz="2800" cap="none" smtClean="0"/>
              <a:t/>
            </a:r>
            <a:br>
              <a:rPr lang="ru-RU" sz="2800" cap="none" smtClean="0"/>
            </a:br>
            <a:r>
              <a:rPr lang="ru-RU" sz="2800" cap="none" smtClean="0"/>
              <a:t>- </a:t>
            </a:r>
            <a:r>
              <a:rPr lang="ru-RU" sz="2800" cap="none" smtClean="0">
                <a:solidFill>
                  <a:schemeClr val="folHlink"/>
                </a:solidFill>
                <a:latin typeface="Times New Roman" pitchFamily="18" charset="0"/>
              </a:rPr>
              <a:t>изменение границ предметного знания; </a:t>
            </a:r>
            <a:br>
              <a:rPr lang="ru-RU" sz="2800" cap="none" smtClean="0">
                <a:solidFill>
                  <a:schemeClr val="folHlink"/>
                </a:solidFill>
                <a:latin typeface="Times New Roman" pitchFamily="18" charset="0"/>
              </a:rPr>
            </a:br>
            <a:r>
              <a:rPr lang="ru-RU" sz="2800" cap="none" smtClean="0">
                <a:solidFill>
                  <a:schemeClr val="folHlink"/>
                </a:solidFill>
                <a:latin typeface="Times New Roman" pitchFamily="18" charset="0"/>
              </a:rPr>
              <a:t>- обучение инструментальным технологиям в рамках новых требований к результатам обучения и воспитания ФГОС ООО, в том числе конкретных групп детей;</a:t>
            </a:r>
            <a:br>
              <a:rPr lang="ru-RU" sz="2800" cap="none" smtClean="0">
                <a:solidFill>
                  <a:schemeClr val="folHlink"/>
                </a:solidFill>
                <a:latin typeface="Times New Roman" pitchFamily="18" charset="0"/>
              </a:rPr>
            </a:br>
            <a:r>
              <a:rPr lang="ru-RU" sz="2800" cap="none" smtClean="0">
                <a:latin typeface="Times New Roman" pitchFamily="18" charset="0"/>
              </a:rPr>
              <a:t/>
            </a:r>
            <a:br>
              <a:rPr lang="ru-RU" sz="2800" cap="none" smtClean="0">
                <a:latin typeface="Times New Roman" pitchFamily="18" charset="0"/>
              </a:rPr>
            </a:br>
            <a:r>
              <a:rPr lang="ru-RU" cap="none" smtClean="0"/>
              <a:t> </a:t>
            </a:r>
          </a:p>
        </p:txBody>
      </p:sp>
      <p:sp>
        <p:nvSpPr>
          <p:cNvPr id="26626" name="Rectangle 2"/>
          <p:cNvSpPr txBox="1">
            <a:spLocks noRot="1" noChangeArrowheads="1"/>
          </p:cNvSpPr>
          <p:nvPr/>
        </p:nvSpPr>
        <p:spPr bwMode="auto">
          <a:xfrm>
            <a:off x="708025" y="2133600"/>
            <a:ext cx="8435975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/>
            <a:endParaRPr lang="ru-RU" sz="4000">
              <a:solidFill>
                <a:srgbClr val="7B3D17"/>
              </a:solidFill>
              <a:latin typeface="Calibri" pitchFamily="34" charset="0"/>
            </a:endParaRPr>
          </a:p>
        </p:txBody>
      </p:sp>
      <p:pic>
        <p:nvPicPr>
          <p:cNvPr id="22530" name="Picture 2" descr="Vector concept  mobile app infograph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508500"/>
            <a:ext cx="2159000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268413"/>
            <a:ext cx="7577138" cy="30765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 txBox="1">
            <a:spLocks noRot="1" noChangeArrowheads="1"/>
          </p:cNvSpPr>
          <p:nvPr/>
        </p:nvSpPr>
        <p:spPr bwMode="auto">
          <a:xfrm>
            <a:off x="250825" y="1557338"/>
            <a:ext cx="8501063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80000"/>
              </a:lnSpc>
            </a:pPr>
            <a:r>
              <a:rPr lang="ru-RU" sz="800">
                <a:solidFill>
                  <a:srgbClr val="99C2E5"/>
                </a:solidFill>
                <a:latin typeface="Times New Roman" pitchFamily="18" charset="0"/>
              </a:rPr>
              <a:t/>
            </a:r>
            <a:br>
              <a:rPr lang="ru-RU" sz="800">
                <a:solidFill>
                  <a:srgbClr val="99C2E5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chemeClr val="folHlink"/>
                </a:solidFill>
                <a:latin typeface="Times New Roman" pitchFamily="18" charset="0"/>
              </a:rPr>
              <a:t>Z – акмеологический вектор  действия</a:t>
            </a: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folHlink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Ответить на вопросы: </a:t>
            </a:r>
          </a:p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/>
            </a:r>
            <a:br>
              <a:rPr lang="ru-RU" sz="2400">
                <a:solidFill>
                  <a:schemeClr val="folHlink"/>
                </a:solidFill>
                <a:latin typeface="Times New Roman" pitchFamily="18" charset="0"/>
              </a:rPr>
            </a:b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 какие требования реализация ФГОС предъявляет, именно к нему?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folHlink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на какие свои качества он уже может опереться, а какие ему еще необходимо формировать? </a:t>
            </a:r>
            <a:br>
              <a:rPr lang="ru-RU" sz="2400">
                <a:solidFill>
                  <a:schemeClr val="folHlink"/>
                </a:solidFill>
                <a:latin typeface="Times New Roman" pitchFamily="18" charset="0"/>
              </a:rPr>
            </a:br>
            <a:endParaRPr lang="ru-RU" sz="240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22532" name="Picture 4" descr="Brown geometric background for design Vector eps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3561" y="4727584"/>
            <a:ext cx="1928828" cy="1928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2800" b="1" smtClean="0">
                <a:latin typeface="Times New Roman" pitchFamily="18" charset="0"/>
              </a:rPr>
              <a:t>Умения учителя, наиболее влияющие на успехи учащихся: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Ясность изложения;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Гибкость;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Энтузиазм;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Деловой стиль поведения;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Дозированная критика;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Активизация учеников;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Предъявление критериев оценки;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Умение стимулировать;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mtClean="0">
                <a:solidFill>
                  <a:schemeClr val="folHlink"/>
                </a:solidFill>
                <a:latin typeface="Times New Roman" pitchFamily="18" charset="0"/>
              </a:rPr>
              <a:t>Умение варьировать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88" y="1928813"/>
            <a:ext cx="8543925" cy="2571750"/>
          </a:xfrm>
        </p:spPr>
        <p:txBody>
          <a:bodyPr>
            <a:normAutofit/>
          </a:bodyPr>
          <a:lstStyle/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готовность педагогов принять новую парадигму педагогического профессионализма, концептуально заложенную в Стандарте как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собственный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смысл профессиональной деятельности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endParaRPr lang="ru-RU" dirty="0"/>
          </a:p>
        </p:txBody>
      </p:sp>
      <p:pic>
        <p:nvPicPr>
          <p:cNvPr id="15362" name="Picture 2" descr="School girl and education objects and symbo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142875"/>
            <a:ext cx="21431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Portrait of happy siblings with story books lying on floor in living ro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4929188"/>
            <a:ext cx="2714625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Schoolchild in class writing on blackboar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786313"/>
            <a:ext cx="2500313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313" y="1600200"/>
            <a:ext cx="8786812" cy="4495800"/>
          </a:xfrm>
        </p:spPr>
        <p:txBody>
          <a:bodyPr>
            <a:normAutofit fontScale="92500" lnSpcReduction="20000"/>
          </a:bodyPr>
          <a:lstStyle/>
          <a:p>
            <a:pPr marL="320040" indent="-320040" algn="just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...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мотивированной компетентной личности педагога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способной: 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быстро ориентироваться в динамично развивающемся и обновляющемся информационном пространстве; 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получать, использовать и создавать разнообразную информацию; 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принимать обоснованные решения и решать жизненные проблемы на основе полученных знаний, умений и навыков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4" descr="Smiling girl on green gra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285750"/>
            <a:ext cx="2286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63" y="1643063"/>
            <a:ext cx="8501062" cy="4786312"/>
          </a:xfrm>
        </p:spPr>
        <p:txBody>
          <a:bodyPr>
            <a:normAutofit/>
          </a:bodyPr>
          <a:lstStyle/>
          <a:p>
            <a:pPr marL="320040" indent="-32004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ru-RU" sz="3200" b="1" dirty="0" smtClean="0"/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мотивационно-ценностный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компонент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когнитивный компонент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технологический аспект компетентности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рефлексивный компонент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planet system in your han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2714644" cy="2714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2700" b="1" smtClean="0"/>
              <a:t>   </a:t>
            </a:r>
            <a:r>
              <a:rPr lang="ru-RU" sz="3000" b="1" smtClean="0">
                <a:solidFill>
                  <a:srgbClr val="7B3D17"/>
                </a:solidFill>
              </a:rPr>
              <a:t>… </a:t>
            </a:r>
            <a:r>
              <a:rPr lang="ru-RU" sz="2400" b="1" smtClean="0">
                <a:solidFill>
                  <a:schemeClr val="folHlink"/>
                </a:solidFill>
                <a:latin typeface="Times New Roman" pitchFamily="18" charset="0"/>
              </a:rPr>
              <a:t>внутреннее рассогласование между желанием активно включиться в процесс совершенствования своих профессиональных составляющих</a:t>
            </a: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endParaRPr lang="ru-RU" sz="2400" b="1" smtClean="0">
              <a:solidFill>
                <a:schemeClr val="folHlink"/>
              </a:solidFill>
              <a:latin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ru-RU" sz="2400" b="1" smtClean="0">
              <a:solidFill>
                <a:schemeClr val="folHlink"/>
              </a:solidFill>
              <a:latin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ru-RU" sz="2400" b="1" smtClean="0">
              <a:solidFill>
                <a:schemeClr val="folHlink"/>
              </a:solidFill>
              <a:latin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ru-RU" sz="3000" b="1" smtClean="0">
              <a:solidFill>
                <a:srgbClr val="7B3D17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400" b="1" smtClean="0">
              <a:solidFill>
                <a:schemeClr val="folHlink"/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400" b="1" smtClean="0">
              <a:solidFill>
                <a:schemeClr val="folHlink"/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folHlink"/>
                </a:solidFill>
                <a:latin typeface="Times New Roman" pitchFamily="18" charset="0"/>
              </a:rPr>
              <a:t>… поиск смысловой основы своего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folHlink"/>
                </a:solidFill>
                <a:latin typeface="Times New Roman" pitchFamily="18" charset="0"/>
              </a:rPr>
              <a:t>развития как профессионала</a:t>
            </a: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endParaRPr lang="ru-RU" sz="2400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400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ru-RU" sz="2400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7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7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7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800" b="1" smtClean="0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3924300" y="3068638"/>
            <a:ext cx="1500188" cy="150018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sz="quarter" idx="1"/>
          </p:nvPr>
        </p:nvSpPr>
        <p:spPr>
          <a:xfrm>
            <a:off x="684213" y="836613"/>
            <a:ext cx="7991475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700" smtClean="0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folHlink"/>
                </a:solidFill>
                <a:latin typeface="Times New Roman" pitchFamily="18" charset="0"/>
              </a:rPr>
              <a:t>Регулятивные показатели профессиональной деятельности:</a:t>
            </a: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планирование профессиональной деятельности (ПД),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моделирование ПД,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прогнозирование ПД,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оценка результатов ПД,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гибкость ПД,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самостоятельность и общий уровень регуляции </a:t>
            </a:r>
            <a:endParaRPr lang="ru-RU" sz="2400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b="1" i="1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b="1" i="1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3700" b="1" i="1" smtClean="0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3700" b="1" i="1" smtClean="0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7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844675"/>
            <a:ext cx="8229600" cy="10001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b="1" smtClean="0">
              <a:solidFill>
                <a:srgbClr val="7B3D1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folHlink"/>
                </a:solidFill>
                <a:latin typeface="Times New Roman" pitchFamily="18" charset="0"/>
              </a:rPr>
              <a:t>… нуждается в особой системе помощи и психологической поддержки, повышении его психологических ресурсов</a:t>
            </a:r>
            <a:r>
              <a:rPr lang="ru-RU" sz="2100" smtClean="0"/>
              <a:t> 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ru-RU" b="1" smtClean="0">
              <a:latin typeface="Times New Roman" pitchFamily="18" charset="0"/>
            </a:endParaRPr>
          </a:p>
        </p:txBody>
      </p:sp>
      <p:sp>
        <p:nvSpPr>
          <p:cNvPr id="20482" name="AutoShape 4"/>
          <p:cNvSpPr>
            <a:spLocks noChangeArrowheads="1"/>
          </p:cNvSpPr>
          <p:nvPr/>
        </p:nvSpPr>
        <p:spPr bwMode="auto">
          <a:xfrm>
            <a:off x="4286250" y="4000500"/>
            <a:ext cx="485775" cy="939800"/>
          </a:xfrm>
          <a:prstGeom prst="downArrow">
            <a:avLst>
              <a:gd name="adj1" fmla="val 50000"/>
              <a:gd name="adj2" fmla="val 704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483" name="Прямоугольник 5"/>
          <p:cNvSpPr>
            <a:spLocks noChangeArrowheads="1"/>
          </p:cNvSpPr>
          <p:nvPr/>
        </p:nvSpPr>
        <p:spPr bwMode="auto">
          <a:xfrm>
            <a:off x="1285875" y="5000625"/>
            <a:ext cx="70723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 </a:t>
            </a:r>
            <a:r>
              <a:rPr lang="ru-RU" sz="2400" b="1">
                <a:solidFill>
                  <a:schemeClr val="folHlink"/>
                </a:solidFill>
                <a:latin typeface="Times New Roman" pitchFamily="18" charset="0"/>
              </a:rPr>
              <a:t>… психологическая  безопасность взаимодействия педагога с учащимися</a:t>
            </a:r>
            <a:r>
              <a:rPr lang="ru-RU" sz="2400">
                <a:solidFill>
                  <a:schemeClr val="folHlink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4"/>
          <p:cNvGrpSpPr>
            <a:grpSpLocks noChangeAspect="1"/>
          </p:cNvGrpSpPr>
          <p:nvPr/>
        </p:nvGrpSpPr>
        <p:grpSpPr bwMode="auto">
          <a:xfrm>
            <a:off x="971550" y="692150"/>
            <a:ext cx="7237413" cy="5503863"/>
            <a:chOff x="2281" y="3583"/>
            <a:chExt cx="6918" cy="5712"/>
          </a:xfrm>
        </p:grpSpPr>
        <p:sp>
          <p:nvSpPr>
            <p:cNvPr id="21506" name="AutoShape 5"/>
            <p:cNvSpPr>
              <a:spLocks noChangeAspect="1" noChangeArrowheads="1"/>
            </p:cNvSpPr>
            <p:nvPr/>
          </p:nvSpPr>
          <p:spPr bwMode="auto">
            <a:xfrm>
              <a:off x="2281" y="3583"/>
              <a:ext cx="6918" cy="5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07" name="Rectangle 6"/>
            <p:cNvSpPr>
              <a:spLocks noChangeArrowheads="1"/>
            </p:cNvSpPr>
            <p:nvPr/>
          </p:nvSpPr>
          <p:spPr bwMode="auto">
            <a:xfrm>
              <a:off x="2422" y="5673"/>
              <a:ext cx="2118" cy="493"/>
            </a:xfrm>
            <a:prstGeom prst="rect">
              <a:avLst/>
            </a:prstGeom>
            <a:solidFill>
              <a:srgbClr val="99FFCC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13500000">
                <a:srgbClr val="5C997A"/>
              </a:prstShdw>
            </a:effectLst>
          </p:spPr>
          <p:txBody>
            <a:bodyPr/>
            <a:lstStyle/>
            <a:p>
              <a:pPr algn="ctr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профессионализм деятельности</a:t>
              </a:r>
              <a:endParaRPr lang="ru-RU" sz="1400" b="1">
                <a:solidFill>
                  <a:schemeClr val="folHlink"/>
                </a:solidFill>
                <a:latin typeface="Times New Roman" pitchFamily="18" charset="0"/>
              </a:endParaRPr>
            </a:p>
          </p:txBody>
        </p:sp>
        <p:sp>
          <p:nvSpPr>
            <p:cNvPr id="21508" name="Rectangle 7"/>
            <p:cNvSpPr>
              <a:spLocks noChangeArrowheads="1"/>
            </p:cNvSpPr>
            <p:nvPr/>
          </p:nvSpPr>
          <p:spPr bwMode="auto">
            <a:xfrm>
              <a:off x="4681" y="5673"/>
              <a:ext cx="2118" cy="418"/>
            </a:xfrm>
            <a:prstGeom prst="rect">
              <a:avLst/>
            </a:prstGeom>
            <a:solidFill>
              <a:srgbClr val="99FFCC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13500000">
                <a:srgbClr val="5C997A"/>
              </a:prstShdw>
            </a:effectLst>
          </p:spPr>
          <p:txBody>
            <a:bodyPr/>
            <a:lstStyle/>
            <a:p>
              <a:pPr algn="ctr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профессионализм личности</a:t>
              </a:r>
            </a:p>
            <a:p>
              <a:pPr algn="ctr"/>
              <a:endParaRPr lang="ru-RU" sz="1400" b="1">
                <a:solidFill>
                  <a:schemeClr val="folHlink"/>
                </a:solidFill>
                <a:latin typeface="Times New Roman" pitchFamily="18" charset="0"/>
              </a:endParaRPr>
            </a:p>
          </p:txBody>
        </p:sp>
        <p:sp>
          <p:nvSpPr>
            <p:cNvPr id="21509" name="Rectangle 8"/>
            <p:cNvSpPr>
              <a:spLocks noChangeArrowheads="1"/>
            </p:cNvSpPr>
            <p:nvPr/>
          </p:nvSpPr>
          <p:spPr bwMode="auto">
            <a:xfrm>
              <a:off x="7081" y="5673"/>
              <a:ext cx="2118" cy="836"/>
            </a:xfrm>
            <a:prstGeom prst="rect">
              <a:avLst/>
            </a:prstGeom>
            <a:solidFill>
              <a:srgbClr val="99FFCC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13500000">
                <a:srgbClr val="5C997A"/>
              </a:prstShdw>
            </a:effectLst>
          </p:spPr>
          <p:txBody>
            <a:bodyPr/>
            <a:lstStyle/>
            <a:p>
              <a:pPr algn="ctr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акмеологические  качества профессионализма</a:t>
              </a:r>
              <a:endParaRPr lang="ru-RU" sz="1400" b="1">
                <a:solidFill>
                  <a:schemeClr val="folHlink"/>
                </a:solidFill>
                <a:latin typeface="Times New Roman" pitchFamily="18" charset="0"/>
              </a:endParaRPr>
            </a:p>
          </p:txBody>
        </p:sp>
        <p:sp>
          <p:nvSpPr>
            <p:cNvPr id="21510" name="Rectangle 9"/>
            <p:cNvSpPr>
              <a:spLocks noChangeArrowheads="1"/>
            </p:cNvSpPr>
            <p:nvPr/>
          </p:nvSpPr>
          <p:spPr bwMode="auto">
            <a:xfrm>
              <a:off x="5246" y="4837"/>
              <a:ext cx="1411" cy="697"/>
            </a:xfrm>
            <a:prstGeom prst="rect">
              <a:avLst/>
            </a:prstGeom>
            <a:solidFill>
              <a:srgbClr val="FF9999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13500000">
                <a:srgbClr val="995C5C"/>
              </a:prstShdw>
            </a:effectLst>
          </p:spPr>
          <p:txBody>
            <a:bodyPr/>
            <a:lstStyle/>
            <a:p>
              <a:pPr algn="ctr"/>
              <a:endParaRPr lang="ru-RU" sz="1100" b="1" i="1">
                <a:latin typeface="Times New Roman" pitchFamily="18" charset="0"/>
              </a:endParaRPr>
            </a:p>
            <a:p>
              <a:pPr algn="ctr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профессионал</a:t>
              </a:r>
              <a:endParaRPr lang="ru-RU" sz="1400" b="1">
                <a:solidFill>
                  <a:schemeClr val="folHlink"/>
                </a:solidFill>
                <a:latin typeface="Times New Roman" pitchFamily="18" charset="0"/>
              </a:endParaRPr>
            </a:p>
          </p:txBody>
        </p:sp>
        <p:sp>
          <p:nvSpPr>
            <p:cNvPr id="21514" name="Oval 10"/>
            <p:cNvSpPr>
              <a:spLocks noChangeArrowheads="1"/>
            </p:cNvSpPr>
            <p:nvPr/>
          </p:nvSpPr>
          <p:spPr bwMode="auto">
            <a:xfrm>
              <a:off x="3410" y="3820"/>
              <a:ext cx="4800" cy="697"/>
            </a:xfrm>
            <a:prstGeom prst="ellipse">
              <a:avLst/>
            </a:prstGeom>
            <a:solidFill>
              <a:srgbClr val="CCFF99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666699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defRPr/>
              </a:pPr>
              <a:r>
                <a:rPr lang="ru-RU" sz="1600" b="1">
                  <a:solidFill>
                    <a:schemeClr val="folHlink"/>
                  </a:solidFill>
                  <a:latin typeface="Times New Roman" pitchFamily="18" charset="0"/>
                </a:rPr>
                <a:t>Основной категориальный аппарат модели</a:t>
              </a:r>
            </a:p>
          </p:txBody>
        </p:sp>
        <p:sp>
          <p:nvSpPr>
            <p:cNvPr id="21512" name="Line 11"/>
            <p:cNvSpPr>
              <a:spLocks noChangeShapeType="1"/>
            </p:cNvSpPr>
            <p:nvPr/>
          </p:nvSpPr>
          <p:spPr bwMode="auto">
            <a:xfrm>
              <a:off x="3975" y="6231"/>
              <a:ext cx="1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3" name="Line 12"/>
            <p:cNvSpPr>
              <a:spLocks noChangeShapeType="1"/>
            </p:cNvSpPr>
            <p:nvPr/>
          </p:nvSpPr>
          <p:spPr bwMode="auto">
            <a:xfrm>
              <a:off x="8210" y="6509"/>
              <a:ext cx="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" name="Line 13"/>
            <p:cNvSpPr>
              <a:spLocks noChangeShapeType="1"/>
            </p:cNvSpPr>
            <p:nvPr/>
          </p:nvSpPr>
          <p:spPr bwMode="auto">
            <a:xfrm>
              <a:off x="3975" y="6788"/>
              <a:ext cx="423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5" name="Line 14"/>
            <p:cNvSpPr>
              <a:spLocks noChangeShapeType="1"/>
            </p:cNvSpPr>
            <p:nvPr/>
          </p:nvSpPr>
          <p:spPr bwMode="auto">
            <a:xfrm>
              <a:off x="5807" y="6789"/>
              <a:ext cx="1" cy="2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Line 15"/>
            <p:cNvSpPr>
              <a:spLocks noChangeShapeType="1"/>
            </p:cNvSpPr>
            <p:nvPr/>
          </p:nvSpPr>
          <p:spPr bwMode="auto">
            <a:xfrm>
              <a:off x="4257" y="7067"/>
              <a:ext cx="28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Line 16"/>
            <p:cNvSpPr>
              <a:spLocks noChangeShapeType="1"/>
            </p:cNvSpPr>
            <p:nvPr/>
          </p:nvSpPr>
          <p:spPr bwMode="auto">
            <a:xfrm>
              <a:off x="4257" y="7067"/>
              <a:ext cx="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8" name="Line 17"/>
            <p:cNvSpPr>
              <a:spLocks noChangeShapeType="1"/>
            </p:cNvSpPr>
            <p:nvPr/>
          </p:nvSpPr>
          <p:spPr bwMode="auto">
            <a:xfrm>
              <a:off x="7081" y="7067"/>
              <a:ext cx="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9" name="Rectangle 18"/>
            <p:cNvSpPr>
              <a:spLocks noChangeArrowheads="1"/>
            </p:cNvSpPr>
            <p:nvPr/>
          </p:nvSpPr>
          <p:spPr bwMode="auto">
            <a:xfrm>
              <a:off x="2540" y="7346"/>
              <a:ext cx="2340" cy="1114"/>
            </a:xfrm>
            <a:prstGeom prst="rect">
              <a:avLst/>
            </a:prstGeom>
            <a:solidFill>
              <a:srgbClr val="99FFCC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13500000">
                <a:srgbClr val="5C997A"/>
              </a:prstShdw>
            </a:effectLst>
          </p:spPr>
          <p:txBody>
            <a:bodyPr/>
            <a:lstStyle/>
            <a:p>
              <a:pPr algn="just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профессиональная </a:t>
              </a:r>
            </a:p>
            <a:p>
              <a:pPr algn="just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миссия и </a:t>
              </a:r>
            </a:p>
            <a:p>
              <a:pPr algn="just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мировоззрение; </a:t>
              </a:r>
            </a:p>
            <a:p>
              <a:pPr algn="just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педагогическая </a:t>
              </a:r>
            </a:p>
            <a:p>
              <a:pPr algn="just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одаренность</a:t>
              </a:r>
            </a:p>
            <a:p>
              <a:pPr algn="just"/>
              <a:endParaRPr lang="ru-RU" sz="1400" b="1">
                <a:solidFill>
                  <a:schemeClr val="folHlink"/>
                </a:solidFill>
                <a:latin typeface="Times New Roman" pitchFamily="18" charset="0"/>
              </a:endParaRPr>
            </a:p>
          </p:txBody>
        </p:sp>
        <p:sp>
          <p:nvSpPr>
            <p:cNvPr id="21520" name="Rectangle 19"/>
            <p:cNvSpPr>
              <a:spLocks noChangeArrowheads="1"/>
            </p:cNvSpPr>
            <p:nvPr/>
          </p:nvSpPr>
          <p:spPr bwMode="auto">
            <a:xfrm>
              <a:off x="6469" y="7406"/>
              <a:ext cx="2478" cy="755"/>
            </a:xfrm>
            <a:prstGeom prst="rect">
              <a:avLst/>
            </a:prstGeom>
            <a:solidFill>
              <a:srgbClr val="99FFCC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13500000">
                <a:srgbClr val="5C997A"/>
              </a:prstShdw>
            </a:effectLst>
          </p:spPr>
          <p:txBody>
            <a:bodyPr/>
            <a:lstStyle/>
            <a:p>
              <a:pPr algn="just"/>
              <a:r>
                <a:rPr lang="ru-RU" sz="1400" b="1" i="1">
                  <a:solidFill>
                    <a:schemeClr val="folHlink"/>
                  </a:solidFill>
                  <a:latin typeface="Times New Roman" pitchFamily="18" charset="0"/>
                </a:rPr>
                <a:t>смысл индивидуального жизненного профессионального пути</a:t>
              </a:r>
              <a:endParaRPr lang="ru-RU" sz="1400" b="1">
                <a:solidFill>
                  <a:schemeClr val="folHlink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341438"/>
            <a:ext cx="7577137" cy="4105275"/>
          </a:xfrm>
        </p:spPr>
        <p:txBody>
          <a:bodyPr/>
          <a:lstStyle/>
          <a:p>
            <a:pPr algn="ctr" eaLnBrk="1" hangingPunct="1"/>
            <a:r>
              <a:rPr lang="ru-RU" sz="2400" b="1" cap="none" smtClean="0">
                <a:solidFill>
                  <a:schemeClr val="folHlink"/>
                </a:solidFill>
                <a:latin typeface="Times New Roman" pitchFamily="18" charset="0"/>
              </a:rPr>
              <a:t/>
            </a:r>
            <a:br>
              <a:rPr lang="ru-RU" sz="2400" b="1" cap="none" smtClean="0">
                <a:solidFill>
                  <a:schemeClr val="folHlink"/>
                </a:solidFill>
                <a:latin typeface="Times New Roman" pitchFamily="18" charset="0"/>
              </a:rPr>
            </a:br>
            <a:r>
              <a:rPr lang="ru-RU" cap="none" smtClean="0"/>
              <a:t/>
            </a:r>
            <a:br>
              <a:rPr lang="ru-RU" cap="none" smtClean="0"/>
            </a:br>
            <a:r>
              <a:rPr lang="ru-RU" cap="none" smtClean="0"/>
              <a:t/>
            </a:r>
            <a:br>
              <a:rPr lang="ru-RU" cap="none" smtClean="0"/>
            </a:br>
            <a:endParaRPr lang="ru-RU" cap="none" smtClean="0"/>
          </a:p>
        </p:txBody>
      </p:sp>
      <p:sp>
        <p:nvSpPr>
          <p:cNvPr id="22530" name="Rectangle 2"/>
          <p:cNvSpPr txBox="1">
            <a:spLocks noRot="1" noChangeArrowheads="1"/>
          </p:cNvSpPr>
          <p:nvPr/>
        </p:nvSpPr>
        <p:spPr bwMode="auto">
          <a:xfrm>
            <a:off x="395288" y="333375"/>
            <a:ext cx="85010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80000"/>
              </a:lnSpc>
            </a:pPr>
            <a:r>
              <a:rPr lang="ru-RU" sz="2800" b="1">
                <a:solidFill>
                  <a:srgbClr val="7B3D17"/>
                </a:solidFill>
                <a:latin typeface="Times New Roman" pitchFamily="18" charset="0"/>
              </a:rPr>
              <a:t/>
            </a:r>
            <a:br>
              <a:rPr lang="ru-RU" sz="2800" b="1">
                <a:solidFill>
                  <a:srgbClr val="7B3D17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chemeClr val="folHlink"/>
                </a:solidFill>
                <a:latin typeface="Times New Roman" pitchFamily="18" charset="0"/>
              </a:rPr>
              <a:t>Ресурсная схема сопровождения </a:t>
            </a:r>
            <a:br>
              <a:rPr lang="ru-RU" sz="2400" b="1">
                <a:solidFill>
                  <a:schemeClr val="folHlink"/>
                </a:solidFill>
                <a:latin typeface="Times New Roman" pitchFamily="18" charset="0"/>
              </a:rPr>
            </a:br>
            <a:endParaRPr lang="ru-RU" sz="2400" b="1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22531" name="Picture 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700213"/>
            <a:ext cx="6408737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359</TotalTime>
  <Words>306</Words>
  <Application>Microsoft Office PowerPoint</Application>
  <PresentationFormat>Экран (4:3)</PresentationFormat>
  <Paragraphs>107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13</vt:i4>
      </vt:variant>
    </vt:vector>
  </HeadingPairs>
  <TitlesOfParts>
    <vt:vector size="26" baseType="lpstr">
      <vt:lpstr>Arial</vt:lpstr>
      <vt:lpstr>Calibri</vt:lpstr>
      <vt:lpstr>Wingdings</vt:lpstr>
      <vt:lpstr>Wingdings 2</vt:lpstr>
      <vt:lpstr>Times New Roman</vt:lpstr>
      <vt:lpstr>Обычная</vt:lpstr>
      <vt:lpstr>Обычная</vt:lpstr>
      <vt:lpstr>Обычная</vt:lpstr>
      <vt:lpstr>Обычная</vt:lpstr>
      <vt:lpstr>Обычная</vt:lpstr>
      <vt:lpstr>Обычная</vt:lpstr>
      <vt:lpstr>Обычная</vt:lpstr>
      <vt:lpstr>Обычная</vt:lpstr>
      <vt:lpstr>ПСИХОЛОГО-ПЕДАГОГИЧЕСКОЕ СОПРОВОЖДЕНИЕ ДЕЯТЕЛЬНОСТИ УЧИТЕЛЯ В УСЛОВИЯХ ВНЕДРЕНИЯ ФГОС ОО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 </vt:lpstr>
      <vt:lpstr>              </vt:lpstr>
      <vt:lpstr>Y – предметный вектор действия - изменение границ предметного знания;  - обучение инструментальным технологиям в рамках новых требований к результатам обучения и воспитания ФГОС ООО, в том числе конкретных групп детей;   </vt:lpstr>
      <vt:lpstr>              </vt:lpstr>
      <vt:lpstr>Умения учителя, наиболее влияющие на успехи учащихся: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456</dc:creator>
  <cp:lastModifiedBy>irort</cp:lastModifiedBy>
  <cp:revision>52</cp:revision>
  <dcterms:created xsi:type="dcterms:W3CDTF">2013-11-12T15:44:23Z</dcterms:created>
  <dcterms:modified xsi:type="dcterms:W3CDTF">2015-02-20T05:30:57Z</dcterms:modified>
</cp:coreProperties>
</file>