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48" r:id="rId1"/>
  </p:sldMasterIdLst>
  <p:sldIdLst>
    <p:sldId id="256" r:id="rId2"/>
    <p:sldId id="270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5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C95E2-CE51-40BA-A06A-BCEF9F80AE75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9C862-DC99-4378-9A82-FEBA3D125F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FEF89-2957-41E2-B9E4-0BBFD8C204D1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8B06C-D56C-4B8B-B34E-0F3600DE56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98C44-9FD5-4E04-B8F8-7CA036610B4B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66A2-16C7-432C-8518-BF834528FE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669DA-4DAC-4487-BAD5-5846D99FC7A1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A27A5-23C4-4539-B46B-40CF073648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58F8A-D202-4DC1-91D8-BB5B4A53AD42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11FC8-2042-48F4-BC79-CBF700E4A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B84B9-F544-48FB-9250-2DC22A54D782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EF6A3-9949-4577-BA1E-5F265F23B1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C5DD5-5945-460B-B700-4A32C3424643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927F4-2915-4475-A788-104978BCFA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37B3A-7F1D-4153-9793-EBC4BD63F383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42886-3DB5-4B1C-B95C-4B86D74A8C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803A-F8D3-42D7-80D0-CA98E4F9A192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E7382-55D4-4581-A6AD-12647AF305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917D5-B4F9-42C8-8241-9B1C2CF68069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3457B-09F8-40FA-9FA1-0F096D4CB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B19C8-EEB7-4867-BFA0-DFEA18639F4E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0D095-0ACF-4185-9067-6550D359F9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EEE5ABE-F09D-466F-9FA0-300DEC498998}" type="datetimeFigureOut">
              <a:rPr lang="ru-RU"/>
              <a:pPr>
                <a:defRPr/>
              </a:pPr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9EB784B7-3653-411D-8C91-AB686E31E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>
                <a:ea typeface="Malgun Gothic" pitchFamily="34" charset="-127"/>
              </a:rPr>
              <a:t>Узор в круге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mtClean="0">
                <a:solidFill>
                  <a:srgbClr val="898989"/>
                </a:solidFill>
                <a:latin typeface="Gill Sans MT" pitchFamily="34" charset="0"/>
                <a:ea typeface="Gill Sans MT" pitchFamily="34" charset="0"/>
                <a:cs typeface="Gill Sans MT" pitchFamily="34" charset="0"/>
              </a:rPr>
              <a:t>1 класс</a:t>
            </a:r>
          </a:p>
        </p:txBody>
      </p:sp>
      <p:pic>
        <p:nvPicPr>
          <p:cNvPr id="2052" name="Picture 6" descr="D:\СВЕТЛАНА\Рисунки\Анимация\Photo 061.gif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00" y="404813"/>
            <a:ext cx="172720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2"/>
          <p:cNvSpPr>
            <a:spLocks noGrp="1"/>
          </p:cNvSpPr>
          <p:nvPr>
            <p:ph type="title"/>
          </p:nvPr>
        </p:nvSpPr>
        <p:spPr>
          <a:xfrm>
            <a:off x="323850" y="71438"/>
            <a:ext cx="8337550" cy="1285875"/>
          </a:xfrm>
        </p:spPr>
        <p:txBody>
          <a:bodyPr/>
          <a:lstStyle/>
          <a:p>
            <a:r>
              <a:rPr lang="ru-RU" sz="3200" smtClean="0">
                <a:ea typeface="Malgun Gothic" pitchFamily="34" charset="-127"/>
              </a:rPr>
              <a:t>Раскрашиваем элементы с соблюдением контура. Сначала одним цветом</a:t>
            </a:r>
          </a:p>
        </p:txBody>
      </p:sp>
      <p:pic>
        <p:nvPicPr>
          <p:cNvPr id="11267" name="Picture 2" descr="C:\СВЕТЛАНА\Изобразит. искусство\Вспомогательная программа\1 класс\Декоративное рисование\2 узор в круге\Узор в круге\8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3400" y="1600200"/>
            <a:ext cx="55372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ea typeface="Malgun Gothic" pitchFamily="34" charset="-127"/>
              </a:rPr>
              <a:t>Затем другим цветом</a:t>
            </a:r>
          </a:p>
        </p:txBody>
      </p:sp>
      <p:pic>
        <p:nvPicPr>
          <p:cNvPr id="12291" name="Picture 2" descr="C:\СВЕТЛАНА\Изобразит. искусство\Вспомогательная программа\1 класс\Декоративное рисование\2 узор в круге\Узор в круге\9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3400" y="1600200"/>
            <a:ext cx="55372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ea typeface="Malgun Gothic" pitchFamily="34" charset="-127"/>
              </a:rPr>
              <a:t>Творческое задание</a:t>
            </a:r>
          </a:p>
        </p:txBody>
      </p:sp>
      <p:pic>
        <p:nvPicPr>
          <p:cNvPr id="13315" name="Picture 2" descr="C:\СВЕТЛАНА\Изобразит. искусство\Вспомогательная программа\1 класс\Декоративное рисование\2 узор в круге\Узор в круге\Копия 7.bm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2212975"/>
            <a:ext cx="4038600" cy="3300413"/>
          </a:xfrm>
        </p:spPr>
      </p:pic>
      <p:pic>
        <p:nvPicPr>
          <p:cNvPr id="13316" name="Picture 3" descr="C:\СВЕТЛАНА\Изобразит. искусство\Вспомогательная программа\1 класс\Декоративное рисование\2 узор в круге\Узор в круге\Копия (2) 7.bmp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212975"/>
            <a:ext cx="4038600" cy="33004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ea typeface="Malgun Gothic" pitchFamily="34" charset="-127"/>
              </a:rPr>
              <a:t>Детские работы</a:t>
            </a:r>
          </a:p>
        </p:txBody>
      </p:sp>
      <p:pic>
        <p:nvPicPr>
          <p:cNvPr id="14339" name="Picture 2" descr="C:\Documents and Settings\Сергей\Мои документы\Мои рисунки\17.01.2011\17.01.2011 14-55-49_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725" y="1700213"/>
            <a:ext cx="2449513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 descr="C:\Documents and Settings\Сергей\Мои документы\Мои рисунки\17.01.2011\17.01.2011 14-56-59_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575" y="2636838"/>
            <a:ext cx="2389188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C:\Documents and Settings\Сергей\Мои документы\Мои рисунки\17.01.2011\17.01.2011 14-57-31_0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3573463"/>
            <a:ext cx="2535237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ea typeface="Malgun Gothic" pitchFamily="34" charset="-127"/>
              </a:rPr>
              <a:t>Задачи урока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smtClean="0">
                <a:latin typeface="Gill Sans MT" pitchFamily="34" charset="0"/>
                <a:ea typeface="Gill Sans MT" pitchFamily="34" charset="0"/>
                <a:cs typeface="Gill Sans MT" pitchFamily="34" charset="0"/>
              </a:rPr>
              <a:t>Развивать анализирующее восприятие, умение </a:t>
            </a:r>
            <a:br>
              <a:rPr lang="ru-RU" sz="2400" smtClean="0">
                <a:latin typeface="Gill Sans MT" pitchFamily="34" charset="0"/>
                <a:ea typeface="Gill Sans MT" pitchFamily="34" charset="0"/>
                <a:cs typeface="Gill Sans MT" pitchFamily="34" charset="0"/>
              </a:rPr>
            </a:br>
            <a:r>
              <a:rPr lang="ru-RU" sz="2400" smtClean="0">
                <a:latin typeface="Gill Sans MT" pitchFamily="34" charset="0"/>
                <a:ea typeface="Gill Sans MT" pitchFamily="34" charset="0"/>
                <a:cs typeface="Gill Sans MT" pitchFamily="34" charset="0"/>
              </a:rPr>
              <a:t>«читать» образец и последовательно выполнять </a:t>
            </a:r>
            <a:br>
              <a:rPr lang="ru-RU" sz="2400" smtClean="0">
                <a:latin typeface="Gill Sans MT" pitchFamily="34" charset="0"/>
                <a:ea typeface="Gill Sans MT" pitchFamily="34" charset="0"/>
                <a:cs typeface="Gill Sans MT" pitchFamily="34" charset="0"/>
              </a:rPr>
            </a:br>
            <a:r>
              <a:rPr lang="ru-RU" sz="2400" smtClean="0">
                <a:latin typeface="Gill Sans MT" pitchFamily="34" charset="0"/>
                <a:ea typeface="Gill Sans MT" pitchFamily="34" charset="0"/>
                <a:cs typeface="Gill Sans MT" pitchFamily="34" charset="0"/>
              </a:rPr>
              <a:t>рисунок;</a:t>
            </a:r>
          </a:p>
          <a:p>
            <a:r>
              <a:rPr lang="ru-RU" sz="2400" smtClean="0">
                <a:latin typeface="Gill Sans MT" pitchFamily="34" charset="0"/>
                <a:ea typeface="Gill Sans MT" pitchFamily="34" charset="0"/>
                <a:cs typeface="Gill Sans MT" pitchFamily="34" charset="0"/>
              </a:rPr>
              <a:t>Учить детей правильно раскрашивать элементы </a:t>
            </a:r>
            <a:br>
              <a:rPr lang="ru-RU" sz="2400" smtClean="0">
                <a:latin typeface="Gill Sans MT" pitchFamily="34" charset="0"/>
                <a:ea typeface="Gill Sans MT" pitchFamily="34" charset="0"/>
                <a:cs typeface="Gill Sans MT" pitchFamily="34" charset="0"/>
              </a:rPr>
            </a:br>
            <a:r>
              <a:rPr lang="ru-RU" sz="2400" smtClean="0">
                <a:latin typeface="Gill Sans MT" pitchFamily="34" charset="0"/>
                <a:ea typeface="Gill Sans MT" pitchFamily="34" charset="0"/>
                <a:cs typeface="Gill Sans MT" pitchFamily="34" charset="0"/>
              </a:rPr>
              <a:t>рисунка (по косой, сверху вниз, слева направо);</a:t>
            </a:r>
          </a:p>
          <a:p>
            <a:r>
              <a:rPr lang="ru-RU" sz="2400" smtClean="0">
                <a:latin typeface="Gill Sans MT" pitchFamily="34" charset="0"/>
                <a:ea typeface="Gill Sans MT" pitchFamily="34" charset="0"/>
                <a:cs typeface="Gill Sans MT" pitchFamily="34" charset="0"/>
              </a:rPr>
              <a:t>Формировать умение сравнивать изображения </a:t>
            </a:r>
            <a:br>
              <a:rPr lang="ru-RU" sz="2400" smtClean="0">
                <a:latin typeface="Gill Sans MT" pitchFamily="34" charset="0"/>
                <a:ea typeface="Gill Sans MT" pitchFamily="34" charset="0"/>
                <a:cs typeface="Gill Sans MT" pitchFamily="34" charset="0"/>
              </a:rPr>
            </a:br>
            <a:r>
              <a:rPr lang="ru-RU" sz="2400" smtClean="0">
                <a:latin typeface="Gill Sans MT" pitchFamily="34" charset="0"/>
                <a:ea typeface="Gill Sans MT" pitchFamily="34" charset="0"/>
                <a:cs typeface="Gill Sans MT" pitchFamily="34" charset="0"/>
              </a:rPr>
              <a:t>предметов по форме, цвету, величине;</a:t>
            </a:r>
          </a:p>
          <a:p>
            <a:r>
              <a:rPr lang="ru-RU" sz="2400" smtClean="0">
                <a:latin typeface="Gill Sans MT" pitchFamily="34" charset="0"/>
                <a:ea typeface="Gill Sans MT" pitchFamily="34" charset="0"/>
                <a:cs typeface="Gill Sans MT" pitchFamily="34" charset="0"/>
              </a:rPr>
              <a:t>Воспитывать аккуратное, бережное отношение к </a:t>
            </a:r>
            <a:br>
              <a:rPr lang="ru-RU" sz="2400" smtClean="0">
                <a:latin typeface="Gill Sans MT" pitchFamily="34" charset="0"/>
                <a:ea typeface="Gill Sans MT" pitchFamily="34" charset="0"/>
                <a:cs typeface="Gill Sans MT" pitchFamily="34" charset="0"/>
              </a:rPr>
            </a:br>
            <a:r>
              <a:rPr lang="ru-RU" sz="2400" smtClean="0">
                <a:latin typeface="Gill Sans MT" pitchFamily="34" charset="0"/>
                <a:ea typeface="Gill Sans MT" pitchFamily="34" charset="0"/>
                <a:cs typeface="Gill Sans MT" pitchFamily="34" charset="0"/>
              </a:rPr>
              <a:t>своим работам.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ea typeface="Malgun Gothic" pitchFamily="34" charset="-127"/>
              </a:rPr>
              <a:t>Образец</a:t>
            </a:r>
          </a:p>
        </p:txBody>
      </p:sp>
      <p:pic>
        <p:nvPicPr>
          <p:cNvPr id="4099" name="Picture 2" descr="C:\СВЕТЛАНА\Изобразит. искусство\Вспомогательная программа\1 класс\Декоративное рисование\2 узор в круге\Узор в круге\9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3400" y="1600200"/>
            <a:ext cx="55372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>
                <a:ea typeface="Malgun Gothic" pitchFamily="34" charset="-127"/>
              </a:rPr>
              <a:t>Рисуем по шаблону круг (диаметр 6 см)</a:t>
            </a:r>
          </a:p>
        </p:txBody>
      </p:sp>
      <p:pic>
        <p:nvPicPr>
          <p:cNvPr id="5123" name="Picture 4" descr="D:\СВЕТЛАНА\Наглядные пособия\Процесс работы\декоративная работа\В круге\узор в круге\3 - копия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3400" y="1600200"/>
            <a:ext cx="5537200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ea typeface="Malgun Gothic" pitchFamily="34" charset="-127"/>
              </a:rPr>
              <a:t>Соединяем красные и синие точки между собой (делим круг на четыре равные части)</a:t>
            </a:r>
          </a:p>
        </p:txBody>
      </p:sp>
      <p:pic>
        <p:nvPicPr>
          <p:cNvPr id="6147" name="Picture 5" descr="D:\СВЕТЛАНА\Наглядные пособия\Процесс работы\декоративная работа\В круге\узор в круге\3 - копия - копия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3400" y="1600200"/>
            <a:ext cx="5537200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ea typeface="Malgun Gothic" pitchFamily="34" charset="-127"/>
              </a:rPr>
              <a:t>Строим внутри круга квадрат</a:t>
            </a:r>
          </a:p>
        </p:txBody>
      </p:sp>
      <p:pic>
        <p:nvPicPr>
          <p:cNvPr id="7171" name="Picture 2" descr="C:\СВЕТЛАНА\Изобразит. искусство\Вспомогательная программа\1 класс\Декоративное рисование\2 узор в круге\Узор в круге\4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3400" y="1600200"/>
            <a:ext cx="55372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ea typeface="Malgun Gothic" pitchFamily="34" charset="-127"/>
              </a:rPr>
              <a:t>Строим внутри круга квадрат</a:t>
            </a:r>
          </a:p>
        </p:txBody>
      </p:sp>
      <p:pic>
        <p:nvPicPr>
          <p:cNvPr id="8195" name="Picture 2" descr="C:\СВЕТЛАНА\Изобразит. искусство\Вспомогательная программа\1 класс\Декоративное рисование\2 узор в круге\Узор в круге\5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3400" y="1600200"/>
            <a:ext cx="55372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ea typeface="Malgun Gothic" pitchFamily="34" charset="-127"/>
              </a:rPr>
              <a:t>Строим внутри круга квадрат</a:t>
            </a:r>
          </a:p>
        </p:txBody>
      </p:sp>
      <p:pic>
        <p:nvPicPr>
          <p:cNvPr id="9219" name="Picture 2" descr="C:\СВЕТЛАНА\Изобразит. искусство\Вспомогательная программа\1 класс\Декоративное рисование\2 узор в круге\Узор в круге\6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3400" y="1600200"/>
            <a:ext cx="55372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ea typeface="Malgun Gothic" pitchFamily="34" charset="-127"/>
              </a:rPr>
              <a:t>Строим внутри круга квадрат</a:t>
            </a:r>
          </a:p>
        </p:txBody>
      </p:sp>
      <p:pic>
        <p:nvPicPr>
          <p:cNvPr id="10243" name="Picture 2" descr="C:\СВЕТЛАНА\Изобразит. искусство\Вспомогательная программа\1 класс\Декоративное рисование\2 узор в круге\Узор в круге\7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3400" y="1600200"/>
            <a:ext cx="55372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69</Words>
  <Application>Microsoft Office PowerPoint</Application>
  <PresentationFormat>Экран (4:3)</PresentationFormat>
  <Paragraphs>18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Malgun Gothic</vt:lpstr>
      <vt:lpstr>Gill Sans MT</vt:lpstr>
      <vt:lpstr>Тема Office</vt:lpstr>
      <vt:lpstr>Узор в круге</vt:lpstr>
      <vt:lpstr>Задачи урока</vt:lpstr>
      <vt:lpstr>Образец</vt:lpstr>
      <vt:lpstr>Рисуем по шаблону круг (диаметр 6 см)</vt:lpstr>
      <vt:lpstr>Соединяем красные и синие точки между собой (делим круг на четыре равные части)</vt:lpstr>
      <vt:lpstr>Строим внутри круга квадрат</vt:lpstr>
      <vt:lpstr>Строим внутри круга квадрат</vt:lpstr>
      <vt:lpstr>Строим внутри круга квадрат</vt:lpstr>
      <vt:lpstr>Строим внутри круга квадрат</vt:lpstr>
      <vt:lpstr>Раскрашиваем элементы с соблюдением контура. Сначала одним цветом</vt:lpstr>
      <vt:lpstr>Затем другим цветом</vt:lpstr>
      <vt:lpstr>Творческое задание</vt:lpstr>
      <vt:lpstr>Детские работы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Рисование по шаблону круга (диаметр 6 см). Деление круга на четыре равные части, построение внутри него квадрата, раскрашивание элементов с соблюдением контура.</dc:title>
  <dc:creator>admin</dc:creator>
  <cp:lastModifiedBy>admin</cp:lastModifiedBy>
  <cp:revision>17</cp:revision>
  <dcterms:modified xsi:type="dcterms:W3CDTF">2020-03-28T19:43:11Z</dcterms:modified>
</cp:coreProperties>
</file>