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5" r:id="rId4"/>
    <p:sldId id="259" r:id="rId5"/>
    <p:sldId id="262" r:id="rId6"/>
    <p:sldId id="276" r:id="rId7"/>
    <p:sldId id="277" r:id="rId8"/>
    <p:sldId id="267" r:id="rId9"/>
    <p:sldId id="264" r:id="rId10"/>
    <p:sldId id="265" r:id="rId11"/>
    <p:sldId id="266" r:id="rId12"/>
    <p:sldId id="271" r:id="rId13"/>
    <p:sldId id="268" r:id="rId14"/>
    <p:sldId id="278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5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638">
            <a:off x="1485284" y="-674762"/>
            <a:ext cx="6017409" cy="4746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80" y="2420888"/>
            <a:ext cx="8420472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4581128"/>
            <a:ext cx="4260148" cy="1224136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grayscl/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109">
            <a:off x="3520" y="4605193"/>
            <a:ext cx="2604461" cy="19896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5932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284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037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7293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4953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277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89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1951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185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365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96400-DF67-40DD-A884-FD9B9CF8ACCE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9FB-7FE3-44DE-8278-450EF16A72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4283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329" y="0"/>
            <a:ext cx="942033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artisticCrisscrossEtching trans="100000" pressure="76"/>
                    </a14:imgEffect>
                    <a14:imgEffect>
                      <a14:sharpenSoften amount="-1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6932">
            <a:off x="5772611" y="4720050"/>
            <a:ext cx="3450496" cy="22083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День космонавтики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4"/>
            <a:endParaRPr lang="ru-RU" dirty="0" smtClean="0"/>
          </a:p>
          <a:p>
            <a:pPr lvl="4"/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Furore" pitchFamily="50" charset="0"/>
              </a:defRPr>
            </a:lvl1pPr>
          </a:lstStyle>
          <a:p>
            <a:fld id="{CFE96400-DF67-40DD-A884-FD9B9CF8ACCE}" type="datetimeFigureOut">
              <a:rPr lang="ru-RU" smtClean="0"/>
              <a:pPr/>
              <a:t>26.03.2020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Furore" pitchFamily="50" charset="0"/>
              </a:defRPr>
            </a:lvl1pPr>
          </a:lstStyle>
          <a:p>
            <a:r>
              <a:rPr lang="ru-RU" dirty="0" smtClean="0"/>
              <a:t>Верхний колонтитул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Furore" pitchFamily="50" charset="0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72178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5200" kern="1200" baseline="0">
          <a:solidFill>
            <a:schemeClr val="bg1"/>
          </a:solidFill>
          <a:latin typeface="Furore" pitchFamily="50" charset="0"/>
          <a:ea typeface="DFKai-SB" panose="03000509000000000000" pitchFamily="65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Furore" pitchFamily="50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Furore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Furore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Furore" pitchFamily="50" charset="0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Furore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Сложение и вычитание с круглым числом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581128"/>
            <a:ext cx="6552728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Математика 1 </a:t>
            </a:r>
            <a:r>
              <a:rPr lang="ru-RU" sz="2800" dirty="0" smtClean="0"/>
              <a:t>класс</a:t>
            </a:r>
            <a:endParaRPr lang="ru-RU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287583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Планета </a:t>
            </a:r>
            <a:r>
              <a:rPr lang="ru-RU" dirty="0">
                <a:solidFill>
                  <a:srgbClr val="FF0000"/>
                </a:solidFill>
              </a:rPr>
              <a:t>«</a:t>
            </a:r>
            <a:r>
              <a:rPr lang="ru-RU" dirty="0" err="1">
                <a:solidFill>
                  <a:srgbClr val="FF0000"/>
                </a:solidFill>
              </a:rPr>
              <a:t>Изучайка</a:t>
            </a:r>
            <a:r>
              <a:rPr lang="ru-RU" dirty="0">
                <a:solidFill>
                  <a:srgbClr val="FF0000"/>
                </a:solidFill>
              </a:rPr>
              <a:t>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7200" dirty="0" smtClean="0"/>
              <a:t>20+4=24</a:t>
            </a:r>
          </a:p>
          <a:p>
            <a:pPr marL="0" indent="0">
              <a:buNone/>
            </a:pPr>
            <a:r>
              <a:rPr lang="ru-RU" sz="7200" dirty="0" smtClean="0"/>
              <a:t>4+20=</a:t>
            </a:r>
            <a:endParaRPr lang="ru-RU" sz="7200" dirty="0"/>
          </a:p>
          <a:p>
            <a:pPr marL="0" indent="0">
              <a:buNone/>
            </a:pPr>
            <a:r>
              <a:rPr lang="ru-RU" sz="7200" dirty="0" smtClean="0"/>
              <a:t>24-20=</a:t>
            </a:r>
            <a:endParaRPr lang="ru-RU" sz="7200" dirty="0"/>
          </a:p>
          <a:p>
            <a:pPr marL="0" indent="0">
              <a:buNone/>
            </a:pPr>
            <a:r>
              <a:rPr lang="ru-RU" sz="7200" dirty="0" smtClean="0"/>
              <a:t>24-4=</a:t>
            </a:r>
            <a:endParaRPr lang="ru-RU" sz="7200" dirty="0"/>
          </a:p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="" xmlns:p14="http://schemas.microsoft.com/office/powerpoint/2010/main" val="179954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Планета </a:t>
            </a:r>
            <a:r>
              <a:rPr lang="ru-RU" dirty="0">
                <a:solidFill>
                  <a:srgbClr val="FF0000"/>
                </a:solidFill>
              </a:rPr>
              <a:t>«</a:t>
            </a:r>
            <a:r>
              <a:rPr lang="ru-RU" dirty="0" err="1">
                <a:solidFill>
                  <a:srgbClr val="FF0000"/>
                </a:solidFill>
              </a:rPr>
              <a:t>Изучайка</a:t>
            </a:r>
            <a:r>
              <a:rPr lang="ru-RU" dirty="0">
                <a:solidFill>
                  <a:srgbClr val="FF0000"/>
                </a:solidFill>
              </a:rPr>
              <a:t>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sz="6700" dirty="0">
                <a:solidFill>
                  <a:prstClr val="white"/>
                </a:solidFill>
              </a:rPr>
              <a:t>20+4=24</a:t>
            </a:r>
          </a:p>
          <a:p>
            <a:pPr marL="0" lvl="0" indent="0">
              <a:buNone/>
            </a:pPr>
            <a:r>
              <a:rPr lang="ru-RU" sz="6700" dirty="0" smtClean="0">
                <a:solidFill>
                  <a:prstClr val="white"/>
                </a:solidFill>
              </a:rPr>
              <a:t>4+20=24</a:t>
            </a:r>
            <a:endParaRPr lang="ru-RU" sz="6700" dirty="0">
              <a:solidFill>
                <a:prstClr val="white"/>
              </a:solidFill>
            </a:endParaRPr>
          </a:p>
          <a:p>
            <a:pPr marL="0" lvl="0" indent="0">
              <a:buNone/>
            </a:pPr>
            <a:r>
              <a:rPr lang="ru-RU" sz="6700" dirty="0" smtClean="0">
                <a:solidFill>
                  <a:prstClr val="white"/>
                </a:solidFill>
              </a:rPr>
              <a:t>24-20=4</a:t>
            </a:r>
            <a:endParaRPr lang="ru-RU" sz="6700" dirty="0">
              <a:solidFill>
                <a:prstClr val="white"/>
              </a:solidFill>
            </a:endParaRPr>
          </a:p>
          <a:p>
            <a:pPr marL="0" lvl="0" indent="0">
              <a:buNone/>
            </a:pPr>
            <a:r>
              <a:rPr lang="ru-RU" sz="6700" dirty="0" smtClean="0">
                <a:solidFill>
                  <a:prstClr val="white"/>
                </a:solidFill>
              </a:rPr>
              <a:t>24-4=20</a:t>
            </a:r>
            <a:endParaRPr lang="ru-RU" sz="6700" dirty="0">
              <a:solidFill>
                <a:prstClr val="white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8791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Планета </a:t>
            </a:r>
            <a:r>
              <a:rPr lang="ru-RU" dirty="0">
                <a:solidFill>
                  <a:srgbClr val="FF0000"/>
                </a:solidFill>
              </a:rPr>
              <a:t>«</a:t>
            </a:r>
            <a:r>
              <a:rPr lang="ru-RU" dirty="0" err="1">
                <a:solidFill>
                  <a:srgbClr val="FF0000"/>
                </a:solidFill>
              </a:rPr>
              <a:t>Решайкина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(письменно)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4000" dirty="0" smtClean="0"/>
              <a:t>40+7</a:t>
            </a:r>
            <a:r>
              <a:rPr lang="ru-RU" sz="4000" dirty="0" smtClean="0"/>
              <a:t>=        23-3=          45-40</a:t>
            </a:r>
            <a:r>
              <a:rPr lang="ru-RU" sz="4000" dirty="0" smtClean="0"/>
              <a:t>= </a:t>
            </a:r>
            <a:endParaRPr lang="ru-RU" sz="4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000" dirty="0" smtClean="0"/>
              <a:t>30+6=        </a:t>
            </a:r>
            <a:r>
              <a:rPr lang="ru-RU" sz="4000" dirty="0" smtClean="0"/>
              <a:t>38-8= </a:t>
            </a:r>
            <a:r>
              <a:rPr lang="ru-RU" sz="4000" dirty="0" smtClean="0"/>
              <a:t>         </a:t>
            </a:r>
            <a:r>
              <a:rPr lang="ru-RU" sz="4000" dirty="0" smtClean="0"/>
              <a:t>37-30</a:t>
            </a:r>
            <a:r>
              <a:rPr lang="ru-RU" sz="4000" dirty="0" smtClean="0"/>
              <a:t>= </a:t>
            </a: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10+5=       </a:t>
            </a:r>
            <a:r>
              <a:rPr lang="ru-RU" sz="4000" dirty="0" smtClean="0"/>
              <a:t>49-9= </a:t>
            </a:r>
            <a:r>
              <a:rPr lang="ru-RU" sz="4000" dirty="0" smtClean="0"/>
              <a:t>          </a:t>
            </a:r>
            <a:r>
              <a:rPr lang="ru-RU" sz="4000" dirty="0" smtClean="0"/>
              <a:t>84-80= </a:t>
            </a:r>
            <a:endParaRPr lang="ru-RU" sz="4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000" dirty="0" smtClean="0"/>
              <a:t>50+4=        72-2=</a:t>
            </a:r>
            <a:r>
              <a:rPr lang="ru-RU" sz="4000" dirty="0" smtClean="0">
                <a:solidFill>
                  <a:srgbClr val="FF0000"/>
                </a:solidFill>
              </a:rPr>
              <a:t>  </a:t>
            </a:r>
            <a:r>
              <a:rPr lang="ru-RU" sz="4000" dirty="0" smtClean="0"/>
              <a:t>        </a:t>
            </a:r>
            <a:r>
              <a:rPr lang="ru-RU" sz="4000" dirty="0" smtClean="0"/>
              <a:t>53-50=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045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ланета </a:t>
            </a:r>
            <a:r>
              <a:rPr lang="ru-RU" dirty="0" smtClean="0">
                <a:solidFill>
                  <a:srgbClr val="FF0000"/>
                </a:solidFill>
              </a:rPr>
              <a:t>«Тишины</a:t>
            </a:r>
            <a:r>
              <a:rPr lang="ru-RU" dirty="0" smtClean="0">
                <a:solidFill>
                  <a:srgbClr val="FF0000"/>
                </a:solidFill>
              </a:rPr>
              <a:t>» (устно)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dirty="0" smtClean="0"/>
              <a:t>Было –          36 см</a:t>
            </a:r>
          </a:p>
          <a:p>
            <a:pPr marL="0" indent="0">
              <a:buNone/>
            </a:pPr>
            <a:r>
              <a:rPr lang="ru-RU" sz="5400" dirty="0" smtClean="0"/>
              <a:t>Отрезали –     6 см</a:t>
            </a:r>
          </a:p>
          <a:p>
            <a:pPr marL="0" indent="0">
              <a:buNone/>
            </a:pPr>
            <a:r>
              <a:rPr lang="ru-RU" sz="5400" dirty="0" smtClean="0"/>
              <a:t>Купили –        50 см</a:t>
            </a:r>
          </a:p>
          <a:p>
            <a:pPr marL="0" indent="0">
              <a:buNone/>
            </a:pPr>
            <a:r>
              <a:rPr lang="ru-RU" sz="5400" dirty="0" smtClean="0"/>
              <a:t>На платье –   70 см</a:t>
            </a:r>
          </a:p>
          <a:p>
            <a:pPr marL="0" indent="0">
              <a:buNone/>
            </a:pPr>
            <a:r>
              <a:rPr lang="ru-RU" sz="5400" dirty="0" smtClean="0"/>
              <a:t>Осталось -      </a:t>
            </a:r>
            <a:r>
              <a:rPr lang="ru-RU" sz="5400" dirty="0" smtClean="0">
                <a:solidFill>
                  <a:srgbClr val="FF0000"/>
                </a:solidFill>
              </a:rPr>
              <a:t>?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977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Итог урока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Из космоса прилетели</a:t>
            </a:r>
          </a:p>
          <a:p>
            <a:pPr marL="0" indent="0">
              <a:buNone/>
            </a:pPr>
            <a:r>
              <a:rPr lang="ru-RU" sz="4400" dirty="0"/>
              <a:t>И за парты тихо сели.</a:t>
            </a:r>
          </a:p>
          <a:p>
            <a:pPr marL="0" indent="0">
              <a:buNone/>
            </a:pPr>
            <a:r>
              <a:rPr lang="ru-RU" sz="4400" dirty="0"/>
              <a:t>Продолжаем свой урок,</a:t>
            </a:r>
          </a:p>
          <a:p>
            <a:pPr marL="0" indent="0">
              <a:buNone/>
            </a:pPr>
            <a:r>
              <a:rPr lang="ru-RU" sz="4400" dirty="0"/>
              <a:t>Чтоб закончить точно в срок.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247161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05506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96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МОЛОДЦЫ!</a:t>
            </a:r>
          </a:p>
        </p:txBody>
      </p:sp>
    </p:spTree>
    <p:extLst>
      <p:ext uri="{BB962C8B-B14F-4D97-AF65-F5344CB8AC3E}">
        <p14:creationId xmlns="" xmlns:p14="http://schemas.microsoft.com/office/powerpoint/2010/main" val="355015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Мы </a:t>
            </a:r>
            <a:r>
              <a:rPr lang="ru-RU" sz="4800" dirty="0">
                <a:solidFill>
                  <a:srgbClr val="FF0000"/>
                </a:solidFill>
              </a:rPr>
              <a:t>пришли сюда учиться,</a:t>
            </a:r>
          </a:p>
          <a:p>
            <a:pPr marL="0" indent="0">
              <a:buNone/>
            </a:pPr>
            <a:r>
              <a:rPr lang="ru-RU" sz="4800" dirty="0">
                <a:solidFill>
                  <a:srgbClr val="FF0000"/>
                </a:solidFill>
              </a:rPr>
              <a:t>Не лениться, а трудиться.</a:t>
            </a:r>
          </a:p>
          <a:p>
            <a:pPr marL="0" indent="0">
              <a:buNone/>
            </a:pPr>
            <a:r>
              <a:rPr lang="ru-RU" sz="4800" dirty="0">
                <a:solidFill>
                  <a:srgbClr val="FF0000"/>
                </a:solidFill>
              </a:rPr>
              <a:t>Работаем старательно,</a:t>
            </a:r>
          </a:p>
          <a:p>
            <a:pPr marL="0" indent="0">
              <a:buNone/>
            </a:pPr>
            <a:r>
              <a:rPr lang="ru-RU" sz="4800" dirty="0">
                <a:solidFill>
                  <a:srgbClr val="FF0000"/>
                </a:solidFill>
              </a:rPr>
              <a:t>Слушаем внимательно.</a:t>
            </a:r>
          </a:p>
          <a:p>
            <a:pPr marL="0" indent="0">
              <a:buNone/>
            </a:pP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18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rgbClr val="FF0000"/>
                </a:solidFill>
              </a:rPr>
              <a:t>Все  - на старт. Готовы, дети?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FF0000"/>
                </a:solidFill>
              </a:rPr>
              <a:t>Полетим мы на ракете.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FF0000"/>
                </a:solidFill>
              </a:rPr>
              <a:t>Улыбнёмся мы друг другу</a:t>
            </a:r>
          </a:p>
          <a:p>
            <a:pPr marL="0" indent="0">
              <a:buNone/>
            </a:pPr>
            <a:r>
              <a:rPr lang="ru-RU" sz="4400" dirty="0">
                <a:solidFill>
                  <a:srgbClr val="FF0000"/>
                </a:solidFill>
              </a:rPr>
              <a:t>И быстрей прогоним скуку.</a:t>
            </a:r>
          </a:p>
          <a:p>
            <a:pPr marL="0" indent="0"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40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Билет на </a:t>
            </a:r>
            <a:r>
              <a:rPr lang="ru-RU" dirty="0" smtClean="0">
                <a:solidFill>
                  <a:srgbClr val="FF0000"/>
                </a:solidFill>
              </a:rPr>
              <a:t>корабль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 smtClean="0">
                <a:solidFill>
                  <a:srgbClr val="FF0000"/>
                </a:solidFill>
              </a:rPr>
              <a:t>устно)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7+3=              10+5=            19-9=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12-2 </a:t>
            </a:r>
            <a:r>
              <a:rPr lang="ru-RU" dirty="0" smtClean="0"/>
              <a:t>=             8+2=</a:t>
            </a:r>
            <a:r>
              <a:rPr lang="ru-RU" dirty="0"/>
              <a:t>	  </a:t>
            </a:r>
            <a:r>
              <a:rPr lang="ru-RU" dirty="0" smtClean="0"/>
              <a:t>          10-3</a:t>
            </a:r>
            <a:r>
              <a:rPr lang="ru-RU" dirty="0" smtClean="0"/>
              <a:t>=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18-8=</a:t>
            </a:r>
            <a:r>
              <a:rPr lang="ru-RU" dirty="0"/>
              <a:t>	</a:t>
            </a:r>
            <a:r>
              <a:rPr lang="ru-RU" dirty="0" smtClean="0"/>
              <a:t>        </a:t>
            </a:r>
            <a:r>
              <a:rPr lang="ru-RU" dirty="0" smtClean="0"/>
              <a:t>14-10=</a:t>
            </a:r>
            <a:r>
              <a:rPr lang="ru-RU" dirty="0"/>
              <a:t>	</a:t>
            </a:r>
            <a:r>
              <a:rPr lang="ru-RU" dirty="0" smtClean="0"/>
              <a:t>     </a:t>
            </a:r>
            <a:r>
              <a:rPr lang="ru-RU" dirty="0" smtClean="0"/>
              <a:t>10-8=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10-6	</a:t>
            </a:r>
            <a:r>
              <a:rPr lang="ru-RU" dirty="0" smtClean="0"/>
              <a:t>=              10+8=</a:t>
            </a:r>
            <a:r>
              <a:rPr lang="ru-RU" dirty="0"/>
              <a:t>	</a:t>
            </a:r>
            <a:r>
              <a:rPr lang="ru-RU" dirty="0" smtClean="0"/>
              <a:t>    </a:t>
            </a:r>
            <a:r>
              <a:rPr lang="ru-RU" dirty="0" smtClean="0"/>
              <a:t>15+0=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8248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ланета </a:t>
            </a:r>
            <a:r>
              <a:rPr lang="ru-RU" dirty="0" smtClean="0">
                <a:solidFill>
                  <a:srgbClr val="FF0000"/>
                </a:solidFill>
              </a:rPr>
              <a:t>«Красоты»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Минутка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чистописания (прописываем)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9600" dirty="0" smtClean="0"/>
              <a:t>17</a:t>
            </a:r>
            <a:endParaRPr lang="ru-RU" sz="9600" dirty="0"/>
          </a:p>
        </p:txBody>
      </p:sp>
    </p:spTree>
    <p:extLst>
      <p:ext uri="{BB962C8B-B14F-4D97-AF65-F5344CB8AC3E}">
        <p14:creationId xmlns="" xmlns:p14="http://schemas.microsoft.com/office/powerpoint/2010/main" val="76574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Планета </a:t>
            </a:r>
            <a:r>
              <a:rPr lang="ru-RU" dirty="0">
                <a:solidFill>
                  <a:srgbClr val="FF0000"/>
                </a:solidFill>
              </a:rPr>
              <a:t>«</a:t>
            </a:r>
            <a:r>
              <a:rPr lang="ru-RU" dirty="0" err="1">
                <a:solidFill>
                  <a:srgbClr val="FF0000"/>
                </a:solidFill>
              </a:rPr>
              <a:t>Изучайка</a:t>
            </a:r>
            <a:r>
              <a:rPr lang="ru-RU" dirty="0" smtClean="0">
                <a:solidFill>
                  <a:srgbClr val="FF0000"/>
                </a:solidFill>
              </a:rPr>
              <a:t>».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(устно)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/>
              <a:t>40+20           </a:t>
            </a:r>
          </a:p>
          <a:p>
            <a:pPr marL="0" indent="0" algn="ctr">
              <a:buNone/>
            </a:pPr>
            <a:r>
              <a:rPr lang="ru-RU" sz="7200" dirty="0" smtClean="0"/>
              <a:t>40+2           </a:t>
            </a:r>
          </a:p>
          <a:p>
            <a:pPr marL="0" indent="0" algn="ctr">
              <a:buNone/>
            </a:pPr>
            <a:r>
              <a:rPr lang="ru-RU" sz="7200" dirty="0" smtClean="0"/>
              <a:t>63-60 </a:t>
            </a:r>
            <a:endParaRPr lang="ru-RU" sz="7200" dirty="0"/>
          </a:p>
        </p:txBody>
      </p:sp>
    </p:spTree>
    <p:extLst>
      <p:ext uri="{BB962C8B-B14F-4D97-AF65-F5344CB8AC3E}">
        <p14:creationId xmlns="" xmlns:p14="http://schemas.microsoft.com/office/powerpoint/2010/main" val="255250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Тема урока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200" dirty="0">
                <a:solidFill>
                  <a:prstClr val="white"/>
                </a:solidFill>
                <a:ea typeface="DFKai-SB" panose="03000509000000000000" pitchFamily="65" charset="-120"/>
                <a:cs typeface="+mj-cs"/>
              </a:rPr>
              <a:t>Сложение и вычитание </a:t>
            </a:r>
            <a:endParaRPr lang="ru-RU" sz="5200" dirty="0" smtClean="0">
              <a:solidFill>
                <a:prstClr val="white"/>
              </a:solidFill>
              <a:ea typeface="DFKai-SB" panose="03000509000000000000" pitchFamily="65" charset="-120"/>
              <a:cs typeface="+mj-cs"/>
            </a:endParaRPr>
          </a:p>
          <a:p>
            <a:pPr marL="0" indent="0" algn="ctr">
              <a:buNone/>
            </a:pPr>
            <a:r>
              <a:rPr lang="ru-RU" sz="5200" dirty="0" smtClean="0">
                <a:solidFill>
                  <a:prstClr val="white"/>
                </a:solidFill>
                <a:ea typeface="DFKai-SB" panose="03000509000000000000" pitchFamily="65" charset="-120"/>
                <a:cs typeface="+mj-cs"/>
              </a:rPr>
              <a:t>с </a:t>
            </a:r>
            <a:r>
              <a:rPr lang="ru-RU" sz="5200" dirty="0">
                <a:solidFill>
                  <a:prstClr val="white"/>
                </a:solidFill>
                <a:ea typeface="DFKai-SB" panose="03000509000000000000" pitchFamily="65" charset="-120"/>
                <a:cs typeface="+mj-cs"/>
              </a:rPr>
              <a:t>круглым числом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4912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ysClr val="window" lastClr="FFFFFF"/>
          </a:solidFill>
          <a:ln w="57150" cap="flat" cmpd="sng" algn="ctr">
            <a:solidFill>
              <a:srgbClr val="4F81B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Десятки                   Единицы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1049486" cy="831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97608"/>
            <a:ext cx="1047113" cy="829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312" y="1714844"/>
            <a:ext cx="1025360" cy="812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41919"/>
            <a:ext cx="851793" cy="3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921" y="1641919"/>
            <a:ext cx="923801" cy="400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723" y="1649932"/>
            <a:ext cx="888702" cy="38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008" y="2112455"/>
            <a:ext cx="1031813" cy="446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736" y="2128051"/>
            <a:ext cx="995809" cy="43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85" y="2564702"/>
            <a:ext cx="3743325" cy="507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364" y="2564702"/>
            <a:ext cx="168910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7310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ланета </a:t>
            </a:r>
            <a:r>
              <a:rPr lang="ru-RU" dirty="0">
                <a:solidFill>
                  <a:srgbClr val="FF0000"/>
                </a:solidFill>
              </a:rPr>
              <a:t>«</a:t>
            </a:r>
            <a:r>
              <a:rPr lang="ru-RU" dirty="0" err="1">
                <a:solidFill>
                  <a:srgbClr val="FF0000"/>
                </a:solidFill>
              </a:rPr>
              <a:t>Изучайка</a:t>
            </a:r>
            <a:r>
              <a:rPr lang="ru-RU" dirty="0">
                <a:solidFill>
                  <a:srgbClr val="FF0000"/>
                </a:solidFill>
              </a:rPr>
              <a:t>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dirty="0" smtClean="0"/>
              <a:t>20+4=</a:t>
            </a:r>
            <a:endParaRPr lang="ru-RU" sz="9600" dirty="0"/>
          </a:p>
        </p:txBody>
      </p:sp>
    </p:spTree>
    <p:extLst>
      <p:ext uri="{BB962C8B-B14F-4D97-AF65-F5344CB8AC3E}">
        <p14:creationId xmlns="" xmlns:p14="http://schemas.microsoft.com/office/powerpoint/2010/main" val="358661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194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Сложение и вычитание с круглым числом </vt:lpstr>
      <vt:lpstr>Слайд 2</vt:lpstr>
      <vt:lpstr>Слайд 3</vt:lpstr>
      <vt:lpstr>Билет на корабль (устно)</vt:lpstr>
      <vt:lpstr>Планета «Красоты».</vt:lpstr>
      <vt:lpstr>Планета «Изучайка». (устно)</vt:lpstr>
      <vt:lpstr>Тема урока </vt:lpstr>
      <vt:lpstr>Десятки                   Единицы</vt:lpstr>
      <vt:lpstr>Планета «Изучайка».</vt:lpstr>
      <vt:lpstr>Планета «Изучайка».</vt:lpstr>
      <vt:lpstr>Планета «Изучайка».</vt:lpstr>
      <vt:lpstr>Планета «Решайкина» (письменно)</vt:lpstr>
      <vt:lpstr>Планета «Тишины» (устно) </vt:lpstr>
      <vt:lpstr>Итог урока 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21</cp:revision>
  <dcterms:created xsi:type="dcterms:W3CDTF">2015-03-10T20:30:17Z</dcterms:created>
  <dcterms:modified xsi:type="dcterms:W3CDTF">2020-03-26T19:55:25Z</dcterms:modified>
</cp:coreProperties>
</file>