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24D50-B6D9-4ED7-87AB-8FDEE484FEC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B35AA-BBFD-433B-95A5-837815929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commons.wikimedia.org/wiki/File:Organ_manuals04.jpg?uselang=ru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commons.wikimedia.org/wiki/File:Varies_032_cropped.jpg?uselang=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s://commons.wikimedia.org/wiki/File:HWDP701PB_vr_400.jpg?uselang=ru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4.jpeg"/><Relationship Id="rId2" Type="http://schemas.openxmlformats.org/officeDocument/2006/relationships/hyperlink" Target="https://commons.wikimedia.org/wiki/File:Fortepian_-_mechanizm_angielski.svg?uselang=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iki/File:Steinway_grand_piano_-_pedals.jpg?uselang=ru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s://commons.wikimedia.org/wiki/File:Piano_soundboard.jpg?uselang=ru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infrazvuk.info/wp-content/uploads/sintezator.jpg1_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commons.wikimedia.org/wiki/File:Piano_hammers.jpg?uselang=r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ommons.wikimedia.org/wiki/File:Steinway_grand_piano_-_pedals.jpg?uselang=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commons.wikimedia.org/wiki/File:Piano_tuner.jpg?uselang=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hyperlink" Target="https://commons.wikimedia.org/wiki/File:Klucz_do_strojenia_edited.JPG?uselang=ru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MIM_Lyraklavier_CN4100.jpg?uselang=ru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s://commons.wikimedia.org/wiki/File:Steinway_Vienna_011.JPG?uselang=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iki/File:Buchla_Piano_Bar_@_Cantos.jpg?uselang=ru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hyperlink" Target="https://commons.wikimedia.org/wiki/File:MIM_Pianos.jpg?uselang=ru" TargetMode="External"/><Relationship Id="rId4" Type="http://schemas.openxmlformats.org/officeDocument/2006/relationships/hyperlink" Target="https://commons.wikimedia.org/wiki/File:Vertical_piano.JPG?uselang=ru" TargetMode="External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858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Знакомство с музыкальным инструментом: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8358246" cy="535782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357298"/>
            <a:ext cx="485778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2866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КЛАВИКОРД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8501122" cy="5715040"/>
          </a:xfrm>
        </p:spPr>
        <p:txBody>
          <a:bodyPr>
            <a:normAutofit/>
          </a:bodyPr>
          <a:lstStyle/>
          <a:p>
            <a:pPr algn="just" fontAlgn="t"/>
            <a:r>
              <a:rPr lang="ru-RU" sz="2800" dirty="0" smtClean="0">
                <a:solidFill>
                  <a:schemeClr val="tx1"/>
                </a:solidFill>
              </a:rPr>
              <a:t>Это небольшой старинный клавишный струнный ударно-зажимной музыкальный </a:t>
            </a:r>
            <a:r>
              <a:rPr lang="ru-RU" sz="2800" dirty="0" err="1" smtClean="0">
                <a:solidFill>
                  <a:schemeClr val="tx1"/>
                </a:solidFill>
              </a:rPr>
              <a:t>инструмент.</a:t>
            </a:r>
            <a:r>
              <a:rPr lang="ru-RU" sz="2800" b="1" dirty="0" err="1" smtClean="0">
                <a:solidFill>
                  <a:schemeClr val="tx1"/>
                </a:solidFill>
              </a:rPr>
              <a:t>Звук</a:t>
            </a:r>
            <a:r>
              <a:rPr lang="ru-RU" sz="2800" b="1" dirty="0" smtClean="0">
                <a:solidFill>
                  <a:schemeClr val="tx1"/>
                </a:solidFill>
              </a:rPr>
              <a:t> на </a:t>
            </a:r>
            <a:r>
              <a:rPr lang="ru-RU" sz="2800" b="1" dirty="0" err="1" smtClean="0">
                <a:solidFill>
                  <a:schemeClr val="tx1"/>
                </a:solidFill>
              </a:rPr>
              <a:t>клавикорде</a:t>
            </a:r>
            <a:r>
              <a:rPr lang="ru-RU" sz="2800" b="1" dirty="0" smtClean="0">
                <a:solidFill>
                  <a:schemeClr val="tx1"/>
                </a:solidFill>
              </a:rPr>
              <a:t> извлекается</a:t>
            </a:r>
            <a:r>
              <a:rPr lang="ru-RU" sz="2800" dirty="0" smtClean="0">
                <a:solidFill>
                  <a:schemeClr val="tx1"/>
                </a:solidFill>
              </a:rPr>
              <a:t> при помощи металлических штифтов с плоской головкой — </a:t>
            </a:r>
            <a:r>
              <a:rPr lang="ru-RU" sz="2800" dirty="0" err="1" smtClean="0">
                <a:solidFill>
                  <a:schemeClr val="tx1"/>
                </a:solidFill>
              </a:rPr>
              <a:t>тангенотов</a:t>
            </a:r>
            <a:r>
              <a:rPr lang="ru-RU" sz="2800" dirty="0" smtClean="0">
                <a:solidFill>
                  <a:schemeClr val="tx1"/>
                </a:solidFill>
              </a:rPr>
              <a:t>. </a:t>
            </a:r>
            <a:r>
              <a:rPr lang="ru-RU" sz="2800" b="1" dirty="0" smtClean="0">
                <a:solidFill>
                  <a:schemeClr val="tx1"/>
                </a:solidFill>
              </a:rPr>
              <a:t>Диапазон </a:t>
            </a:r>
            <a:r>
              <a:rPr lang="ru-RU" sz="2800" b="1" dirty="0" err="1" smtClean="0">
                <a:solidFill>
                  <a:schemeClr val="tx1"/>
                </a:solidFill>
              </a:rPr>
              <a:t>клавикорда</a:t>
            </a:r>
            <a:r>
              <a:rPr lang="ru-RU" sz="2800" dirty="0" smtClean="0">
                <a:solidFill>
                  <a:schemeClr val="tx1"/>
                </a:solidFill>
              </a:rPr>
              <a:t> менялся </a:t>
            </a:r>
          </a:p>
          <a:p>
            <a:pPr algn="just" fontAlgn="t"/>
            <a:r>
              <a:rPr lang="ru-RU" sz="2800" dirty="0" smtClean="0">
                <a:solidFill>
                  <a:schemeClr val="tx1"/>
                </a:solidFill>
              </a:rPr>
              <a:t>со временем.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786058"/>
            <a:ext cx="381475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G:\все материалы для защиты 1 категории Настя\Работа с родителями\Классный час\Картинки к докладу Фортепиано\клавикорд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6190"/>
            <a:ext cx="450059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214337"/>
            <a:ext cx="8358246" cy="121444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Разновидности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85794"/>
            <a:ext cx="8429684" cy="5857916"/>
          </a:xfrm>
        </p:spPr>
        <p:txBody>
          <a:bodyPr>
            <a:normAutofit/>
          </a:bodyPr>
          <a:lstStyle/>
          <a:p>
            <a:pPr marL="514350" indent="-514350"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1.Орган -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(лат. </a:t>
            </a:r>
            <a:r>
              <a:rPr lang="la-Latn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organum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― «инструмент, орудие») –</a:t>
            </a:r>
          </a:p>
          <a:p>
            <a:pPr marL="514350" indent="-51435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клавишно-духовой музыкальный инструмент, </a:t>
            </a:r>
          </a:p>
          <a:p>
            <a:pPr marL="514350" indent="-51435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крупногабаритный и один из древнейших </a:t>
            </a:r>
          </a:p>
          <a:p>
            <a:pPr marL="514350" indent="-51435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видов музыкальных </a:t>
            </a:r>
          </a:p>
          <a:p>
            <a:pPr marL="514350" indent="-51435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инструментов.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:\все материалы для защиты 1 категории Настя\Работа с родителями\Классный час\Картинки к докладу Фортепиано\орган 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357430"/>
            <a:ext cx="514353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\Pictures\электронный орг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429000"/>
            <a:ext cx="2857520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"/>
            <a:ext cx="8358246" cy="100010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Устройство органа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71546"/>
            <a:ext cx="8429684" cy="5500726"/>
          </a:xfrm>
        </p:spPr>
        <p:txBody>
          <a:bodyPr/>
          <a:lstStyle/>
          <a:p>
            <a:pPr algn="l"/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</a:rPr>
              <a:t>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Мануалы                           Пульт, клавиатура </a:t>
            </a:r>
          </a:p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Трубы,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трактура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upload.wikimedia.org/wikipedia/commons/thumb/d/dc/Organ_manuals04.jpg/300px-Organ_manuals04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28575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все материалы для защиты 1 категории Настя\Работа с родителями\Классный час\Картинки к докладу Фортепиано\большой трубный орган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14488"/>
            <a:ext cx="407196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все материалы для защиты 1 категории Настя\Работа с родителями\Классный час\Картинки к докладу Фортепиано\Пермский органный зал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357694"/>
            <a:ext cx="392909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все материалы для защиты 1 категории Настя\Работа с родителями\Классный час\Картинки к докладу Фортепиано\церковный орган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572008"/>
            <a:ext cx="3676654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"/>
            <a:ext cx="8286808" cy="85723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Галерея органа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Pictures\1248430340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500438"/>
            <a:ext cx="4929222" cy="3143273"/>
          </a:xfrm>
          <a:prstGeom prst="rect">
            <a:avLst/>
          </a:prstGeom>
          <a:noFill/>
        </p:spPr>
      </p:pic>
      <p:pic>
        <p:nvPicPr>
          <p:cNvPr id="1027" name="Picture 3" descr="C:\Users\Admin\Pictures\морской орг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3286148" cy="3357551"/>
          </a:xfrm>
          <a:prstGeom prst="rect">
            <a:avLst/>
          </a:prstGeom>
          <a:noFill/>
        </p:spPr>
      </p:pic>
      <p:pic>
        <p:nvPicPr>
          <p:cNvPr id="7" name="Рисунок 6" descr="C:\Users\Admin\Pictures\архиорган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928670"/>
            <a:ext cx="4071966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Admin\Pictures\духовой орга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928670"/>
            <a:ext cx="4214842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ПИАНИНО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итал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it-IT" sz="2800" i="1" dirty="0" smtClean="0">
                <a:latin typeface="Times New Roman" pitchFamily="18" charset="0"/>
                <a:cs typeface="Times New Roman" pitchFamily="18" charset="0"/>
              </a:rPr>
              <a:t>pianino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— маленькое фортепиано) —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струнно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клавишный музыкальный инструмент,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котором струны, дека и механическая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часть расположены вертикально,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не горизонтально, вследствие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чего пианино занимает гораздо меньше места,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чем рояль. Первое пианино было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изобретено американцем 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Дж. 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Хокинсом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в декабре 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1800 года.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Varies 032 cropped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571612"/>
            <a:ext cx="221457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thumb/9/96/HWDP701PB_vr_400.jpg/120px-HWDP701PB_vr_400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071942"/>
            <a:ext cx="321471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3. РОЯЛЬ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00108"/>
            <a:ext cx="8358246" cy="557216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(фр. </a:t>
            </a:r>
            <a:r>
              <a:rPr lang="fr-FR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royal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королевский) — музыкальный инструмент, основной вид фортепиано, в котором струны, дека и механическая часть расположены горизонтально, корпус имеет крыловидную форму, а звуки издаются ударами войлочных молоточков по струнам при помощи клавиш. В отличие от пианино,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звучание рояля более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выразительно и насыщенно по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тембру, клавиатура более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чувствительна, игровые качества более виртуозны, и диапазон градаций изменения звука — шире.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5" y="3357563"/>
            <a:ext cx="307183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857231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Конструкция рояля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857232"/>
            <a:ext cx="8429684" cy="5643602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Внутреннее строение: молоточки и демпферы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Механизм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современного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концертного рояля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Педали</a:t>
            </a:r>
          </a:p>
        </p:txBody>
      </p:sp>
      <p:pic>
        <p:nvPicPr>
          <p:cNvPr id="4" name="Рисунок 3" descr="https://upload.wikimedia.org/wikipedia/commons/thumb/2/2d/Fortepian_-_mechanizm_angielski.svg/200px-Fortepian_-_mechanizm_angielski.svg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upload.wikimedia.org/wikipedia/commons/thumb/d/d7/Piano_soundboard.jpg/220px-Piano_soundboard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86190"/>
            <a:ext cx="400052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upload.wikimedia.org/wikipedia/commons/thumb/d/da/Steinway_grand_piano_-_pedals.jpg/250px-Steinway_grand_piano_-_pedals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5072074"/>
            <a:ext cx="292895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7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Разновидности Рояля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:\все материалы для защиты 1 категории Настя\Работа с родителями\Классный час\Картинки к докладу Фортепиано\4e124a5fc9f564665368d8d2dbc35ca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28098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928670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928670"/>
            <a:ext cx="2525714" cy="2573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00438"/>
            <a:ext cx="292895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786190"/>
            <a:ext cx="25003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643314"/>
            <a:ext cx="2825733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1442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СИНТЕЗАТОР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429684" cy="542928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современный музыкальный инструмент. С его появление на свет произошел настоящий переполох в мире музыки: возросла популярность электронной музыки. Чтобы творить музыку, на синтезаторе, стало не так уж и важно обладать музыкальным слухом, главное было уметь работать со звуком, который вы извлекали из этого инструмента.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Цифровые синтезатор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000504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все материалы для защиты 1 категории Настя\Работа с родителями\Классный час\Картинки к докладу Фортепиано\цифровое пианино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572008"/>
            <a:ext cx="450059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7143800" cy="464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7154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71546"/>
            <a:ext cx="8572560" cy="5572164"/>
          </a:xfrm>
        </p:spPr>
        <p:txBody>
          <a:bodyPr>
            <a:normAutofit lnSpcReduction="10000"/>
          </a:bodyPr>
          <a:lstStyle/>
          <a:p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Фортепиа́но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(от 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итал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it-IT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forte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громко, </a:t>
            </a:r>
            <a:r>
              <a:rPr lang="it-IT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piano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тихо) — струнный ударно-клавишный музыкальный инструмент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Изобрёл фортепиано итальянский клавесинный мастер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Бартоломео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Кристофори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1709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г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Звук в фортепиано извлекается ударением молоточка 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струны.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Фортепиано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использоваться и как сольный инструмент, и вместе с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оркестром.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 на фортепиано - занятие, требующее хорошей техники, внимания и отдачи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Начинать обучение игре на фортепиано желательно в детском возрасте, т.к. взрослым обучаться игре на нём намного сложнее.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Фортепиано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требует бережного обращения и, время от времени,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настройки.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7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Устройство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928670"/>
            <a:ext cx="8501122" cy="5715040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Изнутри инструмента: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видны обитые войлоком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молоточки и струны. Струны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помощью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вирбелей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(колков) натянуты на чугунной раме, проходя через дискантовый и басовый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штеги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приклеенные к резонансной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деке. Для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звуков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нижнего регистра используется одна струна, для среднего и высокого регистров используется парный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тройной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 струн. Диапазон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большинства фортепиано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составляет 86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полутонов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субконтроктавы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5-ой октавы.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upload.wikimedia.org/wikipedia/commons/thumb/1/1b/Piano_hammers.jpg/256px-Piano_hammer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643314"/>
            <a:ext cx="350997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500174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Действие фортепианной техники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29684" cy="507209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Звук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 фортепиано извлекается ударом молоточка о струны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нажатии клавиш в действие приводится устройство из рычагов, ремешков и молоточков, называемое 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фортепианной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механикой. После нажатия от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соответствующего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хора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отходит демпфер,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струна могла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свободно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звучать, и по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нему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ударяет молоточек,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обитый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фильцем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Admin\Pictures\sept_invent1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286124"/>
            <a:ext cx="5143500" cy="339566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7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Составные части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358246" cy="5643602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Педали: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удлиняет звук; </a:t>
            </a:r>
          </a:p>
          <a:p>
            <a:pPr marL="514350" indent="-514350"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левая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ослабляет звук;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marL="514350" indent="-514350"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задерживает звук. </a:t>
            </a:r>
          </a:p>
          <a:p>
            <a:pPr marL="514350" indent="-514350" algn="just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Клавиатура</a:t>
            </a:r>
          </a:p>
          <a:p>
            <a:pPr marL="514350" indent="-514350" algn="just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Крышка, подставка для нот.</a:t>
            </a:r>
          </a:p>
          <a:p>
            <a:pPr marL="514350" indent="-514350" algn="just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Корпус и ножки с колесиками.</a:t>
            </a:r>
          </a:p>
        </p:txBody>
      </p:sp>
      <p:pic>
        <p:nvPicPr>
          <p:cNvPr id="4" name="Рисунок 3" descr="https://upload.wikimedia.org/wikipedia/commons/thumb/d/da/Steinway_grand_piano_-_pedals.jpg/250px-Steinway_grand_piano_-_pedal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928670"/>
            <a:ext cx="264320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Pictures\18973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643183"/>
            <a:ext cx="304799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все материалы для защиты 1 категории Настя\Работа с родителями\Картинки к докладу Фортепиано\антикварное пианино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429132"/>
            <a:ext cx="29622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858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Техническое обслуживание и настройка инструмента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358246" cy="5143536"/>
          </a:xfrm>
        </p:spPr>
        <p:txBody>
          <a:bodyPr>
            <a:normAutofit/>
          </a:bodyPr>
          <a:lstStyle/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 – настройщик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фортепиано:</a:t>
            </a:r>
          </a:p>
          <a:p>
            <a:pPr algn="l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Инструменты для настройки 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фортепиано 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upload.wikimedia.org/wikipedia/commons/thumb/d/d7/Piano_tuner.jpg/250px-Piano_tuner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357298"/>
            <a:ext cx="45720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thumb/1/16/Klucz_do_strojenia_edited.JPG/250px-Klucz_do_strojenia_edited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876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4298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Сохранность инструмента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00108"/>
            <a:ext cx="8429684" cy="5857892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Правила пользования:</a:t>
            </a:r>
          </a:p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ставить инструмент у холодных и сырых стен, возле печей и отопительных приборов.</a:t>
            </a:r>
          </a:p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Регулярно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не менее раза в год, настраивать инструмент и чистить его механизм от пыли, для чего следует приглашать мастера-настройщика. Неумелая настройка и регулировка могут вызвать серьёзные дефекты в инструменте!</a:t>
            </a:r>
          </a:p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обтирании пыли с полированных частей инструмента пользоваться только сухой мягкой ветошью.</a:t>
            </a:r>
          </a:p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Следить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чистотой клавиатуры; загрязнившиеся клавиши надо протирать слегка влажной тканью, следя, чтобы вода не протекала между клавишами, а затем вытирать клавиши насухо.</a:t>
            </a:r>
          </a:p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окончания игры обязательно закрывать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клап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(крышку) клавиатуры.</a:t>
            </a:r>
          </a:p>
          <a:p>
            <a:pPr algn="just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4298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Галерея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teinway Vienna 011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Vertical piano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357430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Buchla Piano Bar @ Cantos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1000108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MIM Lyraklavier CN4100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3714752"/>
            <a:ext cx="221457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MIM Pianos.jpg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00760" y="3929066"/>
            <a:ext cx="285752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"/>
            <a:ext cx="8429684" cy="114298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Предшественники Фортепиано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00108"/>
            <a:ext cx="8358246" cy="5572164"/>
          </a:xfrm>
        </p:spPr>
        <p:txBody>
          <a:bodyPr>
            <a:normAutofit/>
          </a:bodyPr>
          <a:lstStyle/>
          <a:p>
            <a:pPr marL="514350" indent="-514350" fontAlgn="t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КЛАВЕСИН –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клавишный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струнный музыкальный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инструмент. При нажатии клавиши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толкачик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(прыгун) поднимается, а плектр (язычок из пера) защипывает струну. Так рождается звук. </a:t>
            </a:r>
            <a:endParaRPr lang="ru-RU" sz="2800" dirty="0" smtClean="0"/>
          </a:p>
          <a:p>
            <a:pPr lvl="0" algn="just" fontAlgn="t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все материалы для защиты 1 категории Настя\Работа с родителями\Классный час\Картинки к докладу Фортепиано\клависин 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86124"/>
            <a:ext cx="4572031" cy="335758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286124"/>
            <a:ext cx="321471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381</TotalTime>
  <Words>345</Words>
  <Application>Microsoft Office PowerPoint</Application>
  <PresentationFormat>Экран (4:3)</PresentationFormat>
  <Paragraphs>101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Знакомство с музыкальным инструментом: ФОРТЕПИАНО</vt:lpstr>
      <vt:lpstr>Фортепиано</vt:lpstr>
      <vt:lpstr>Устройство фортепиано</vt:lpstr>
      <vt:lpstr>Действие фортепианной техники</vt:lpstr>
      <vt:lpstr>Составные части фортепиано</vt:lpstr>
      <vt:lpstr>Техническое обслуживание и настройка инструмента</vt:lpstr>
      <vt:lpstr>Сохранность инструмента</vt:lpstr>
      <vt:lpstr>Галерея Фортепиано</vt:lpstr>
      <vt:lpstr>Предшественники Фортепиано</vt:lpstr>
      <vt:lpstr>2. КЛАВИКОРД</vt:lpstr>
      <vt:lpstr>Разновидности Фортепиано</vt:lpstr>
      <vt:lpstr>Устройство органа</vt:lpstr>
      <vt:lpstr>Галерея органа</vt:lpstr>
      <vt:lpstr>2. ПИАНИНО</vt:lpstr>
      <vt:lpstr>3. РОЯЛЬ</vt:lpstr>
      <vt:lpstr>Конструкция рояля</vt:lpstr>
      <vt:lpstr>Разновидности Рояля</vt:lpstr>
      <vt:lpstr>4. СИНТЕЗАТОР</vt:lpstr>
      <vt:lpstr> СПАСИБО ЗА ВНИМАНИЕ!!!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музыкальным инструментом: ФОРТЕПИАНО</dc:title>
  <dc:creator>Admin</dc:creator>
  <cp:lastModifiedBy>admin</cp:lastModifiedBy>
  <cp:revision>40</cp:revision>
  <dcterms:created xsi:type="dcterms:W3CDTF">2015-02-07T17:26:55Z</dcterms:created>
  <dcterms:modified xsi:type="dcterms:W3CDTF">2020-03-29T11:45:33Z</dcterms:modified>
</cp:coreProperties>
</file>