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7463-369C-49EA-858C-847E568A558D}" type="datetimeFigureOut">
              <a:rPr lang="ru-RU" smtClean="0"/>
              <a:t>15.12.2010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0DCF7-2277-4D4E-AE79-62053A822F2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7463-369C-49EA-858C-847E568A558D}" type="datetimeFigureOut">
              <a:rPr lang="ru-RU" smtClean="0"/>
              <a:t>15.12.2010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0DCF7-2277-4D4E-AE79-62053A822F2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7463-369C-49EA-858C-847E568A558D}" type="datetimeFigureOut">
              <a:rPr lang="ru-RU" smtClean="0"/>
              <a:t>15.12.2010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0DCF7-2277-4D4E-AE79-62053A822F2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7463-369C-49EA-858C-847E568A558D}" type="datetimeFigureOut">
              <a:rPr lang="ru-RU" smtClean="0"/>
              <a:t>15.12.2010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0DCF7-2277-4D4E-AE79-62053A822F2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7463-369C-49EA-858C-847E568A558D}" type="datetimeFigureOut">
              <a:rPr lang="ru-RU" smtClean="0"/>
              <a:t>15.12.2010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0DCF7-2277-4D4E-AE79-62053A822F2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7463-369C-49EA-858C-847E568A558D}" type="datetimeFigureOut">
              <a:rPr lang="ru-RU" smtClean="0"/>
              <a:t>15.12.2010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0DCF7-2277-4D4E-AE79-62053A822F2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7463-369C-49EA-858C-847E568A558D}" type="datetimeFigureOut">
              <a:rPr lang="ru-RU" smtClean="0"/>
              <a:t>15.12.2010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0DCF7-2277-4D4E-AE79-62053A822F2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7463-369C-49EA-858C-847E568A558D}" type="datetimeFigureOut">
              <a:rPr lang="ru-RU" smtClean="0"/>
              <a:t>15.12.2010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0DCF7-2277-4D4E-AE79-62053A822F2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7463-369C-49EA-858C-847E568A558D}" type="datetimeFigureOut">
              <a:rPr lang="ru-RU" smtClean="0"/>
              <a:t>15.12.2010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0DCF7-2277-4D4E-AE79-62053A822F2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7463-369C-49EA-858C-847E568A558D}" type="datetimeFigureOut">
              <a:rPr lang="ru-RU" smtClean="0"/>
              <a:t>15.12.2010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0DCF7-2277-4D4E-AE79-62053A822F2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7463-369C-49EA-858C-847E568A558D}" type="datetimeFigureOut">
              <a:rPr lang="ru-RU" smtClean="0"/>
              <a:t>15.12.2010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0DCF7-2277-4D4E-AE79-62053A822F2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D7463-369C-49EA-858C-847E568A558D}" type="datetimeFigureOut">
              <a:rPr lang="ru-RU" smtClean="0"/>
              <a:t>15.12.2010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0DCF7-2277-4D4E-AE79-62053A822F2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Презентация по биологии.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тему: Земноводные или Амфибии.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Улыбающееся лицо 3"/>
          <p:cNvSpPr/>
          <p:nvPr/>
        </p:nvSpPr>
        <p:spPr>
          <a:xfrm>
            <a:off x="1214414" y="357166"/>
            <a:ext cx="1714512" cy="1714512"/>
          </a:xfrm>
          <a:prstGeom prst="smileyFace">
            <a:avLst>
              <a:gd name="adj" fmla="val 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Tm="4266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8929718" cy="6715148"/>
          </a:xfrm>
        </p:spPr>
        <p:txBody>
          <a:bodyPr/>
          <a:lstStyle/>
          <a:p>
            <a:pPr algn="just"/>
            <a:r>
              <a:rPr lang="ru-RU" sz="2000" dirty="0"/>
              <a:t>Все земноводные питаются только подвижной добычей. На дне ротоглоточной полости находятся язык. У бесхвостых он передним концом прикрепляется к нижним челюстям, при ловле насекомых язык выбрасывается изо рта, к нему прилепляется добыча. На челюстях имеются зубы, служащие только для удержания добычи. У лягушек они расположены только на верхней челюсти.</a:t>
            </a:r>
          </a:p>
          <a:p>
            <a:pPr algn="just"/>
            <a:r>
              <a:rPr lang="ru-RU" sz="2000" dirty="0"/>
              <a:t>В ротоглоточную полость открываются протоки слюнных желез, секрет которых не содержит пищеварительных ферментов. Из ротоглоточной полости пища по пищеводу поступает в желудок, оттуда в двенадцатиперстную кишку. Сюда открываются протоки печени и поджелудочной железы. Переваривание пищи происходит в желудке и в двенадцатиперстной кишке. Тонкий кишечник переходит в прямую кишку, которая образует расширение — клоаку.</a:t>
            </a:r>
          </a:p>
          <a:p>
            <a:endParaRPr lang="ru-RU" dirty="0"/>
          </a:p>
        </p:txBody>
      </p:sp>
    </p:spTree>
  </p:cSld>
  <p:clrMapOvr>
    <a:masterClrMapping/>
  </p:clrMapOvr>
  <p:transition advTm="5249"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9001156" cy="6643710"/>
          </a:xfrm>
        </p:spPr>
        <p:txBody>
          <a:bodyPr>
            <a:normAutofit/>
          </a:bodyPr>
          <a:lstStyle/>
          <a:p>
            <a:pPr algn="just"/>
            <a:r>
              <a:rPr lang="ru-RU" sz="2400" dirty="0"/>
              <a:t>В сравнении с рыбами вес головного мозга земноводных </a:t>
            </a:r>
            <a:r>
              <a:rPr lang="ru-RU" sz="2400" dirty="0" smtClean="0"/>
              <a:t>большеголовой </a:t>
            </a:r>
            <a:r>
              <a:rPr lang="ru-RU" sz="2400" dirty="0"/>
              <a:t>мозг состоит из 5 отделов: передний мозг относительно крупный; разделён на 2 полушария; имеет крупные обонятельные доли; промежуточный мозг хорошо развит;</a:t>
            </a:r>
          </a:p>
          <a:p>
            <a:pPr algn="just"/>
            <a:r>
              <a:rPr lang="ru-RU" sz="2400" dirty="0"/>
              <a:t>мозжечок развит слабо в связи с несложными, однообразными движениями;</a:t>
            </a:r>
          </a:p>
          <a:p>
            <a:pPr algn="just"/>
            <a:r>
              <a:rPr lang="ru-RU" sz="2400" dirty="0"/>
              <a:t>продолговатый мозг является центром дыхательной, кровеносной и пищеварительной системы; средний мозг относительно невелик, является центром зрения, тонуса скелетной мускулатуры.</a:t>
            </a:r>
          </a:p>
          <a:p>
            <a:pPr algn="just"/>
            <a:endParaRPr lang="ru-RU" sz="2400" dirty="0"/>
          </a:p>
        </p:txBody>
      </p:sp>
    </p:spTree>
  </p:cSld>
  <p:clrMapOvr>
    <a:masterClrMapping/>
  </p:clrMapOvr>
  <p:transition advTm="5251"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9001156" cy="6643710"/>
          </a:xfrm>
        </p:spPr>
        <p:txBody>
          <a:bodyPr/>
          <a:lstStyle/>
          <a:p>
            <a:pPr algn="just"/>
            <a:r>
              <a:rPr lang="ru-RU" sz="2400" dirty="0"/>
              <a:t>Все земноводные раздельнополые. У большинства земноводных оплодотворение наружное. </a:t>
            </a:r>
          </a:p>
          <a:p>
            <a:pPr algn="just"/>
            <a:r>
              <a:rPr lang="ru-RU" sz="2400" dirty="0"/>
              <a:t>В период размножения яичники, наполненные зрелыми яйцеклетками, заполняют у самок почти всю брюшную полость. Созревшие икринки выпадают в брюшную полость тела, попадают в воронку яйцевода и, пройдя по нему, через клоаку выводятся наружу.</a:t>
            </a:r>
          </a:p>
          <a:p>
            <a:pPr algn="just"/>
            <a:r>
              <a:rPr lang="ru-RU" sz="2400" dirty="0"/>
              <a:t>Самцы имеют парные семенники. Отходящие от них семявыводящие канальца попадают в мочеточники, одновременно служащие самцам семяпроводами. Они также открываются в клоаку.</a:t>
            </a:r>
          </a:p>
          <a:p>
            <a:endParaRPr lang="ru-RU" dirty="0"/>
          </a:p>
        </p:txBody>
      </p:sp>
    </p:spTree>
  </p:cSld>
  <p:clrMapOvr>
    <a:masterClrMapping/>
  </p:clrMapOvr>
  <p:transition advTm="5313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429024" cy="116205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Жизненный цикл.</a:t>
            </a:r>
            <a:endParaRPr lang="ru-RU" sz="2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142984"/>
            <a:ext cx="9001156" cy="5572164"/>
          </a:xfrm>
        </p:spPr>
        <p:txBody>
          <a:bodyPr/>
          <a:lstStyle/>
          <a:p>
            <a:pPr algn="just"/>
            <a:r>
              <a:rPr lang="ru-RU" sz="1600" dirty="0"/>
              <a:t>В жизненном цикле земноводных чётко выделяются четыре стадии развития: яйцо, личинка (головастик), период метаморфоза, имаго.</a:t>
            </a:r>
          </a:p>
          <a:p>
            <a:pPr algn="just"/>
            <a:r>
              <a:rPr lang="ru-RU" sz="1600" dirty="0"/>
              <a:t>Яйца (икринки) земноводных, как и икра рыб, не имеют водонепроницаемой оболочки. Для развития яйца необходимо его постоянное увлажнение. Подавляющее большинство земноводных откладывают икру в пресных водоемах, однако известны и исключения: червяки, лягушка амфиума, гигантские саламандры, аллегамские скрытожаберники и некоторые другие амфибии делают кладку на суше. Даже в этих случаях яйца нуждаются в повышенной влажности окружающей среды, обеспечение которой ложится на родителя. Известны виды, которые носят икринки на своём теле: самка сетчатой веслоногой лягушки прикрепляет их к животу, а самцы жаб-повитух обматывают шнурообразную кладку вокруг задних ног. Особенно необычно выглядит забота о потомстве у пап суринамской — оплодотворённая икра вдавливается самцом в спину самки и последняя носит её на себе, пока из икры не вылупятся молодые пап.</a:t>
            </a:r>
          </a:p>
          <a:p>
            <a:pPr algn="just"/>
            <a:r>
              <a:rPr lang="ru-RU" sz="1600" dirty="0"/>
              <a:t>Из икринок вылупляются личинки, ведущие водный образ жизни. По своему строению личинки напоминают рыб: у них отсутствуют парные конечности, дышат жабрами (наружными, затем внутренними); имеют двухкамерное сердце и один круг кровообращения, органы боковой линии.</a:t>
            </a:r>
          </a:p>
          <a:p>
            <a:pPr algn="just"/>
            <a:r>
              <a:rPr lang="ru-RU" sz="1600" dirty="0"/>
              <a:t>Претерпевая метаморфоз, личинки превращаются в имаго, ведущие наземный образ жизни. Процесс метаморфоза у бесхвостых амфибий происходит стремительно, тогда, как у примитивных саламандр и безногих земноводных он сильно растянут во времени.</a:t>
            </a:r>
          </a:p>
          <a:p>
            <a:pPr algn="just"/>
            <a:r>
              <a:rPr lang="ru-RU" sz="1600" dirty="0"/>
              <a:t>Земноводные некоторых видов проявляют заботу о потомстве (жаба, квакши).</a:t>
            </a:r>
          </a:p>
          <a:p>
            <a:endParaRPr lang="ru-RU" dirty="0"/>
          </a:p>
        </p:txBody>
      </p:sp>
    </p:spTree>
  </p:cSld>
  <p:clrMapOvr>
    <a:masterClrMapping/>
  </p:clrMapOvr>
  <p:transition advTm="6078">
    <p:split orient="vert"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614734" cy="116205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Образ жизни.</a:t>
            </a:r>
            <a:endParaRPr lang="ru-RU" sz="2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142984"/>
            <a:ext cx="8929718" cy="5572164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Большинство земноводных проводит жизнь во влажных местах, чередуя пребывание на суше и в воде, однако есть некоторые чисто водные виды, а также виды, проводящие жизнь исключительно на деревьях. Недостаточная приспособленность земноводных к обитанию в наземной среде обусловливает резкие изменения их образа жизни в связи с сезонными изменениями условий существования. Земноводные способны впадать в длительную спячку при неблагоприятных условиях (холода, засуха и т. п.). У некоторых видов активность может меняться с ночной на дневную при понижении температуры ночью. Земноводные активны только в тёплых условиях. При температуре +7 — +8 °C большинство видов впадают в оцепенение, а при −2 °C — погибают. Но некоторые земноводные способны переносить длительное замораживание, пересыхание, а также регенерировать значительные утраченные части тела.</a:t>
            </a:r>
          </a:p>
          <a:p>
            <a:pPr algn="just"/>
            <a:r>
              <a:rPr lang="ru-RU" sz="2000" dirty="0"/>
              <a:t>Земноводные не могут жить в солёной воде, что обусловлено гипотоничностью тканевых растворов к морской воде, а также высокой проницаемостью кожи. Поэтому они отсутствуют на большинстве океанических островов, где условия для них в принципе благоприятны.</a:t>
            </a:r>
          </a:p>
          <a:p>
            <a:pPr algn="just"/>
            <a:endParaRPr lang="ru-RU" sz="2000" dirty="0"/>
          </a:p>
        </p:txBody>
      </p:sp>
    </p:spTree>
  </p:cSld>
  <p:clrMapOvr>
    <a:masterClrMapping/>
  </p:clrMapOvr>
  <p:transition advTm="6000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757610" cy="116205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Питание.</a:t>
            </a:r>
            <a:endParaRPr lang="ru-RU" sz="2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142984"/>
            <a:ext cx="8929718" cy="5572164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Все современные земноводные в стадии имаго — хищники, питаются мелкими животными (в основном насекомыми и беспозвоночными), склонны к каннибализму. Растительноядных животных среди земноводных нет из-за крайне вялого обмена веществ. В рацион водных видов может входить молодь рыб, а наиболее крупные могут охотиться на птенцов водоплавающих птиц и попавших в воду мелких грызунов.</a:t>
            </a:r>
          </a:p>
          <a:p>
            <a:pPr algn="just"/>
            <a:r>
              <a:rPr lang="ru-RU" sz="2000" dirty="0"/>
              <a:t>Характер питания личинок хвостатых земноводных практически аналогичен питанию взрослых животным. Личинки бесхвостых имеют кардинальное отличие, питаясь растительной пищей и детритом, переходя к хищничеству лишь к концу личиночной стадии.</a:t>
            </a:r>
          </a:p>
          <a:p>
            <a:pPr algn="just"/>
            <a:endParaRPr lang="ru-RU" sz="2000" dirty="0"/>
          </a:p>
        </p:txBody>
      </p:sp>
    </p:spTree>
  </p:cSld>
  <p:clrMapOvr>
    <a:masterClrMapping/>
  </p:clrMapOvr>
  <p:transition advTm="6235"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57620" cy="116205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Размножение.</a:t>
            </a:r>
            <a:endParaRPr lang="ru-RU" sz="2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142984"/>
            <a:ext cx="9001156" cy="5500726"/>
          </a:xfrm>
        </p:spPr>
        <p:txBody>
          <a:bodyPr/>
          <a:lstStyle/>
          <a:p>
            <a:pPr algn="just"/>
            <a:r>
              <a:rPr lang="ru-RU" sz="2800" dirty="0"/>
              <a:t>Общей особенностью размножения почти всех земноводных является их привязанность в этот период к воде, где они откладывают яйца и где происходит развитие личинок.</a:t>
            </a:r>
          </a:p>
          <a:p>
            <a:endParaRPr lang="ru-RU" dirty="0"/>
          </a:p>
        </p:txBody>
      </p:sp>
    </p:spTree>
  </p:cSld>
  <p:clrMapOvr>
    <a:masterClrMapping/>
  </p:clrMapOvr>
  <p:transition advTm="4016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714744" cy="116205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Ядовитость.</a:t>
            </a:r>
            <a:endParaRPr lang="ru-RU" sz="2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142984"/>
            <a:ext cx="8929718" cy="5572164"/>
          </a:xfrm>
        </p:spPr>
        <p:txBody>
          <a:bodyPr/>
          <a:lstStyle/>
          <a:p>
            <a:pPr algn="just"/>
            <a:r>
              <a:rPr lang="ru-RU" sz="2000" dirty="0"/>
              <a:t>Самые ядовитые позвоночные животные на Земле принадлежат к отряду земноводных — это лягушки-древолазы. Яд, который выделяют кожные железы земноводных, содержит убивающие бактерии вещества (бактерициды). У большинства земноводных России яд совершенно безвреден для человека. Однако многие тропические лягушки не так безопасны.</a:t>
            </a:r>
          </a:p>
          <a:p>
            <a:pPr algn="just"/>
            <a:r>
              <a:rPr lang="ru-RU" sz="2000" dirty="0"/>
              <a:t>Абсолютным «чемпионом» по ядовитости среди всех тварей, включая змей, следует признать жительницу тропических лесов Колумбии — крохотную, размером всего 2-3 см, лягушку-кокоа. Её кожная слизь содержит батрахотоксин. Из кожи кокоа индейцы приготовляют яд для стрел. Одной лягушки достаточно чтобы отравить 50 стрел. 2 мг очищенного яда другой южноамериканской лягушки — листолаза ужасного — достаточно, чтобы убить человека. Однако у этой лягушки есть естественный враг — небольшая змея Leimadophis epinephelus, которая питается молодыми листолазами. У них есть небольшие члены, с помощью которых они карапкуются на деревьях. Люди могут, есть их, но у большинства из них есть огромные глисты, они бывают даже более 10см!!</a:t>
            </a:r>
          </a:p>
          <a:p>
            <a:endParaRPr lang="ru-RU" dirty="0"/>
          </a:p>
        </p:txBody>
      </p:sp>
    </p:spTree>
  </p:cSld>
  <p:clrMapOvr>
    <a:masterClrMapping/>
  </p:clrMapOvr>
  <p:transition advTm="8328"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2081901" cy="3036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214290"/>
            <a:ext cx="2714644" cy="2031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4714884"/>
            <a:ext cx="258914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142852"/>
            <a:ext cx="315831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2428868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4" y="4500570"/>
            <a:ext cx="3143272" cy="218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71803" y="2143115"/>
            <a:ext cx="3143272" cy="235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just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Выполнила:</a:t>
            </a:r>
          </a:p>
          <a:p>
            <a:pPr algn="just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ученица 7«А»</a:t>
            </a:r>
          </a:p>
          <a:p>
            <a:pPr algn="just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МОУ «СОШ№24»</a:t>
            </a:r>
          </a:p>
          <a:p>
            <a:pPr algn="just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Преображенская Аделина.</a:t>
            </a:r>
          </a:p>
          <a:p>
            <a:pPr algn="just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Проверила:</a:t>
            </a:r>
          </a:p>
          <a:p>
            <a:pPr algn="just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учитель по биологии</a:t>
            </a:r>
          </a:p>
          <a:p>
            <a:pPr algn="just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Г.Ф.Фатхеевна.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Tm="3344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3643338" cy="6286544"/>
          </a:xfrm>
        </p:spPr>
        <p:txBody>
          <a:bodyPr/>
          <a:lstStyle/>
          <a:p>
            <a:pPr algn="just"/>
            <a:r>
              <a:rPr lang="ru-RU" dirty="0"/>
              <a:t>Земноводные, или амфибии (латинский  Amphibia) — класс позвоночных четвероногих животных, в числе прочих включающий тритонов, саламандр, лягушек и червей — всего более 6400[1] (по другим данным — около 4500[2]) современных видов, что делает этот класс сравнительно немногочисленным. В России — 28 видов, на Мадагаскаре — 247 видов.</a:t>
            </a:r>
          </a:p>
          <a:p>
            <a:pPr algn="just"/>
            <a:r>
              <a:rPr lang="ru-RU" dirty="0"/>
              <a:t>Группа земноводных относятся к наиболее примитивным наземным позвоночным, занимая промежуточное положение между наземными и водными позвоночными животными: размножение и развитие происходит в водной среде, а взрослые особи обитают на суше.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7597" y="1756136"/>
            <a:ext cx="5172121" cy="338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281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008313" cy="107157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Кожные покровы.</a:t>
            </a:r>
            <a:endParaRPr lang="ru-RU" sz="2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071546"/>
            <a:ext cx="3786214" cy="5643602"/>
          </a:xfrm>
        </p:spPr>
        <p:txBody>
          <a:bodyPr/>
          <a:lstStyle/>
          <a:p>
            <a:pPr algn="just"/>
            <a:r>
              <a:rPr lang="ru-RU" dirty="0"/>
              <a:t>Все земноводные имеют гладкую тонкую кожу, сравнительно легко проницаемую для жидкостей и газов. Строение кожи характерно для позвоночных животных: выделяется многослойный эпидермис и собственно кожа (кориум). Кожа богата кожными железами, выделяющими слизь. У некоторых слизь может быть ядовитой или облегчать газообмен. Кожа является дополнительным органом газообмена и снабжена густой сетью капилляров.</a:t>
            </a:r>
          </a:p>
          <a:p>
            <a:pPr algn="just"/>
            <a:r>
              <a:rPr lang="ru-RU" dirty="0"/>
              <a:t>Роговые образования очень редки, также редки и окостенения кожи: у Ephippiger aurantiacus и рогатой жабы вида Ceratophrys dorsata имеется костяная пластинка в коже спины, у безногих земноводных — чешуйки; у жаб иногда под старость отлагается известь в коже.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846" y="1285859"/>
            <a:ext cx="4803815" cy="478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578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428893" cy="100013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Скелет.</a:t>
            </a:r>
            <a:endParaRPr lang="ru-RU" sz="2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000108"/>
            <a:ext cx="8929718" cy="5715040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Тело разделено на голову, туловище, хвост (у хвостатых) и пятипалые конечности. Голова подвижна, соединена с туловищем. Скелет разделён на отделы: осевой скелет (позвоночник); скелет головы (череп); скелет парных конечностей.</a:t>
            </a:r>
          </a:p>
          <a:p>
            <a:pPr algn="just"/>
            <a:r>
              <a:rPr lang="ru-RU" dirty="0"/>
              <a:t>В позвоночнике выделяют 4 отдела: шейный, туловищный, крестцовый и хвостовой. Число позвонков — от 7 у бесхвостых до 200.</a:t>
            </a:r>
          </a:p>
          <a:p>
            <a:pPr algn="just"/>
            <a:r>
              <a:rPr lang="ru-RU" dirty="0"/>
              <a:t>Шейный позвонок подвижно причленяется к затылочному отделу черепа (обеспечивает подвижность головы). К туловищным позвонкам прикрепляются рёбра (кроме бесхвостых, у которых они отсутствуют). Единственный крестцовый позвонок соединён с тазовым поясом. У бесхвостых позвонки хвостового отдела срастаются в одну кость.</a:t>
            </a:r>
          </a:p>
          <a:p>
            <a:pPr algn="just"/>
            <a:r>
              <a:rPr lang="ru-RU" dirty="0"/>
              <a:t>Плоский и широкий череп сочленяется с позвоночником при помощи 2 мыщелков, образованных затылочными костями.</a:t>
            </a:r>
          </a:p>
          <a:p>
            <a:pPr algn="just"/>
            <a:r>
              <a:rPr lang="ru-RU" dirty="0"/>
              <a:t>Скелет конечностей образован скелетом пояса конечностей и скелетом свободных конечностей. Плечевой пояс лежит в толще мускулатуры и включает парные лопатки, ключицы и вороньи кости, соединённые с грудиной. Скелет передней конечности состоит из плеча (плечевая кость), предплечья (лучевая и локтевая кости) и кисти (кости запястья, пястья и фаланги пальцев). Тазовый пояс состоит из парных подвздошных седалишных и лобковых костей, сросшихся между собой. Он прикреплен к крестцовому позвонку через подвздошные кости. В состав скелета задней конечности входят бедро, голень (большая и малая берцовая кости) и стопа. Кости предплюсны, плюсны и фаланги пальцев. У бесхвостых кости предплечья и голени сливаются. Все кости задней конечности сильно удлинены, образуя мощные рычаги для передвижными прыжками.</a:t>
            </a:r>
          </a:p>
          <a:p>
            <a:pPr algn="just"/>
            <a:r>
              <a:rPr lang="ru-RU" dirty="0"/>
              <a:t>У земноводных впервые появилась настоящая пятипалая конечность.</a:t>
            </a:r>
          </a:p>
          <a:p>
            <a:endParaRPr lang="ru-RU" dirty="0"/>
          </a:p>
        </p:txBody>
      </p:sp>
    </p:spTree>
  </p:cSld>
  <p:clrMapOvr>
    <a:masterClrMapping/>
  </p:clrMapOvr>
  <p:transition advTm="4157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008313" cy="116205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Мускулатура.</a:t>
            </a:r>
            <a:endParaRPr lang="ru-RU" sz="2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214422"/>
            <a:ext cx="8929718" cy="5500726"/>
          </a:xfrm>
        </p:spPr>
        <p:txBody>
          <a:bodyPr/>
          <a:lstStyle/>
          <a:p>
            <a:pPr algn="just"/>
            <a:r>
              <a:rPr lang="ru-RU" sz="2400" dirty="0"/>
              <a:t>Мускулатура подразделяется на мускулатуру туловища и конечностей. Туловищная мускулатура сегментирована. Группы специальных мышц обеспечивают сложные движения рычажных конечностей. На голове расположены поднимающие и опускающие мышцы.</a:t>
            </a:r>
          </a:p>
          <a:p>
            <a:pPr algn="just"/>
            <a:r>
              <a:rPr lang="ru-RU" sz="2400" dirty="0"/>
              <a:t>У лягушки, например, мышцы лучше всего развиты в области челюстей и конечностей. У хвостатых земноводных (огненная саламандра) так же сильно развиты хвостовые мышцы.</a:t>
            </a:r>
          </a:p>
          <a:p>
            <a:endParaRPr lang="ru-RU" dirty="0"/>
          </a:p>
        </p:txBody>
      </p:sp>
    </p:spTree>
  </p:cSld>
  <p:clrMapOvr>
    <a:masterClrMapping/>
  </p:clrMapOvr>
  <p:transition advTm="4391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657229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Органы: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чувств;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выделения;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кровообращения;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пищеварения;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Нервная система;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половые.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4203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9001156" cy="6715148"/>
          </a:xfrm>
        </p:spPr>
        <p:txBody>
          <a:bodyPr/>
          <a:lstStyle/>
          <a:p>
            <a:pPr algn="just"/>
            <a:r>
              <a:rPr lang="ru-RU" sz="1800" dirty="0"/>
              <a:t>Глаза похожи на глаза рыб, однако не имеют серебристой и отражательной оболочек, а также серповидного отростка. Недоразвиты глаза только у протеев. Имеются приспособления к функционированию в воздушной среде. У высших земноводных есть верхние (кожистые) и нижние (прозрачные) подвижные веки. Мигательная перепонка (вместо нижнего века у большей части бесхвостых) выполняет защитную функцию. Слезные железы отсутствуют, но есть Гардерова железа, секрет которой смачивает роговицу и предохраняет её от высыхания. Роговица выпуклая. Хрусталик имеет форму двояковыпуклой линзы, диаметр которой меняется в зависимости от освещения; аккомодация происходит за счёт изменения расстояния хрусталика до сетчатки. У многих развито цветное зрение.</a:t>
            </a:r>
          </a:p>
          <a:p>
            <a:pPr algn="just"/>
            <a:r>
              <a:rPr lang="ru-RU" sz="1800" dirty="0"/>
              <a:t>Органы обоняния функционируют только в воздушной среде, представлены парными обонятельными мешками. Их стенки выстланы обонятельным эпителием. Открываются наружу ноздрями, а в ротоглоточную полость хоанами.</a:t>
            </a:r>
          </a:p>
          <a:p>
            <a:pPr algn="just"/>
            <a:r>
              <a:rPr lang="ru-RU" sz="1800" dirty="0"/>
              <a:t>В органе слуха новый отдел — среднее ухо. Наружное слуховое отверстие закрывает барабанная перепонка, соединённая со слуховой косточкой — стремечком. Стремечко упирается в овальное окно, ведущее в полость внутреннего уха, передавая ему колебания барабанной перепонки. Для выравнивания давления по обе стороны барабанной перепонки полость среднего уха соединена с ротоглоточной полостью слуховой трубой.</a:t>
            </a:r>
          </a:p>
          <a:p>
            <a:pPr algn="just"/>
            <a:r>
              <a:rPr lang="ru-RU" sz="1800" dirty="0"/>
              <a:t>Органом осязания является кожа, содержащая осязательные нервные окончания. У водных представителей и головастиков имеются органы боковой линии.</a:t>
            </a:r>
          </a:p>
          <a:p>
            <a:endParaRPr lang="ru-RU" dirty="0"/>
          </a:p>
        </p:txBody>
      </p:sp>
    </p:spTree>
  </p:cSld>
  <p:clrMapOvr>
    <a:masterClrMapping/>
  </p:clrMapOvr>
  <p:transition advTm="5157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9001156" cy="6715148"/>
          </a:xfrm>
        </p:spPr>
        <p:txBody>
          <a:bodyPr/>
          <a:lstStyle/>
          <a:p>
            <a:pPr algn="just"/>
            <a:r>
              <a:rPr lang="ru-RU" sz="2000" dirty="0"/>
              <a:t>Органы выделения — парные туловищные почки, от которых отходят мочеточники, открывающиеся в клоаку. В стенке клоаки имеется отверстие мочевого пузыря, в который стекает моча, попавшая в клоаку из мочеточников. В туловищных почках не происходит обратного всасывания воды. После наполнения мочевого пузыря и сокращения мышц его стенок, концентрированная моча выводится в клоаку и выбрасывается наружу. Своеобразная сложность такого механизма объясняется необходимостью земноводных сохранять большее количество влаги. Поэтому моча не удаляется сразу из клоаки, а попав в нее, предварительно направляется в мочевой пузырь. Часть продуктов обмена и большое количество влаги выделяется через кожу.</a:t>
            </a:r>
          </a:p>
          <a:p>
            <a:pPr algn="just"/>
            <a:r>
              <a:rPr lang="ru-RU" sz="2000" dirty="0"/>
              <a:t>Эти особенности не позволили земноводным полностью перейти к наземному образу жизни.</a:t>
            </a:r>
          </a:p>
          <a:p>
            <a:endParaRPr lang="ru-RU" dirty="0"/>
          </a:p>
        </p:txBody>
      </p:sp>
    </p:spTree>
  </p:cSld>
  <p:clrMapOvr>
    <a:masterClrMapping/>
  </p:clrMapOvr>
  <p:transition advTm="5282">
    <p:blind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8929718" cy="6715148"/>
          </a:xfrm>
        </p:spPr>
        <p:txBody>
          <a:bodyPr>
            <a:normAutofit/>
          </a:bodyPr>
          <a:lstStyle/>
          <a:p>
            <a:pPr algn="just"/>
            <a:r>
              <a:rPr lang="ru-RU" sz="1600" dirty="0"/>
              <a:t>Кровеносная система замкнутая, сердце трёхкамерное со смешиванием крови в желудочке (кроме безлёгочных саламандр, которые имеют двухкамерное сердце). Температура тела зависит от температуры окружающей среды.</a:t>
            </a:r>
          </a:p>
          <a:p>
            <a:pPr algn="just"/>
            <a:r>
              <a:rPr lang="ru-RU" sz="1600" dirty="0"/>
              <a:t>Кровеносная система состоит из большого и малого кругов кровообращения. Появление второго круга связано с приобретением лёгочного дыхания. Сердце состоит из двух предсердий (в правом предсердии кровь смешанная, преимущественно венозная, а в левом — артериальная) и одного желудочка. Внутри стенки желудочка образуют складки, препятствующие смешиванию артериальной и венозной крови. Из желудочка выходит артериальный конус, снабжённый спиральным клапаном.</a:t>
            </a:r>
          </a:p>
          <a:p>
            <a:pPr algn="just"/>
            <a:r>
              <a:rPr lang="ru-RU" sz="1600" dirty="0"/>
              <a:t>Артерии:</a:t>
            </a:r>
          </a:p>
          <a:p>
            <a:pPr algn="just"/>
            <a:r>
              <a:rPr lang="ru-RU" sz="1600" dirty="0"/>
              <a:t>кожнолёгочные артерии (несут венозную кровь к лёгким и коже)</a:t>
            </a:r>
          </a:p>
          <a:p>
            <a:pPr algn="just"/>
            <a:r>
              <a:rPr lang="ru-RU" sz="1600" dirty="0"/>
              <a:t>сонные артерии (снабжают артериальной кровью органы головы)</a:t>
            </a:r>
          </a:p>
          <a:p>
            <a:pPr algn="just"/>
            <a:r>
              <a:rPr lang="ru-RU" sz="1600" dirty="0"/>
              <a:t>дуги аорты несут смешанную кровь к остальным органам тела.</a:t>
            </a:r>
          </a:p>
          <a:p>
            <a:pPr algn="just"/>
            <a:r>
              <a:rPr lang="ru-RU" sz="1600" dirty="0"/>
              <a:t>Малый круг — лёгочный, начинается кожно-лёгочными артериями, несущими кровь к органам дыхания (лёгким и коже); от лёгких обогащённая кислородом кровь собирается в парные лёгочные вены, впадающие в левое предсердие.</a:t>
            </a:r>
          </a:p>
          <a:p>
            <a:pPr algn="just"/>
            <a:r>
              <a:rPr lang="ru-RU" sz="1600" dirty="0"/>
              <a:t>Большой круг кровообращения начинается дугами аорты и сонными артериями, которые ветвятся в органах и тканях. Венозная кровь по парным передним полым венам и непарной задней полой вене попадает в правое предсердие. Кроме того, в передние полые вены попадает окисленная кровь от кожи и поэтому кровь в правом предсердии смешанная.</a:t>
            </a:r>
          </a:p>
          <a:p>
            <a:pPr algn="just"/>
            <a:r>
              <a:rPr lang="ru-RU" sz="1600" dirty="0"/>
              <a:t>В связи с тем, что органы тела снабжаются смешанной кровью, у амфибий низкий уровень обмена веществ и поэтому они холоднокровные животные.</a:t>
            </a:r>
          </a:p>
          <a:p>
            <a:pPr algn="just"/>
            <a:endParaRPr lang="ru-RU" sz="1600" dirty="0"/>
          </a:p>
        </p:txBody>
      </p:sp>
    </p:spTree>
  </p:cSld>
  <p:clrMapOvr>
    <a:masterClrMapping/>
  </p:clrMapOvr>
  <p:transition advTm="5563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600000"/>
      </a:dk1>
      <a:lt1>
        <a:srgbClr val="0070C0"/>
      </a:lt1>
      <a:dk2>
        <a:srgbClr val="BFBF00"/>
      </a:dk2>
      <a:lt2>
        <a:srgbClr val="003760"/>
      </a:lt2>
      <a:accent1>
        <a:srgbClr val="FC45FF"/>
      </a:accent1>
      <a:accent2>
        <a:srgbClr val="40AFFF"/>
      </a:accent2>
      <a:accent3>
        <a:srgbClr val="36FF91"/>
      </a:accent3>
      <a:accent4>
        <a:srgbClr val="FFFF00"/>
      </a:accent4>
      <a:accent5>
        <a:srgbClr val="1919FF"/>
      </a:accent5>
      <a:accent6>
        <a:srgbClr val="FF4040"/>
      </a:accent6>
      <a:hlink>
        <a:srgbClr val="E36C09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2136</Words>
  <Application>Microsoft Office PowerPoint</Application>
  <PresentationFormat>Экран (4:3)</PresentationFormat>
  <Paragraphs>66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по биологии.</vt:lpstr>
      <vt:lpstr>Слайд 2</vt:lpstr>
      <vt:lpstr>Кожные покровы.</vt:lpstr>
      <vt:lpstr>Скелет.</vt:lpstr>
      <vt:lpstr>Мускулатура.</vt:lpstr>
      <vt:lpstr>Органы: чувств; выделения; кровообращения; пищеварения; Нервная система; половые.  </vt:lpstr>
      <vt:lpstr>Слайд 7</vt:lpstr>
      <vt:lpstr>Слайд 8</vt:lpstr>
      <vt:lpstr>Слайд 9</vt:lpstr>
      <vt:lpstr>Слайд 10</vt:lpstr>
      <vt:lpstr>Слайд 11</vt:lpstr>
      <vt:lpstr>Слайд 12</vt:lpstr>
      <vt:lpstr>Жизненный цикл.</vt:lpstr>
      <vt:lpstr>Образ жизни.</vt:lpstr>
      <vt:lpstr>Питание.</vt:lpstr>
      <vt:lpstr>Размножение.</vt:lpstr>
      <vt:lpstr>Ядовитость.</vt:lpstr>
      <vt:lpstr>Слайд 18</vt:lpstr>
      <vt:lpstr>Слайд 19</vt:lpstr>
    </vt:vector>
  </TitlesOfParts>
  <Company>BEST_XP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2010-12-15T18:07:12Z</dcterms:created>
  <dcterms:modified xsi:type="dcterms:W3CDTF">2010-12-15T19:14:11Z</dcterms:modified>
</cp:coreProperties>
</file>