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2844" y="-9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hiteplainspublicschools.org/cms/lib5/NY01000029/Centricity/Domain/360/researchboy.gif" TargetMode="External"/><Relationship Id="rId13" Type="http://schemas.openxmlformats.org/officeDocument/2006/relationships/hyperlink" Target="http://www.briefblog.com.mx/imagenes/73/159164306_2b473f9342.jpg" TargetMode="External"/><Relationship Id="rId3" Type="http://schemas.openxmlformats.org/officeDocument/2006/relationships/hyperlink" Target="http://im2-tub-ru.yandex.net/i?id=e7b824fc3ca8abb013fabad3617f035f-28-144&amp;n=21" TargetMode="External"/><Relationship Id="rId7" Type="http://schemas.openxmlformats.org/officeDocument/2006/relationships/hyperlink" Target="http://www.papadahoro.com/images/1159420380/read.gif" TargetMode="External"/><Relationship Id="rId12" Type="http://schemas.openxmlformats.org/officeDocument/2006/relationships/hyperlink" Target="http://content.foto.mail.ru/mail/jeko.n/_forums/i-309.jpg" TargetMode="External"/><Relationship Id="rId2" Type="http://schemas.openxmlformats.org/officeDocument/2006/relationships/hyperlink" Target="http://mama-papa.net/paint3/paint4099.html" TargetMode="External"/><Relationship Id="rId16" Type="http://schemas.openxmlformats.org/officeDocument/2006/relationships/hyperlink" Target="http://cosmetologist12.ru/wp-content/uploads/2014/03/361730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klub-drug.ru/wp-content/uploads/2011/04/96419766.gif" TargetMode="External"/><Relationship Id="rId11" Type="http://schemas.openxmlformats.org/officeDocument/2006/relationships/hyperlink" Target="http://www.probiysk.ru/images/insertions/4240b.jpg" TargetMode="External"/><Relationship Id="rId5" Type="http://schemas.openxmlformats.org/officeDocument/2006/relationships/hyperlink" Target="http://www.proshkolu.ru/content/media/pic/std/4000000/3135000/3134774-f45dda1a6e98cf8d.gif" TargetMode="External"/><Relationship Id="rId15" Type="http://schemas.openxmlformats.org/officeDocument/2006/relationships/hyperlink" Target="http://www.atputasbazes.lv/images/articles/large/1403_pirts_veca_lv.jpg" TargetMode="External"/><Relationship Id="rId10" Type="http://schemas.openxmlformats.org/officeDocument/2006/relationships/hyperlink" Target="http://im2-tub-ru.yandex.net/i?id=d77f2fb32f4df61796ce3b79e69babda-31-144&amp;n=21" TargetMode="External"/><Relationship Id="rId4" Type="http://schemas.openxmlformats.org/officeDocument/2006/relationships/hyperlink" Target="http://s54.radikal.ru/i143/0910/a1/f0263f5d53d7.gif" TargetMode="External"/><Relationship Id="rId9" Type="http://schemas.openxmlformats.org/officeDocument/2006/relationships/hyperlink" Target="http://im2-tub-ru.yandex.net/i?id=cbb522971d117d3942a6f7d7cec733f7-75-144&amp;n=21" TargetMode="External"/><Relationship Id="rId14" Type="http://schemas.openxmlformats.org/officeDocument/2006/relationships/hyperlink" Target="http://img.nicewall.ru/preview/wallpaper_16550_1920x1200.jpe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1412776"/>
            <a:ext cx="6982544" cy="3024336"/>
          </a:xfrm>
        </p:spPr>
        <p:txBody>
          <a:bodyPr>
            <a:normAutofit/>
          </a:bodyPr>
          <a:lstStyle/>
          <a:p>
            <a:r>
              <a:rPr lang="ru-RU" dirty="0" smtClean="0"/>
              <a:t>Обозначение мягкости согласного звука на конце и в середине слова буквой мягкий знак. Перенос слов с мягким знаком.</a:t>
            </a:r>
            <a:endParaRPr lang="ru-RU" dirty="0"/>
          </a:p>
        </p:txBody>
      </p:sp>
      <p:pic>
        <p:nvPicPr>
          <p:cNvPr id="4" name="Рисунок 3" descr="ь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0192" y="0"/>
            <a:ext cx="2787180" cy="2787180"/>
          </a:xfrm>
          <a:prstGeom prst="rect">
            <a:avLst/>
          </a:prstGeo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Прочитай. Какое слово «спряталось» в каждом из слов?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3600" b="1" i="1" dirty="0" smtClean="0"/>
              <a:t>олень</a:t>
            </a:r>
          </a:p>
          <a:p>
            <a:r>
              <a:rPr lang="ru-RU" sz="3600" b="1" i="1" dirty="0" smtClean="0"/>
              <a:t>огоньки</a:t>
            </a:r>
          </a:p>
          <a:p>
            <a:r>
              <a:rPr lang="ru-RU" sz="3600" b="1" i="1" dirty="0" smtClean="0"/>
              <a:t>деньги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sz="3600" b="1" i="1" dirty="0" smtClean="0"/>
              <a:t>коньки</a:t>
            </a:r>
          </a:p>
          <a:p>
            <a:r>
              <a:rPr lang="ru-RU" sz="3600" b="1" i="1" dirty="0" smtClean="0"/>
              <a:t>дружить</a:t>
            </a:r>
          </a:p>
          <a:p>
            <a:r>
              <a:rPr lang="ru-RU" sz="3600" b="1" i="1" dirty="0" smtClean="0"/>
              <a:t>восемь</a:t>
            </a:r>
          </a:p>
          <a:p>
            <a:endParaRPr lang="ru-RU" dirty="0"/>
          </a:p>
        </p:txBody>
      </p:sp>
      <p:pic>
        <p:nvPicPr>
          <p:cNvPr id="5" name="Picture 4" descr="F:\картинки\confus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411760" y="3573016"/>
            <a:ext cx="3528615" cy="29405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Проверка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2692896"/>
          </a:xfr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3600" b="1" i="1" dirty="0" smtClean="0"/>
              <a:t>лен</a:t>
            </a:r>
            <a:r>
              <a:rPr lang="ru-RU" sz="3600" b="1" i="1" dirty="0" smtClean="0">
                <a:solidFill>
                  <a:srgbClr val="FF0000"/>
                </a:solidFill>
              </a:rPr>
              <a:t>ь</a:t>
            </a:r>
          </a:p>
          <a:p>
            <a:pPr algn="ctr">
              <a:buNone/>
            </a:pPr>
            <a:r>
              <a:rPr lang="ru-RU" sz="3600" b="1" i="1" dirty="0" smtClean="0"/>
              <a:t>огон</a:t>
            </a:r>
            <a:r>
              <a:rPr lang="ru-RU" sz="3600" b="1" i="1" dirty="0" smtClean="0">
                <a:solidFill>
                  <a:srgbClr val="FF0000"/>
                </a:solidFill>
              </a:rPr>
              <a:t>ь</a:t>
            </a:r>
          </a:p>
          <a:p>
            <a:pPr algn="ctr">
              <a:buNone/>
            </a:pPr>
            <a:r>
              <a:rPr lang="ru-RU" sz="3600" b="1" i="1" dirty="0" smtClean="0"/>
              <a:t>ден</a:t>
            </a:r>
            <a:r>
              <a:rPr lang="ru-RU" sz="3600" b="1" i="1" dirty="0" smtClean="0">
                <a:solidFill>
                  <a:srgbClr val="FF0000"/>
                </a:solidFill>
              </a:rPr>
              <a:t>ь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2692896"/>
          </a:xfrm>
          <a:solidFill>
            <a:srgbClr val="FFC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3600" b="1" i="1" dirty="0" smtClean="0"/>
              <a:t>кон</a:t>
            </a:r>
            <a:r>
              <a:rPr lang="ru-RU" sz="3600" b="1" i="1" dirty="0" smtClean="0">
                <a:solidFill>
                  <a:srgbClr val="FF0000"/>
                </a:solidFill>
              </a:rPr>
              <a:t>ь</a:t>
            </a:r>
          </a:p>
          <a:p>
            <a:pPr algn="ctr">
              <a:buNone/>
            </a:pPr>
            <a:r>
              <a:rPr lang="ru-RU" sz="3600" b="1" i="1" dirty="0" smtClean="0"/>
              <a:t>жит</a:t>
            </a:r>
            <a:r>
              <a:rPr lang="ru-RU" sz="3600" b="1" i="1" dirty="0" smtClean="0">
                <a:solidFill>
                  <a:srgbClr val="FF0000"/>
                </a:solidFill>
              </a:rPr>
              <a:t>ь</a:t>
            </a:r>
          </a:p>
          <a:p>
            <a:pPr algn="ctr">
              <a:buNone/>
            </a:pPr>
            <a:r>
              <a:rPr lang="ru-RU" sz="3600" b="1" i="1" dirty="0" smtClean="0"/>
              <a:t>сем</a:t>
            </a:r>
            <a:r>
              <a:rPr lang="ru-RU" sz="3600" b="1" i="1" dirty="0" smtClean="0">
                <a:solidFill>
                  <a:srgbClr val="FF0000"/>
                </a:solidFill>
              </a:rPr>
              <a:t>ь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9592" y="4581128"/>
            <a:ext cx="7344816" cy="120032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</a:rPr>
              <a:t>Что объединяет все эти слова?</a:t>
            </a:r>
            <a:endParaRPr lang="ru-RU" sz="3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/>
              <a:t>Расшифруйте слова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3556992"/>
          </a:xfrm>
        </p:spPr>
        <p:txBody>
          <a:bodyPr/>
          <a:lstStyle/>
          <a:p>
            <a:pPr algn="r">
              <a:buNone/>
            </a:pPr>
            <a:r>
              <a:rPr lang="ru-RU" sz="3600" b="1" dirty="0" err="1" smtClean="0"/>
              <a:t>куньо</a:t>
            </a:r>
            <a:r>
              <a:rPr lang="ru-RU" sz="3600" b="1" dirty="0" smtClean="0"/>
              <a:t> –</a:t>
            </a:r>
          </a:p>
          <a:p>
            <a:pPr algn="r">
              <a:buNone/>
            </a:pPr>
            <a:r>
              <a:rPr lang="ru-RU" sz="3600" b="1" dirty="0" err="1" smtClean="0"/>
              <a:t>леньо</a:t>
            </a:r>
            <a:r>
              <a:rPr lang="ru-RU" sz="3600" b="1" dirty="0" smtClean="0"/>
              <a:t> – </a:t>
            </a:r>
          </a:p>
          <a:p>
            <a:pPr algn="r">
              <a:buNone/>
            </a:pPr>
            <a:r>
              <a:rPr lang="ru-RU" sz="3600" b="1" dirty="0" err="1" smtClean="0"/>
              <a:t>раська</a:t>
            </a:r>
            <a:r>
              <a:rPr lang="ru-RU" sz="3600" b="1" dirty="0" smtClean="0"/>
              <a:t> –</a:t>
            </a:r>
          </a:p>
          <a:p>
            <a:pPr algn="r">
              <a:buNone/>
            </a:pPr>
            <a:r>
              <a:rPr lang="ru-RU" sz="3600" b="1" dirty="0" err="1" smtClean="0"/>
              <a:t>ньли</a:t>
            </a:r>
            <a:r>
              <a:rPr lang="ru-RU" sz="3600" b="1" dirty="0" smtClean="0"/>
              <a:t> –</a:t>
            </a:r>
          </a:p>
          <a:p>
            <a:pPr algn="r">
              <a:buNone/>
            </a:pPr>
            <a:r>
              <a:rPr lang="ru-RU" sz="3600" b="1" dirty="0" err="1" smtClean="0"/>
              <a:t>дьдож</a:t>
            </a:r>
            <a:r>
              <a:rPr lang="ru-RU" sz="3600" b="1" dirty="0" smtClean="0"/>
              <a:t> –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995936" y="1600200"/>
            <a:ext cx="3931912" cy="3629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/>
              <a:t>окунь</a:t>
            </a:r>
          </a:p>
          <a:p>
            <a:pPr>
              <a:buNone/>
            </a:pPr>
            <a:r>
              <a:rPr lang="ru-RU" sz="3600" b="1" dirty="0" smtClean="0"/>
              <a:t>олень</a:t>
            </a:r>
          </a:p>
          <a:p>
            <a:pPr>
              <a:buNone/>
            </a:pPr>
            <a:r>
              <a:rPr lang="ru-RU" sz="3600" b="1" dirty="0" smtClean="0"/>
              <a:t>карась</a:t>
            </a:r>
          </a:p>
          <a:p>
            <a:pPr>
              <a:buNone/>
            </a:pPr>
            <a:r>
              <a:rPr lang="ru-RU" sz="3600" b="1" dirty="0" smtClean="0"/>
              <a:t>линь</a:t>
            </a:r>
          </a:p>
          <a:p>
            <a:pPr>
              <a:buNone/>
            </a:pPr>
            <a:r>
              <a:rPr lang="ru-RU" sz="3600" b="1" dirty="0" smtClean="0"/>
              <a:t>дождь</a:t>
            </a:r>
            <a:endParaRPr lang="ru-RU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15616" y="5373216"/>
            <a:ext cx="6912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</a:rPr>
              <a:t>Что общего у всех этих слов?</a:t>
            </a:r>
            <a:endParaRPr lang="ru-RU" sz="3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</a:rPr>
              <a:t>Скороговорка 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b="1" i="1" dirty="0" smtClean="0">
                <a:solidFill>
                  <a:srgbClr val="002060"/>
                </a:solidFill>
              </a:rPr>
              <a:t>Вёз корабль карамель,</a:t>
            </a:r>
          </a:p>
          <a:p>
            <a:pPr>
              <a:buNone/>
            </a:pPr>
            <a:r>
              <a:rPr lang="ru-RU" sz="3600" b="1" i="1" dirty="0" smtClean="0">
                <a:solidFill>
                  <a:srgbClr val="002060"/>
                </a:solidFill>
              </a:rPr>
              <a:t>Наскочил корабль на мель.</a:t>
            </a:r>
          </a:p>
          <a:p>
            <a:pPr>
              <a:buNone/>
            </a:pPr>
            <a:r>
              <a:rPr lang="ru-RU" sz="3600" b="1" i="1" dirty="0" smtClean="0">
                <a:solidFill>
                  <a:srgbClr val="002060"/>
                </a:solidFill>
              </a:rPr>
              <a:t>И матросы три недели</a:t>
            </a:r>
          </a:p>
          <a:p>
            <a:pPr>
              <a:buNone/>
            </a:pPr>
            <a:r>
              <a:rPr lang="ru-RU" sz="3600" b="1" i="1" dirty="0" smtClean="0">
                <a:solidFill>
                  <a:srgbClr val="002060"/>
                </a:solidFill>
              </a:rPr>
              <a:t>Карамель на мели ели.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по учебнику (с.89, упр.5)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31249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7030A0"/>
                </a:solidFill>
              </a:rPr>
              <a:t>Проверка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дверь              двор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тень              сон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гусь               нос</a:t>
            </a:r>
          </a:p>
          <a:p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5373216"/>
            <a:ext cx="8352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Можно ли разделить данные слова черточками для переноса? Почему?</a:t>
            </a:r>
            <a:endParaRPr lang="ru-RU" sz="3200" b="1" dirty="0">
              <a:solidFill>
                <a:srgbClr val="7030A0"/>
              </a:solidFill>
            </a:endParaRPr>
          </a:p>
        </p:txBody>
      </p:sp>
      <p:pic>
        <p:nvPicPr>
          <p:cNvPr id="11266" name="Picture 2" descr="Сила библиотекарей - в единстве! НООС Руководителю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3763" y="0"/>
            <a:ext cx="2160237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Работа по учебнику (С.89, упр.7)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71600" y="1600200"/>
            <a:ext cx="3143200" cy="22608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i="1" dirty="0" err="1" smtClean="0"/>
              <a:t>крыл</a:t>
            </a:r>
            <a:r>
              <a:rPr lang="ru-RU" sz="4000" b="1" i="1" dirty="0" err="1" smtClean="0"/>
              <a:t>ь</a:t>
            </a:r>
            <a:r>
              <a:rPr lang="ru-RU" sz="4000" i="1" dirty="0" err="1" smtClean="0"/>
              <a:t>-цо</a:t>
            </a:r>
            <a:endParaRPr lang="ru-RU" sz="4000" i="1" dirty="0" smtClean="0"/>
          </a:p>
          <a:p>
            <a:pPr>
              <a:buNone/>
            </a:pPr>
            <a:r>
              <a:rPr lang="ru-RU" sz="4000" i="1" dirty="0" err="1" smtClean="0"/>
              <a:t>огон</a:t>
            </a:r>
            <a:r>
              <a:rPr lang="ru-RU" sz="4000" b="1" i="1" dirty="0" err="1" smtClean="0"/>
              <a:t>ь</a:t>
            </a:r>
            <a:r>
              <a:rPr lang="ru-RU" sz="4000" i="1" dirty="0" err="1" smtClean="0"/>
              <a:t>-ки</a:t>
            </a:r>
            <a:endParaRPr lang="ru-RU" sz="4000" i="1" dirty="0" smtClean="0"/>
          </a:p>
          <a:p>
            <a:pPr>
              <a:buNone/>
            </a:pPr>
            <a:r>
              <a:rPr lang="ru-RU" sz="4000" i="1" dirty="0" err="1" smtClean="0"/>
              <a:t>гир</a:t>
            </a:r>
            <a:r>
              <a:rPr lang="ru-RU" sz="4000" b="1" i="1" dirty="0" err="1" smtClean="0"/>
              <a:t>ь</a:t>
            </a:r>
            <a:r>
              <a:rPr lang="ru-RU" sz="4000" i="1" dirty="0" err="1" smtClean="0"/>
              <a:t>-ка</a:t>
            </a:r>
            <a:endParaRPr lang="ru-RU" sz="4000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22608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i="1" dirty="0" err="1" smtClean="0"/>
              <a:t>кол</a:t>
            </a:r>
            <a:r>
              <a:rPr lang="ru-RU" sz="4000" b="1" i="1" dirty="0" err="1" smtClean="0"/>
              <a:t>ь</a:t>
            </a:r>
            <a:r>
              <a:rPr lang="ru-RU" sz="4000" i="1" dirty="0" err="1" smtClean="0"/>
              <a:t>-цо</a:t>
            </a:r>
            <a:endParaRPr lang="ru-RU" sz="4000" i="1" dirty="0" smtClean="0"/>
          </a:p>
          <a:p>
            <a:pPr algn="ctr">
              <a:buNone/>
            </a:pPr>
            <a:r>
              <a:rPr lang="ru-RU" sz="4000" i="1" dirty="0" err="1" smtClean="0"/>
              <a:t>кон</a:t>
            </a:r>
            <a:r>
              <a:rPr lang="ru-RU" sz="4000" b="1" i="1" dirty="0" err="1" smtClean="0"/>
              <a:t>ь</a:t>
            </a:r>
            <a:r>
              <a:rPr lang="ru-RU" sz="4000" i="1" dirty="0" err="1" smtClean="0"/>
              <a:t>-ки</a:t>
            </a:r>
            <a:endParaRPr lang="ru-RU" sz="4000" i="1" dirty="0" smtClean="0"/>
          </a:p>
          <a:p>
            <a:pPr algn="ctr">
              <a:buNone/>
            </a:pPr>
            <a:r>
              <a:rPr lang="ru-RU" sz="4000" i="1" dirty="0" err="1" smtClean="0"/>
              <a:t>пал</a:t>
            </a:r>
            <a:r>
              <a:rPr lang="ru-RU" sz="4000" b="1" i="1" dirty="0" err="1" smtClean="0"/>
              <a:t>ь</a:t>
            </a:r>
            <a:r>
              <a:rPr lang="ru-RU" sz="4000" i="1" dirty="0" err="1" smtClean="0"/>
              <a:t>-цы</a:t>
            </a:r>
            <a:endParaRPr lang="ru-RU" sz="36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4365104"/>
            <a:ext cx="7704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</a:rPr>
              <a:t>Как нужно переносить слова с мягким знаком в середине слова?</a:t>
            </a:r>
            <a:endParaRPr lang="ru-RU" sz="4000" b="1" dirty="0">
              <a:solidFill>
                <a:srgbClr val="7030A0"/>
              </a:solidFill>
            </a:endParaRPr>
          </a:p>
        </p:txBody>
      </p:sp>
      <p:pic>
        <p:nvPicPr>
          <p:cNvPr id="10242" name="Picture 2" descr="Сила библиотекарей - в единстве! НООС Руководителю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87210" y="0"/>
            <a:ext cx="1556790" cy="1556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Правило!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9089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При переносе слова букву «мягкий знак» нельзя отделять от предыдущего слога.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9218" name="Picture 2" descr="http://im2-tub-ru.yandex.net/i?id=cbb522971d117d3942a6f7d7cec733f7-75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1296144" cy="1593619"/>
          </a:xfrm>
          <a:prstGeom prst="rect">
            <a:avLst/>
          </a:prstGeom>
          <a:noFill/>
        </p:spPr>
      </p:pic>
      <p:pic>
        <p:nvPicPr>
          <p:cNvPr id="9220" name="Picture 4" descr="http://im2-tub-ru.yandex.net/i?id=d77f2fb32f4df61796ce3b79e69babda-31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4725144"/>
            <a:ext cx="2287420" cy="19168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Работа по учебнику (с.89, упр.6)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1628800"/>
            <a:ext cx="8208912" cy="398904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Встань поутру, не ленись!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Мылом вымойся, утрись.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Кто растрёпан, не умыт,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Тот собой людей смешит.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                           В.Одоевский</a:t>
            </a:r>
          </a:p>
          <a:p>
            <a:pPr>
              <a:buNone/>
            </a:pPr>
            <a:endParaRPr lang="ru-RU" sz="28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3200" b="1" dirty="0" smtClean="0">
                <a:solidFill>
                  <a:srgbClr val="C00000"/>
                </a:solidFill>
              </a:rPr>
              <a:t>Запиши по памяти первое предложение.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8196" name="Picture 4" descr="ШКОЛА - как много в этом слове для сердца детского слилось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4845157"/>
            <a:ext cx="3019264" cy="2012843"/>
          </a:xfrm>
          <a:prstGeom prst="rect">
            <a:avLst/>
          </a:prstGeom>
          <a:noFill/>
        </p:spPr>
      </p:pic>
      <p:pic>
        <p:nvPicPr>
          <p:cNvPr id="8198" name="Picture 6" descr="Сила библиотекарей - в единстве! НООС Руководителю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1556792"/>
            <a:ext cx="2221210" cy="2221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в тетради (с.47,упр4)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835696" y="1600200"/>
            <a:ext cx="2279104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7030A0"/>
                </a:solidFill>
              </a:rPr>
              <a:t>Мягкие</a:t>
            </a:r>
          </a:p>
          <a:p>
            <a:pPr>
              <a:buNone/>
            </a:pPr>
            <a:endParaRPr lang="ru-RU" sz="36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тень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лень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пень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4008" y="1600200"/>
            <a:ext cx="3283840" cy="4572000"/>
          </a:xfrm>
        </p:spPr>
        <p:txBody>
          <a:bodyPr/>
          <a:lstStyle/>
          <a:p>
            <a:pPr>
              <a:buNone/>
            </a:pPr>
            <a:r>
              <a:rPr lang="ru-RU" sz="3600" b="1" dirty="0" smtClean="0">
                <a:solidFill>
                  <a:srgbClr val="7030A0"/>
                </a:solidFill>
              </a:rPr>
              <a:t>Твёрдые</a:t>
            </a:r>
          </a:p>
          <a:p>
            <a:pPr>
              <a:buNone/>
            </a:pPr>
            <a:endParaRPr lang="ru-RU" sz="3600" b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сон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дом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угол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Прочитайте предложения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4768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Лодка села на мел.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Мы мылись в банке.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Угол сложили в угол.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3861048"/>
            <a:ext cx="82809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7030A0"/>
                </a:solidFill>
              </a:rPr>
              <a:t>Догадайтесь, какие слова нарушают смысловое значение предложений.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7030A0"/>
                </a:solidFill>
              </a:rPr>
              <a:t>Спишите, исправляя ошибки.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7030A0"/>
                </a:solidFill>
              </a:rPr>
              <a:t>Какая буква помогла восстановить слова с новым значением?</a:t>
            </a:r>
            <a:endParaRPr lang="ru-RU" sz="3200" b="1" dirty="0">
              <a:solidFill>
                <a:srgbClr val="7030A0"/>
              </a:solidFill>
            </a:endParaRPr>
          </a:p>
        </p:txBody>
      </p:sp>
      <p:pic>
        <p:nvPicPr>
          <p:cNvPr id="6146" name="Picture 2" descr="Мел - ЛИТОСФЕРА - Статьи - Информационно позновательный сай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404664"/>
            <a:ext cx="1837817" cy="1124744"/>
          </a:xfrm>
          <a:prstGeom prst="rect">
            <a:avLst/>
          </a:prstGeom>
          <a:noFill/>
        </p:spPr>
      </p:pic>
      <p:pic>
        <p:nvPicPr>
          <p:cNvPr id="6148" name="Picture 4" descr="banki-optom.a5.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556792"/>
            <a:ext cx="1587457" cy="1930039"/>
          </a:xfrm>
          <a:prstGeom prst="rect">
            <a:avLst/>
          </a:prstGeom>
          <a:noFill/>
        </p:spPr>
      </p:pic>
      <p:pic>
        <p:nvPicPr>
          <p:cNvPr id="6150" name="Picture 6" descr="Я в углу сижу, далеко гляжу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09457" y="3501008"/>
            <a:ext cx="1934543" cy="1296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Проверка 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Лодка села на мель.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Мы мылись в баньке.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Уголь сложили в угол.</a:t>
            </a:r>
          </a:p>
          <a:p>
            <a:endParaRPr lang="ru-RU" dirty="0"/>
          </a:p>
        </p:txBody>
      </p:sp>
      <p:pic>
        <p:nvPicPr>
          <p:cNvPr id="5122" name="Picture 2" descr="GIF. АНИМАЦИЯ.ГИПЕРИНФО. GIF.(9) - Анимация - КАТАЛОГ СТАТЕЙ - ГИПЕРИНФО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190874"/>
            <a:ext cx="2857500" cy="3667126"/>
          </a:xfrm>
          <a:prstGeom prst="rect">
            <a:avLst/>
          </a:prstGeom>
          <a:noFill/>
        </p:spPr>
      </p:pic>
      <p:pic>
        <p:nvPicPr>
          <p:cNvPr id="5124" name="Picture 4" descr="лодка, мель, море, пейзаж, фото, обои, картинка #488967 - www.GdeFon.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332656"/>
            <a:ext cx="2302818" cy="1438376"/>
          </a:xfrm>
          <a:prstGeom prst="rect">
            <a:avLst/>
          </a:prstGeom>
          <a:noFill/>
        </p:spPr>
      </p:pic>
      <p:pic>
        <p:nvPicPr>
          <p:cNvPr id="5126" name="Picture 6" descr="Форум MAZDA CLUB Омск &quot; МАЗДАБАНЯ 2011-2012, Отдыхаем культурно!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1916832"/>
            <a:ext cx="2132881" cy="2206697"/>
          </a:xfrm>
          <a:prstGeom prst="rect">
            <a:avLst/>
          </a:prstGeom>
          <a:noFill/>
        </p:spPr>
      </p:pic>
      <p:pic>
        <p:nvPicPr>
          <p:cNvPr id="5128" name="Picture 8" descr="Аналитики INFOLine прогнозируют резкий рост экспортных поставок угля - Новости промышленности. - Портал ПВ.РФ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4221088"/>
            <a:ext cx="1970584" cy="19705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Итог урока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7030A0"/>
                </a:solidFill>
              </a:rPr>
              <a:t>Назовите, какими буквами обозначается мягкость согласного на письме.</a:t>
            </a:r>
          </a:p>
          <a:p>
            <a:r>
              <a:rPr lang="ru-RU" sz="3600" dirty="0" smtClean="0">
                <a:solidFill>
                  <a:srgbClr val="7030A0"/>
                </a:solidFill>
              </a:rPr>
              <a:t>Запишите в тетради по памяти эти буквы.</a:t>
            </a:r>
            <a:endParaRPr lang="ru-RU" sz="3600" dirty="0">
              <a:solidFill>
                <a:srgbClr val="7030A0"/>
              </a:solidFill>
            </a:endParaRPr>
          </a:p>
        </p:txBody>
      </p:sp>
      <p:pic>
        <p:nvPicPr>
          <p:cNvPr id="3076" name="Picture 4" descr="Анимашки на тему &quot;Школа&quot;. Обсуждение на LiveInternet - Российский Сервис Онлайн-Дневников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337720"/>
            <a:ext cx="2520280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Рефлексия 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7467600" cy="534920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sz="3200" b="1" dirty="0" smtClean="0">
                <a:solidFill>
                  <a:srgbClr val="7030A0"/>
                </a:solidFill>
              </a:rPr>
              <a:t>- Закончите предложения.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Сегодня я узнал…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Я учился переносить слова…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Я выполнял задания…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Самое интересное задание было…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Я понял, что…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Полученные знания мне пригодятся…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Теперь я знаю, как пишутся…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На уроке я работал…</a:t>
            </a:r>
            <a:endParaRPr lang="ru-RU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pPr algn="ctr"/>
            <a:r>
              <a:rPr lang="ru-RU" dirty="0" smtClean="0"/>
              <a:t>Источники и литература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8291264" cy="5616624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Азбука для девочек – буква мягкий знак - картинка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http://mama-papa.net/paint3/paint4099.html</a:t>
            </a:r>
            <a:endParaRPr lang="ru-RU" dirty="0" smtClean="0"/>
          </a:p>
          <a:p>
            <a:r>
              <a:rPr lang="ru-RU" dirty="0" smtClean="0"/>
              <a:t>Умный филин –картинка  </a:t>
            </a:r>
            <a:r>
              <a:rPr lang="en-US" dirty="0" smtClean="0">
                <a:hlinkClick r:id="rId3"/>
              </a:rPr>
              <a:t>http://im2-tub-ru.yandex.net/i?id=e7b824fc3ca8abb013fabad3617f035f-28-144&amp;n=21</a:t>
            </a:r>
            <a:endParaRPr lang="ru-RU" dirty="0" smtClean="0"/>
          </a:p>
          <a:p>
            <a:r>
              <a:rPr lang="ru-RU" dirty="0" smtClean="0"/>
              <a:t>Смайлики </a:t>
            </a:r>
            <a:r>
              <a:rPr lang="ru-RU" dirty="0" smtClean="0">
                <a:hlinkClick r:id="rId4"/>
              </a:rPr>
              <a:t>–</a:t>
            </a:r>
            <a:r>
              <a:rPr lang="ru-RU" dirty="0" smtClean="0"/>
              <a:t> анимация </a:t>
            </a:r>
            <a:r>
              <a:rPr lang="en-US" dirty="0" smtClean="0">
                <a:hlinkClick r:id="rId4"/>
              </a:rPr>
              <a:t>http://s54.radikal.ru/i143/0910/a1/f0263f5d53d7.gif</a:t>
            </a:r>
            <a:endParaRPr lang="ru-RU" dirty="0" smtClean="0"/>
          </a:p>
          <a:p>
            <a:r>
              <a:rPr lang="ru-RU" dirty="0" smtClean="0"/>
              <a:t>Кот - анимация </a:t>
            </a:r>
            <a:r>
              <a:rPr lang="en-US" dirty="0" smtClean="0">
                <a:hlinkClick r:id="rId5"/>
              </a:rPr>
              <a:t>http://www.proshkolu.ru/content/media/pic/std/4000000/3135000/3134774-f45dda1a6e98cf8d.gif</a:t>
            </a:r>
            <a:endParaRPr lang="ru-RU" dirty="0" smtClean="0"/>
          </a:p>
          <a:p>
            <a:r>
              <a:rPr lang="ru-RU" dirty="0" smtClean="0"/>
              <a:t>Книги – анимация </a:t>
            </a:r>
            <a:r>
              <a:rPr lang="en-US" dirty="0" smtClean="0">
                <a:hlinkClick r:id="rId6"/>
              </a:rPr>
              <a:t>http://klub-drug.ru/wp-content/uploads/2011/04/96419766.gif</a:t>
            </a:r>
            <a:endParaRPr lang="ru-RU" dirty="0" smtClean="0"/>
          </a:p>
          <a:p>
            <a:r>
              <a:rPr lang="ru-RU" dirty="0" smtClean="0"/>
              <a:t>Девочка за партой </a:t>
            </a:r>
            <a:r>
              <a:rPr lang="en-US" dirty="0" smtClean="0">
                <a:hlinkClick r:id="rId7"/>
              </a:rPr>
              <a:t>http://www.papadahoro.com/images/1159420380/read.gif</a:t>
            </a:r>
            <a:endParaRPr lang="ru-RU" dirty="0" smtClean="0"/>
          </a:p>
          <a:p>
            <a:r>
              <a:rPr lang="ru-RU" dirty="0" smtClean="0"/>
              <a:t>Мальчик –анимация </a:t>
            </a:r>
            <a:r>
              <a:rPr lang="en-US" dirty="0" smtClean="0">
                <a:hlinkClick r:id="rId8"/>
              </a:rPr>
              <a:t>http://www.whiteplainspublicschools.org/cms/lib5/NY01000029/Centricity/Domain/360/researchboy.gif</a:t>
            </a:r>
            <a:endParaRPr lang="ru-RU" dirty="0" smtClean="0"/>
          </a:p>
          <a:p>
            <a:r>
              <a:rPr lang="ru-RU" dirty="0" smtClean="0"/>
              <a:t>Мягкий знак – картинка </a:t>
            </a:r>
            <a:r>
              <a:rPr lang="en-US" dirty="0" smtClean="0">
                <a:hlinkClick r:id="rId9"/>
              </a:rPr>
              <a:t>http://im2-tub-ru.yandex.net/i?id=cbb522971d117d3942a6f7d7cec733f7-75-144&amp;n=21</a:t>
            </a:r>
            <a:endParaRPr lang="ru-RU" dirty="0" smtClean="0"/>
          </a:p>
          <a:p>
            <a:r>
              <a:rPr lang="ru-RU" dirty="0" smtClean="0"/>
              <a:t>Мягкий знак – картинка </a:t>
            </a:r>
            <a:r>
              <a:rPr lang="en-US" dirty="0" smtClean="0">
                <a:hlinkClick r:id="rId10"/>
              </a:rPr>
              <a:t>http://im2-tub-ru.yandex.net/i?id=d77f2fb32f4df61796ce3b79e69babda-31-144&amp;n=21</a:t>
            </a:r>
            <a:endParaRPr lang="ru-RU" dirty="0" smtClean="0"/>
          </a:p>
          <a:p>
            <a:r>
              <a:rPr lang="ru-RU" dirty="0" smtClean="0"/>
              <a:t>Банки </a:t>
            </a:r>
            <a:r>
              <a:rPr lang="en-US" dirty="0" smtClean="0">
                <a:hlinkClick r:id="rId11"/>
              </a:rPr>
              <a:t>http://www.probiysk.ru/images/insertions/4240b.jpg</a:t>
            </a:r>
            <a:endParaRPr lang="ru-RU" dirty="0" smtClean="0"/>
          </a:p>
          <a:p>
            <a:r>
              <a:rPr lang="ru-RU" dirty="0" smtClean="0"/>
              <a:t>Мел </a:t>
            </a:r>
            <a:r>
              <a:rPr lang="en-US" dirty="0" smtClean="0">
                <a:hlinkClick r:id="rId12"/>
              </a:rPr>
              <a:t>http://content.foto.mail.ru/mail/jeko.n/_forums/i-309.jpg</a:t>
            </a:r>
            <a:endParaRPr lang="ru-RU" dirty="0" smtClean="0"/>
          </a:p>
          <a:p>
            <a:r>
              <a:rPr lang="ru-RU" dirty="0" smtClean="0"/>
              <a:t>Угол </a:t>
            </a:r>
            <a:r>
              <a:rPr lang="en-US" dirty="0" smtClean="0">
                <a:hlinkClick r:id="rId13"/>
              </a:rPr>
              <a:t>http://www.briefblog.com.mx/imagenes/73/159164306_2b473f9342.jpg</a:t>
            </a:r>
            <a:endParaRPr lang="ru-RU" dirty="0" smtClean="0"/>
          </a:p>
          <a:p>
            <a:r>
              <a:rPr lang="ru-RU" dirty="0" smtClean="0"/>
              <a:t>Лодка </a:t>
            </a:r>
            <a:r>
              <a:rPr lang="en-US" dirty="0" smtClean="0">
                <a:hlinkClick r:id="rId14"/>
              </a:rPr>
              <a:t>http://img.nicewall.ru/preview/wallpaper_16550_1920x1200.jpeg</a:t>
            </a:r>
            <a:endParaRPr lang="ru-RU" dirty="0" smtClean="0"/>
          </a:p>
          <a:p>
            <a:r>
              <a:rPr lang="ru-RU" dirty="0" smtClean="0"/>
              <a:t>Банька </a:t>
            </a:r>
            <a:r>
              <a:rPr lang="en-US" dirty="0" smtClean="0">
                <a:hlinkClick r:id="rId15"/>
              </a:rPr>
              <a:t>http://www.atputasbazes.lv/images/articles/large/1403_pirts_veca_lv.jpg</a:t>
            </a:r>
            <a:endParaRPr lang="ru-RU" dirty="0" smtClean="0"/>
          </a:p>
          <a:p>
            <a:r>
              <a:rPr lang="ru-RU" dirty="0" smtClean="0"/>
              <a:t>Уголь  </a:t>
            </a:r>
            <a:r>
              <a:rPr lang="en-US" dirty="0" smtClean="0">
                <a:hlinkClick r:id="rId16"/>
              </a:rPr>
              <a:t>http://cosmetologist12.ru/wp-content/uploads/2014/03/361730.jpg</a:t>
            </a:r>
            <a:endParaRPr lang="ru-RU" dirty="0" smtClean="0"/>
          </a:p>
          <a:p>
            <a:r>
              <a:rPr lang="ru-RU" dirty="0" smtClean="0"/>
              <a:t>Русский язык. 1 класс. Учебник  авт. </a:t>
            </a:r>
            <a:r>
              <a:rPr lang="ru-RU" dirty="0" err="1" smtClean="0"/>
              <a:t>В.П.Канакина</a:t>
            </a:r>
            <a:r>
              <a:rPr lang="ru-RU" dirty="0" smtClean="0"/>
              <a:t>, В.Г.Горецкий</a:t>
            </a:r>
          </a:p>
          <a:p>
            <a:r>
              <a:rPr lang="ru-RU" dirty="0" smtClean="0"/>
              <a:t>Поурочные разработки по русскому языку. 1 класс. Авт. О.Н.Крылова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958</TotalTime>
  <Words>450</Words>
  <Application>Microsoft Office PowerPoint</Application>
  <PresentationFormat>Экран (4:3)</PresentationFormat>
  <Paragraphs>114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Эркер</vt:lpstr>
      <vt:lpstr>Обозначение мягкости согласного звука на конце и в середине слова буквой мягкий знак. Перенос слов с мягким знаком.</vt:lpstr>
      <vt:lpstr>Прочитай. Какое слово «спряталось» в каждом из слов?</vt:lpstr>
      <vt:lpstr>Проверка </vt:lpstr>
      <vt:lpstr>Расшифруйте слова</vt:lpstr>
      <vt:lpstr>Скороговорка </vt:lpstr>
      <vt:lpstr>Работа по учебнику (с.89, упр.5)</vt:lpstr>
      <vt:lpstr>Работа по учебнику (С.89, упр.7)</vt:lpstr>
      <vt:lpstr>Правило!</vt:lpstr>
      <vt:lpstr>Работа по учебнику (с.89, упр.6)</vt:lpstr>
      <vt:lpstr>Работа в тетради (с.47,упр4)</vt:lpstr>
      <vt:lpstr>Прочитайте предложения</vt:lpstr>
      <vt:lpstr>Проверка </vt:lpstr>
      <vt:lpstr>Итог урока</vt:lpstr>
      <vt:lpstr>Рефлексия </vt:lpstr>
      <vt:lpstr>Источники и литература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Обозначение мягкости согласного звука на конце и в середине слова буквой мягкий знак. Перенос слов с мягким знаком.</dc:title>
  <dc:creator>acer</dc:creator>
  <cp:lastModifiedBy>Рафаэль</cp:lastModifiedBy>
  <cp:revision>28</cp:revision>
  <dcterms:created xsi:type="dcterms:W3CDTF">2014-04-22T12:13:26Z</dcterms:created>
  <dcterms:modified xsi:type="dcterms:W3CDTF">2020-04-27T15:40:51Z</dcterms:modified>
</cp:coreProperties>
</file>