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  <p:sldId id="259" r:id="rId6"/>
    <p:sldId id="264" r:id="rId7"/>
    <p:sldId id="262" r:id="rId8"/>
    <p:sldId id="266" r:id="rId9"/>
    <p:sldId id="263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6" r:id="rId19"/>
    <p:sldId id="275" r:id="rId20"/>
    <p:sldId id="277" r:id="rId21"/>
    <p:sldId id="273" r:id="rId22"/>
    <p:sldId id="25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etsphoto.ru/photocache/56/56c5e574ce6eab613ff70e3849ece09f.jpg" TargetMode="External"/><Relationship Id="rId13" Type="http://schemas.openxmlformats.org/officeDocument/2006/relationships/hyperlink" Target="http://oposter.ru/img.php?url=http://cs543109.vk.me/v543109457/6c46/oZqSXYYsUsQ.jpg" TargetMode="External"/><Relationship Id="rId18" Type="http://schemas.openxmlformats.org/officeDocument/2006/relationships/hyperlink" Target="https://cdn1.imgbb.ru/user/106/1068569/201611/cdc5f450d9a555123e90b20e80b9cadb.jpg" TargetMode="External"/><Relationship Id="rId3" Type="http://schemas.openxmlformats.org/officeDocument/2006/relationships/hyperlink" Target="http://studio-amadeus.ru/site/articles/detskoe_risovanie_kak_sredstvo_ot_vzroslyh_problem/index/xudozhnik.jpg" TargetMode="External"/><Relationship Id="rId21" Type="http://schemas.openxmlformats.org/officeDocument/2006/relationships/hyperlink" Target="http://cdn-nus-1.pinme.ru/tumb/600/photo/bd/ca/bdca2c2af9161b16e01a6d3ab8cbfb62.jpg" TargetMode="External"/><Relationship Id="rId7" Type="http://schemas.openxmlformats.org/officeDocument/2006/relationships/hyperlink" Target="http://school1208.ucoz.ru/_fr/0/2154784.jpg" TargetMode="External"/><Relationship Id="rId12" Type="http://schemas.openxmlformats.org/officeDocument/2006/relationships/hyperlink" Target="http://static7.depositphotos.com/1001291/775/v/950/depositphotos_7753052-Vector-illustration-of-red-spots-with-a-brush-of-red-paint.jpg" TargetMode="External"/><Relationship Id="rId17" Type="http://schemas.openxmlformats.org/officeDocument/2006/relationships/hyperlink" Target="http://www.rulez-t.info/uploads/posts/2015-09/1441116322_akvarelnye-kartiny-tilen-ti-8.jpg" TargetMode="External"/><Relationship Id="rId25" Type="http://schemas.openxmlformats.org/officeDocument/2006/relationships/hyperlink" Target="http://data12.i.gallery.ru/albums/gallery/49754-2ec42-35517834-m750x740-u064ba.jpg" TargetMode="External"/><Relationship Id="rId2" Type="http://schemas.openxmlformats.org/officeDocument/2006/relationships/hyperlink" Target="http://0.tqn.com/d/graphicssoft/1/S/z/K/sc-edge018.jpg" TargetMode="External"/><Relationship Id="rId16" Type="http://schemas.openxmlformats.org/officeDocument/2006/relationships/hyperlink" Target="https://cs3.livemaster.ru/zhurnalfoto/2/d/3/140704064053.jpg" TargetMode="External"/><Relationship Id="rId20" Type="http://schemas.openxmlformats.org/officeDocument/2006/relationships/hyperlink" Target="http://img1.liveinternet.ru/images/attach/c/2/84/71/84071163_4195696_kl_2trtr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iraffeworlds.com/wp-content/uploads/Giraffe_Bull_In_The_African_Savanna_600.jpg" TargetMode="External"/><Relationship Id="rId11" Type="http://schemas.openxmlformats.org/officeDocument/2006/relationships/hyperlink" Target="https://zelenyjmir.ru/wp-content/uploads/2017/06/Koshka-15-1.jpg" TargetMode="External"/><Relationship Id="rId24" Type="http://schemas.openxmlformats.org/officeDocument/2006/relationships/hyperlink" Target="http://pic.mir-knigi.org/pic/9/4/9/0/6/94906/1333243721/i_023.png" TargetMode="External"/><Relationship Id="rId5" Type="http://schemas.openxmlformats.org/officeDocument/2006/relationships/hyperlink" Target="http://hovrashok.com.ua/images/Nov/16/dd10f26f3c43a4591b2340cdb392bcb1/1.jpg" TargetMode="External"/><Relationship Id="rId15" Type="http://schemas.openxmlformats.org/officeDocument/2006/relationships/hyperlink" Target="http://animal-store.ru/img/2015/050112/5124083" TargetMode="External"/><Relationship Id="rId23" Type="http://schemas.openxmlformats.org/officeDocument/2006/relationships/hyperlink" Target="http://user.avoka.do/files/P_S1280x1594q80/Wnone/ui-54c20c2331c9c2.05468582.jpeg" TargetMode="External"/><Relationship Id="rId10" Type="http://schemas.openxmlformats.org/officeDocument/2006/relationships/hyperlink" Target="http://www.sm-lux.ru/pics/p93/b081.jpg" TargetMode="External"/><Relationship Id="rId19" Type="http://schemas.openxmlformats.org/officeDocument/2006/relationships/hyperlink" Target="http://shkolabuduschego.ru/wp-content/uploads/2017/03/3-1.jpg" TargetMode="External"/><Relationship Id="rId4" Type="http://schemas.openxmlformats.org/officeDocument/2006/relationships/hyperlink" Target="http://goroshenka.ru/images/gallery/prof_mnogo/%D0%AE%D0%B2%D0%B5%D0%BB%D0%B8%D1%80.jpg" TargetMode="External"/><Relationship Id="rId9" Type="http://schemas.openxmlformats.org/officeDocument/2006/relationships/hyperlink" Target="http://animalassist.co.uk/onewebstatic/c532236276.jpg" TargetMode="External"/><Relationship Id="rId14" Type="http://schemas.openxmlformats.org/officeDocument/2006/relationships/hyperlink" Target="http://img-2007-01.photosight.ru/10/1860764.jpg" TargetMode="External"/><Relationship Id="rId22" Type="http://schemas.openxmlformats.org/officeDocument/2006/relationships/hyperlink" Target="http://www.ssm-sar.ru/gallery/evgeniy-charushyn-dlya-detey-70616-large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5"/>
          <p:cNvSpPr txBox="1">
            <a:spLocks/>
          </p:cNvSpPr>
          <p:nvPr/>
        </p:nvSpPr>
        <p:spPr>
          <a:xfrm>
            <a:off x="1691680" y="1434840"/>
            <a:ext cx="5760640" cy="286232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r>
              <a:rPr lang="ru-RU" sz="66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  <a:cs typeface="Arial" charset="0"/>
              </a:rPr>
              <a:t>Изображать можно пятном</a:t>
            </a:r>
          </a:p>
          <a:p>
            <a:pPr fontAlgn="base">
              <a:spcAft>
                <a:spcPct val="0"/>
              </a:spcAft>
              <a:defRPr/>
            </a:pPr>
            <a:r>
              <a:rPr lang="ru-RU" sz="2400" b="1" dirty="0">
                <a:ln w="19050">
                  <a:noFill/>
                  <a:prstDash val="solid"/>
                </a:ln>
                <a:solidFill>
                  <a:srgbClr val="002060"/>
                </a:solidFill>
                <a:cs typeface="Arial" charset="0"/>
              </a:rPr>
              <a:t>Изобразительное искусство</a:t>
            </a:r>
          </a:p>
          <a:p>
            <a:pPr fontAlgn="base">
              <a:spcAft>
                <a:spcPct val="0"/>
              </a:spcAft>
              <a:defRPr/>
            </a:pPr>
            <a:r>
              <a:rPr lang="ru-RU" sz="2400" b="1" dirty="0">
                <a:ln w="19050">
                  <a:noFill/>
                  <a:prstDash val="solid"/>
                </a:ln>
                <a:solidFill>
                  <a:srgbClr val="002060"/>
                </a:solidFill>
                <a:cs typeface="Arial" charset="0"/>
              </a:rPr>
              <a:t>1 </a:t>
            </a:r>
            <a:r>
              <a:rPr lang="ru-RU" sz="2400" b="1" dirty="0" smtClean="0">
                <a:ln w="19050">
                  <a:noFill/>
                  <a:prstDash val="solid"/>
                </a:ln>
                <a:solidFill>
                  <a:srgbClr val="002060"/>
                </a:solidFill>
                <a:cs typeface="Arial" charset="0"/>
              </a:rPr>
              <a:t>класс</a:t>
            </a:r>
            <a:endParaRPr lang="ru-RU" sz="2400" b="1" dirty="0">
              <a:ln w="19050">
                <a:noFill/>
                <a:prstDash val="solid"/>
              </a:ln>
              <a:solidFill>
                <a:srgbClr val="00206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25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461" y="548680"/>
            <a:ext cx="8229600" cy="720080"/>
          </a:xfrm>
        </p:spPr>
        <p:txBody>
          <a:bodyPr anchor="ctr"/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Братья-Мастера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3" name="Picture 2" descr="http://studio-amadeus.ru/site/articles/detskoe_risovanie_kak_sredstvo_ot_vzroslyh_problem/index/xudozhnik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1"/>
          <a:stretch/>
        </p:blipFill>
        <p:spPr bwMode="auto">
          <a:xfrm flipH="1">
            <a:off x="486732" y="1347030"/>
            <a:ext cx="2639168" cy="3376069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3288677" y="1347030"/>
            <a:ext cx="2639168" cy="3376068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6091532" y="1347030"/>
            <a:ext cx="2437597" cy="3376069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73530" y="4941168"/>
            <a:ext cx="264867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</a:rPr>
              <a:t>Мастер </a:t>
            </a:r>
            <a:endParaRPr lang="ru-RU" sz="32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Изображения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91297" y="4941168"/>
            <a:ext cx="2197846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</a:rPr>
              <a:t>Мастер </a:t>
            </a:r>
            <a:endParaRPr lang="ru-RU" sz="32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Украшения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333247" y="4941168"/>
            <a:ext cx="209865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</a:rPr>
              <a:t>Мастер </a:t>
            </a:r>
            <a:endParaRPr lang="ru-RU" sz="32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Постройки</a:t>
            </a:r>
            <a:endParaRPr lang="ru-RU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37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461" y="548680"/>
            <a:ext cx="8229600" cy="720080"/>
          </a:xfrm>
        </p:spPr>
        <p:txBody>
          <a:bodyPr anchor="ctr"/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Рассмотрите фотографии животных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681662" y="1565099"/>
            <a:ext cx="2440541" cy="3376069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3342235" y="1565100"/>
            <a:ext cx="2532051" cy="3376068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6091530" y="1565100"/>
            <a:ext cx="2437597" cy="3376067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81662" y="5159237"/>
            <a:ext cx="24405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Жираф 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42236" y="5159237"/>
            <a:ext cx="25320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Слон 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91530" y="5159237"/>
            <a:ext cx="24375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Белка </a:t>
            </a:r>
            <a:endParaRPr lang="ru-RU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68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461" y="548680"/>
            <a:ext cx="8229600" cy="720080"/>
          </a:xfrm>
        </p:spPr>
        <p:txBody>
          <a:bodyPr anchor="ctr"/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Рассмотрите фотографии животных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75168" y="1565099"/>
            <a:ext cx="2356671" cy="3376069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3342233" y="1565100"/>
            <a:ext cx="2532051" cy="3376067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6091528" y="1565099"/>
            <a:ext cx="2437597" cy="3376068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75168" y="5159237"/>
            <a:ext cx="23566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Собака  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42233" y="5159237"/>
            <a:ext cx="25320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Цыплёнок  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91528" y="5159237"/>
            <a:ext cx="24375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Кошка  </a:t>
            </a:r>
            <a:endParaRPr lang="ru-RU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75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683568" y="548680"/>
            <a:ext cx="7992888" cy="4033174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3200" b="1" dirty="0" smtClean="0">
                <a:solidFill>
                  <a:srgbClr val="002060"/>
                </a:solidFill>
              </a:rPr>
              <a:t>Однажды с кисточки сорвалась большая капля, упала на бумагу и растеклась.</a:t>
            </a:r>
          </a:p>
          <a:p>
            <a:pPr algn="l"/>
            <a:r>
              <a:rPr lang="ru-RU" sz="3200" b="1" dirty="0" smtClean="0">
                <a:solidFill>
                  <a:srgbClr val="002060"/>
                </a:solidFill>
              </a:rPr>
              <a:t>- Фу! – возмутилась бумага. – Как меня уродует эта клякса!</a:t>
            </a:r>
          </a:p>
          <a:p>
            <a:pPr algn="l"/>
            <a:r>
              <a:rPr lang="ru-RU" sz="3200" b="1" dirty="0" smtClean="0">
                <a:solidFill>
                  <a:srgbClr val="002060"/>
                </a:solidFill>
              </a:rPr>
              <a:t>- Ах, какая я несчастная, подумала клякса. </a:t>
            </a:r>
          </a:p>
          <a:p>
            <a:pPr algn="l"/>
            <a:r>
              <a:rPr lang="ru-RU" sz="3200" b="1" dirty="0" smtClean="0">
                <a:solidFill>
                  <a:srgbClr val="002060"/>
                </a:solidFill>
              </a:rPr>
              <a:t>- Я не хочу никого огорчать.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email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80012" y="2795270"/>
            <a:ext cx="4136022" cy="3795811"/>
          </a:xfrm>
          <a:prstGeom prst="rect">
            <a:avLst/>
          </a:prstGeom>
          <a:noFill/>
          <a:ln w="381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333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683568" y="548680"/>
            <a:ext cx="7992888" cy="4033174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3200" b="1" dirty="0" smtClean="0">
                <a:solidFill>
                  <a:srgbClr val="002060"/>
                </a:solidFill>
              </a:rPr>
              <a:t>- Не грусти, - вдруг услышала она. – Я волшебник Мастер Изображения. Я помогу тебе!</a:t>
            </a:r>
          </a:p>
          <a:p>
            <a:pPr algn="l"/>
            <a:r>
              <a:rPr lang="ru-RU" sz="3200" b="1" dirty="0" smtClean="0">
                <a:solidFill>
                  <a:srgbClr val="002060"/>
                </a:solidFill>
              </a:rPr>
              <a:t>- Клякса вскоре забыла, что она была просто пятном, ведь теперь она превратилась в … В кого?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4" name="Picture 2" descr="http://studio-amadeus.ru/site/articles/detskoe_risovanie_kak_sredstvo_ot_vzroslyh_problem/index/xudozhnik.jpg"/>
          <p:cNvPicPr>
            <a:picLocks noChangeAspect="1" noChangeArrowheads="1"/>
          </p:cNvPicPr>
          <p:nvPr/>
        </p:nvPicPr>
        <p:blipFill rotWithShape="1"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1"/>
          <a:stretch/>
        </p:blipFill>
        <p:spPr bwMode="auto">
          <a:xfrm>
            <a:off x="5580112" y="2509292"/>
            <a:ext cx="3240360" cy="4145124"/>
          </a:xfrm>
          <a:prstGeom prst="rect">
            <a:avLst/>
          </a:prstGeom>
          <a:noFill/>
          <a:ln w="381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071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940595"/>
            <a:ext cx="4193025" cy="459929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78974" y="940595"/>
            <a:ext cx="4193024" cy="459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051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683254" y="865866"/>
            <a:ext cx="3824374" cy="4033174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b="1" dirty="0" smtClean="0">
                <a:solidFill>
                  <a:srgbClr val="002060"/>
                </a:solidFill>
              </a:rPr>
              <a:t>Изображать можно пятном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3" name="Picture 2" descr="http://studio-amadeus.ru/site/articles/detskoe_risovanie_kak_sredstvo_ot_vzroslyh_problem/index/xudozhnik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1"/>
          <a:stretch/>
        </p:blipFill>
        <p:spPr bwMode="auto">
          <a:xfrm flipH="1">
            <a:off x="467544" y="836712"/>
            <a:ext cx="3999686" cy="5116467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1935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788024" y="937874"/>
            <a:ext cx="3824374" cy="4033174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b="1" dirty="0">
                <a:solidFill>
                  <a:srgbClr val="002060"/>
                </a:solidFill>
              </a:rPr>
              <a:t>Пятно -  </a:t>
            </a:r>
            <a:r>
              <a:rPr lang="ru-RU" dirty="0">
                <a:solidFill>
                  <a:srgbClr val="002060"/>
                </a:solidFill>
              </a:rPr>
              <a:t>место,  отличающееся по цвету 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от </a:t>
            </a:r>
            <a:r>
              <a:rPr lang="ru-RU" dirty="0">
                <a:solidFill>
                  <a:srgbClr val="002060"/>
                </a:solidFill>
              </a:rPr>
              <a:t>остальной поверхности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472439" y="836712"/>
            <a:ext cx="4343457" cy="5112568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182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292080" y="937874"/>
            <a:ext cx="3320318" cy="4033174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b="1" dirty="0" smtClean="0">
                <a:solidFill>
                  <a:srgbClr val="002060"/>
                </a:solidFill>
              </a:rPr>
              <a:t>Тень </a:t>
            </a:r>
            <a:r>
              <a:rPr lang="ru-RU" b="1" dirty="0">
                <a:solidFill>
                  <a:srgbClr val="002060"/>
                </a:solidFill>
              </a:rPr>
              <a:t>-  </a:t>
            </a:r>
            <a:r>
              <a:rPr lang="ru-RU" dirty="0" smtClean="0">
                <a:solidFill>
                  <a:srgbClr val="002060"/>
                </a:solidFill>
              </a:rPr>
              <a:t>это тоже пятно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72439" y="539102"/>
            <a:ext cx="5007095" cy="5770217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817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26815" y="548680"/>
            <a:ext cx="8229600" cy="935378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4000" b="1" dirty="0" smtClean="0">
                <a:solidFill>
                  <a:srgbClr val="002060"/>
                </a:solidFill>
              </a:rPr>
              <a:t>Какие зверушки получились </a:t>
            </a:r>
          </a:p>
          <a:p>
            <a:r>
              <a:rPr lang="ru-RU" sz="4000" b="1" dirty="0" smtClean="0">
                <a:solidFill>
                  <a:srgbClr val="002060"/>
                </a:solidFill>
              </a:rPr>
              <a:t>из обычного пятна?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941900" y="1700808"/>
            <a:ext cx="3260200" cy="4613594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5585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26815" y="548680"/>
            <a:ext cx="8229600" cy="935378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4000" b="1" dirty="0" smtClean="0">
                <a:solidFill>
                  <a:srgbClr val="002060"/>
                </a:solidFill>
              </a:rPr>
              <a:t>Какие зверушки получились </a:t>
            </a:r>
          </a:p>
          <a:p>
            <a:r>
              <a:rPr lang="ru-RU" sz="4000" b="1" dirty="0" smtClean="0">
                <a:solidFill>
                  <a:srgbClr val="002060"/>
                </a:solidFill>
              </a:rPr>
              <a:t>из обычного пятна?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267744" y="1667345"/>
            <a:ext cx="4608512" cy="4608512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266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26815" y="548680"/>
            <a:ext cx="8229600" cy="935378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4000" b="1" dirty="0" smtClean="0">
                <a:solidFill>
                  <a:srgbClr val="002060"/>
                </a:solidFill>
              </a:rPr>
              <a:t>Какие зверушки получились </a:t>
            </a:r>
          </a:p>
          <a:p>
            <a:r>
              <a:rPr lang="ru-RU" sz="4000" b="1" dirty="0" smtClean="0">
                <a:solidFill>
                  <a:srgbClr val="002060"/>
                </a:solidFill>
              </a:rPr>
              <a:t>из обычного пятна?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53376" y="1620867"/>
            <a:ext cx="7037249" cy="4688453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911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26815" y="548680"/>
            <a:ext cx="8229600" cy="935378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4000" b="1" dirty="0" smtClean="0">
                <a:solidFill>
                  <a:srgbClr val="002060"/>
                </a:solidFill>
              </a:rPr>
              <a:t>Какие зверушки получились </a:t>
            </a:r>
          </a:p>
          <a:p>
            <a:r>
              <a:rPr lang="ru-RU" sz="4000" b="1" dirty="0" smtClean="0">
                <a:solidFill>
                  <a:srgbClr val="002060"/>
                </a:solidFill>
              </a:rPr>
              <a:t>из обычного пятна?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email">
            <a:clrChange>
              <a:clrFrom>
                <a:srgbClr val="EFEEEC"/>
              </a:clrFrom>
              <a:clrTo>
                <a:srgbClr val="EFEE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43608" y="1647055"/>
            <a:ext cx="7056784" cy="4643689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039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26815" y="548680"/>
            <a:ext cx="8229600" cy="935378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4000" b="1" dirty="0" smtClean="0">
                <a:solidFill>
                  <a:srgbClr val="002060"/>
                </a:solidFill>
              </a:rPr>
              <a:t>Какие зверушки получились </a:t>
            </a:r>
          </a:p>
          <a:p>
            <a:r>
              <a:rPr lang="ru-RU" sz="4000" b="1" dirty="0" smtClean="0">
                <a:solidFill>
                  <a:srgbClr val="002060"/>
                </a:solidFill>
              </a:rPr>
              <a:t>из обычного пятна?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email">
            <a:clrChange>
              <a:clrFrom>
                <a:srgbClr val="F2F0F1"/>
              </a:clrFrom>
              <a:clrTo>
                <a:srgbClr val="F2F0F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91780" y="1653977"/>
            <a:ext cx="3960440" cy="4684635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8995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26815" y="548680"/>
            <a:ext cx="8229600" cy="935378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4000" b="1" dirty="0" smtClean="0">
                <a:solidFill>
                  <a:srgbClr val="002060"/>
                </a:solidFill>
              </a:rPr>
              <a:t>Какие зверушки получились </a:t>
            </a:r>
          </a:p>
          <a:p>
            <a:r>
              <a:rPr lang="ru-RU" sz="4000" b="1" dirty="0" smtClean="0">
                <a:solidFill>
                  <a:srgbClr val="002060"/>
                </a:solidFill>
              </a:rPr>
              <a:t>из обычного пятна?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925642" y="1700808"/>
            <a:ext cx="5292716" cy="4622304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03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04990" y="476672"/>
            <a:ext cx="8229600" cy="700845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4000" b="1" dirty="0" smtClean="0">
                <a:solidFill>
                  <a:srgbClr val="002060"/>
                </a:solidFill>
              </a:rPr>
              <a:t>Евгений Иванович </a:t>
            </a:r>
            <a:r>
              <a:rPr lang="ru-RU" sz="4000" b="1" dirty="0" err="1" smtClean="0">
                <a:solidFill>
                  <a:srgbClr val="002060"/>
                </a:solidFill>
              </a:rPr>
              <a:t>Чарушин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69"/>
          <a:stretch/>
        </p:blipFill>
        <p:spPr bwMode="auto">
          <a:xfrm>
            <a:off x="2259507" y="1249525"/>
            <a:ext cx="4624987" cy="5059795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038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04990" y="476672"/>
            <a:ext cx="8229600" cy="700845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4000" b="1" dirty="0" smtClean="0">
                <a:solidFill>
                  <a:srgbClr val="002060"/>
                </a:solidFill>
              </a:rPr>
              <a:t> Иллюстрация Е. И. </a:t>
            </a:r>
            <a:r>
              <a:rPr lang="ru-RU" sz="4000" b="1" dirty="0" err="1" smtClean="0">
                <a:solidFill>
                  <a:srgbClr val="002060"/>
                </a:solidFill>
              </a:rPr>
              <a:t>Чарушина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6796" y="1268759"/>
            <a:ext cx="7510409" cy="5006939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8968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04990" y="476672"/>
            <a:ext cx="8229600" cy="700845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4000" b="1" dirty="0" smtClean="0">
                <a:solidFill>
                  <a:srgbClr val="002060"/>
                </a:solidFill>
              </a:rPr>
              <a:t>Татьяна Алексеевна Маврина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40464" y="1249525"/>
            <a:ext cx="4063072" cy="5059795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4267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04990" y="476672"/>
            <a:ext cx="8229600" cy="700845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4000" b="1" dirty="0" smtClean="0">
                <a:solidFill>
                  <a:srgbClr val="002060"/>
                </a:solidFill>
              </a:rPr>
              <a:t>Иллюстрация Т. А. Мавриной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04302" y="1249525"/>
            <a:ext cx="3935396" cy="5059795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7038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836711"/>
            <a:ext cx="813690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2438" indent="-452438">
              <a:buFont typeface="+mj-lt"/>
              <a:buAutoNum type="arabicPeriod"/>
            </a:pPr>
            <a:r>
              <a:rPr lang="ru-RU" sz="3600" b="1" dirty="0" smtClean="0">
                <a:solidFill>
                  <a:srgbClr val="002060"/>
                </a:solidFill>
              </a:rPr>
              <a:t>Возьмите одну тёмную </a:t>
            </a:r>
            <a:r>
              <a:rPr lang="ru-RU" sz="3600" b="1" smtClean="0">
                <a:solidFill>
                  <a:srgbClr val="002060"/>
                </a:solidFill>
              </a:rPr>
              <a:t>краску            и </a:t>
            </a:r>
            <a:r>
              <a:rPr lang="ru-RU" sz="3600" b="1" dirty="0" smtClean="0">
                <a:solidFill>
                  <a:srgbClr val="002060"/>
                </a:solidFill>
              </a:rPr>
              <a:t>большую кисточку.</a:t>
            </a:r>
          </a:p>
          <a:p>
            <a:pPr marL="452438" indent="-452438">
              <a:buFont typeface="+mj-lt"/>
              <a:buAutoNum type="arabicPeriod"/>
            </a:pPr>
            <a:r>
              <a:rPr lang="ru-RU" sz="3600" b="1" dirty="0" smtClean="0">
                <a:solidFill>
                  <a:srgbClr val="002060"/>
                </a:solidFill>
              </a:rPr>
              <a:t>Смело сделайте большую кляксу-пятно на листе бумаги.</a:t>
            </a:r>
          </a:p>
          <a:p>
            <a:pPr marL="452438" indent="-452438">
              <a:buFont typeface="+mj-lt"/>
              <a:buAutoNum type="arabicPeriod"/>
            </a:pPr>
            <a:r>
              <a:rPr lang="ru-RU" sz="3600" b="1" dirty="0" smtClean="0">
                <a:solidFill>
                  <a:srgbClr val="002060"/>
                </a:solidFill>
              </a:rPr>
              <a:t>Дорисуйте любыми краской, карандашом, ручкой, фломастером пятно так, чтобы получилась зверушка.</a:t>
            </a:r>
            <a:endParaRPr lang="ru-RU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784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660759" y="404664"/>
            <a:ext cx="5760640" cy="79208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ln>
                  <a:solidFill>
                    <a:schemeClr val="bg1"/>
                  </a:solidFill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Информационные источники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80674" y="2140407"/>
            <a:ext cx="7200800" cy="4154984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ru-RU" sz="2000" dirty="0" smtClean="0">
                <a:solidFill>
                  <a:schemeClr val="tx2"/>
                </a:solidFill>
                <a:hlinkClick r:id="rId2"/>
              </a:rPr>
              <a:t>Фон</a:t>
            </a:r>
            <a:r>
              <a:rPr lang="ru-RU" sz="2000" dirty="0" smtClean="0">
                <a:solidFill>
                  <a:schemeClr val="tx2"/>
                </a:solidFill>
              </a:rPr>
              <a:t>  </a:t>
            </a:r>
          </a:p>
          <a:p>
            <a:r>
              <a:rPr lang="ru-RU" sz="2000" dirty="0" smtClean="0">
                <a:solidFill>
                  <a:schemeClr val="tx2"/>
                </a:solidFill>
                <a:hlinkClick r:id="rId3"/>
              </a:rPr>
              <a:t>Художник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</a:p>
          <a:p>
            <a:r>
              <a:rPr lang="ru-RU" sz="2000" dirty="0" smtClean="0">
                <a:solidFill>
                  <a:schemeClr val="tx2"/>
                </a:solidFill>
                <a:hlinkClick r:id="rId4"/>
              </a:rPr>
              <a:t>Мастер Украшения</a:t>
            </a:r>
            <a:r>
              <a:rPr lang="ru-RU" sz="2000" dirty="0" smtClean="0">
                <a:solidFill>
                  <a:schemeClr val="tx2"/>
                </a:solidFill>
              </a:rPr>
              <a:t>  </a:t>
            </a:r>
          </a:p>
          <a:p>
            <a:r>
              <a:rPr lang="ru-RU" sz="2000" dirty="0" smtClean="0">
                <a:solidFill>
                  <a:schemeClr val="tx2"/>
                </a:solidFill>
                <a:hlinkClick r:id="rId5"/>
              </a:rPr>
              <a:t>Мастер Постройки</a:t>
            </a:r>
            <a:r>
              <a:rPr lang="ru-RU" sz="2000" dirty="0" smtClean="0">
                <a:solidFill>
                  <a:schemeClr val="tx2"/>
                </a:solidFill>
              </a:rPr>
              <a:t>  </a:t>
            </a:r>
          </a:p>
          <a:p>
            <a:r>
              <a:rPr lang="ru-RU" sz="2000" dirty="0" smtClean="0">
                <a:solidFill>
                  <a:schemeClr val="tx2"/>
                </a:solidFill>
                <a:hlinkClick r:id="rId6"/>
              </a:rPr>
              <a:t>Жираф</a:t>
            </a:r>
            <a:r>
              <a:rPr lang="ru-RU" sz="2000" dirty="0" smtClean="0">
                <a:solidFill>
                  <a:schemeClr val="tx2"/>
                </a:solidFill>
              </a:rPr>
              <a:t>  </a:t>
            </a:r>
          </a:p>
          <a:p>
            <a:r>
              <a:rPr lang="ru-RU" sz="2000" dirty="0" smtClean="0">
                <a:solidFill>
                  <a:schemeClr val="tx2"/>
                </a:solidFill>
                <a:hlinkClick r:id="rId7"/>
              </a:rPr>
              <a:t>Слон</a:t>
            </a:r>
            <a:r>
              <a:rPr lang="ru-RU" sz="2000" dirty="0" smtClean="0">
                <a:solidFill>
                  <a:schemeClr val="tx2"/>
                </a:solidFill>
              </a:rPr>
              <a:t>  </a:t>
            </a:r>
          </a:p>
          <a:p>
            <a:r>
              <a:rPr lang="ru-RU" sz="2000" dirty="0" smtClean="0">
                <a:solidFill>
                  <a:schemeClr val="tx2"/>
                </a:solidFill>
                <a:hlinkClick r:id="rId8"/>
              </a:rPr>
              <a:t>Белка</a:t>
            </a:r>
            <a:r>
              <a:rPr lang="ru-RU" sz="2000" dirty="0" smtClean="0">
                <a:solidFill>
                  <a:schemeClr val="tx2"/>
                </a:solidFill>
              </a:rPr>
              <a:t>  </a:t>
            </a:r>
          </a:p>
          <a:p>
            <a:r>
              <a:rPr lang="ru-RU" sz="2000" dirty="0" smtClean="0">
                <a:solidFill>
                  <a:schemeClr val="tx2"/>
                </a:solidFill>
                <a:hlinkClick r:id="rId9"/>
              </a:rPr>
              <a:t>Цыплёнок</a:t>
            </a:r>
            <a:r>
              <a:rPr lang="ru-RU" sz="2000" dirty="0" smtClean="0">
                <a:solidFill>
                  <a:schemeClr val="tx2"/>
                </a:solidFill>
              </a:rPr>
              <a:t>  </a:t>
            </a:r>
          </a:p>
          <a:p>
            <a:r>
              <a:rPr lang="ru-RU" sz="2000" dirty="0" smtClean="0">
                <a:solidFill>
                  <a:schemeClr val="tx2"/>
                </a:solidFill>
                <a:hlinkClick r:id="rId10"/>
              </a:rPr>
              <a:t>Собака</a:t>
            </a:r>
            <a:r>
              <a:rPr lang="ru-RU" sz="2000" dirty="0" smtClean="0">
                <a:solidFill>
                  <a:schemeClr val="tx2"/>
                </a:solidFill>
              </a:rPr>
              <a:t>  </a:t>
            </a:r>
          </a:p>
          <a:p>
            <a:r>
              <a:rPr lang="ru-RU" sz="2000" dirty="0" smtClean="0">
                <a:solidFill>
                  <a:schemeClr val="tx2"/>
                </a:solidFill>
                <a:hlinkClick r:id="rId11"/>
              </a:rPr>
              <a:t>Кошка</a:t>
            </a:r>
            <a:r>
              <a:rPr lang="ru-RU" sz="2000" dirty="0" smtClean="0">
                <a:solidFill>
                  <a:schemeClr val="tx2"/>
                </a:solidFill>
              </a:rPr>
              <a:t>  </a:t>
            </a:r>
            <a:endParaRPr lang="ru-RU" sz="2000" dirty="0" smtClean="0">
              <a:solidFill>
                <a:schemeClr val="tx2"/>
              </a:solidFill>
              <a:hlinkClick r:id="rId12"/>
            </a:endParaRPr>
          </a:p>
          <a:p>
            <a:r>
              <a:rPr lang="ru-RU" sz="2000" dirty="0" smtClean="0">
                <a:solidFill>
                  <a:schemeClr val="tx2"/>
                </a:solidFill>
                <a:hlinkClick r:id="rId12"/>
              </a:rPr>
              <a:t>Клякса с кисточкой</a:t>
            </a:r>
            <a:r>
              <a:rPr lang="ru-RU" sz="2000" dirty="0" smtClean="0">
                <a:solidFill>
                  <a:schemeClr val="tx2"/>
                </a:solidFill>
              </a:rPr>
              <a:t>  </a:t>
            </a:r>
          </a:p>
          <a:p>
            <a:r>
              <a:rPr lang="ru-RU" sz="2000" dirty="0" smtClean="0">
                <a:solidFill>
                  <a:schemeClr val="tx2"/>
                </a:solidFill>
                <a:hlinkClick r:id="rId13"/>
              </a:rPr>
              <a:t>Лиса</a:t>
            </a:r>
            <a:r>
              <a:rPr lang="ru-RU" sz="2000" dirty="0" smtClean="0">
                <a:solidFill>
                  <a:schemeClr val="tx2"/>
                </a:solidFill>
              </a:rPr>
              <a:t>  </a:t>
            </a:r>
          </a:p>
          <a:p>
            <a:r>
              <a:rPr lang="ru-RU" sz="2000" dirty="0" smtClean="0">
                <a:solidFill>
                  <a:schemeClr val="tx2"/>
                </a:solidFill>
                <a:hlinkClick r:id="rId14"/>
              </a:rPr>
              <a:t>Пятна</a:t>
            </a:r>
            <a:r>
              <a:rPr lang="ru-RU" sz="2000" dirty="0" smtClean="0">
                <a:solidFill>
                  <a:schemeClr val="tx2"/>
                </a:solidFill>
              </a:rPr>
              <a:t>  </a:t>
            </a:r>
          </a:p>
          <a:p>
            <a:r>
              <a:rPr lang="ru-RU" sz="2000" dirty="0" smtClean="0">
                <a:solidFill>
                  <a:schemeClr val="tx2"/>
                </a:solidFill>
                <a:hlinkClick r:id="rId15"/>
              </a:rPr>
              <a:t>Тень кошки</a:t>
            </a:r>
            <a:r>
              <a:rPr lang="ru-RU" sz="2000" dirty="0" smtClean="0">
                <a:solidFill>
                  <a:schemeClr val="tx2"/>
                </a:solidFill>
              </a:rPr>
              <a:t>  </a:t>
            </a:r>
          </a:p>
          <a:p>
            <a:r>
              <a:rPr lang="ru-RU" sz="2000" dirty="0" smtClean="0">
                <a:solidFill>
                  <a:schemeClr val="tx2"/>
                </a:solidFill>
                <a:hlinkClick r:id="rId16"/>
              </a:rPr>
              <a:t>Котёнок</a:t>
            </a:r>
            <a:r>
              <a:rPr lang="ru-RU" sz="2000" dirty="0" smtClean="0">
                <a:solidFill>
                  <a:schemeClr val="tx2"/>
                </a:solidFill>
              </a:rPr>
              <a:t>  </a:t>
            </a:r>
          </a:p>
          <a:p>
            <a:r>
              <a:rPr lang="ru-RU" sz="2000" dirty="0" smtClean="0">
                <a:solidFill>
                  <a:schemeClr val="tx2"/>
                </a:solidFill>
                <a:hlinkClick r:id="rId17"/>
              </a:rPr>
              <a:t>Улитка</a:t>
            </a:r>
            <a:r>
              <a:rPr lang="ru-RU" sz="2000" dirty="0" smtClean="0">
                <a:solidFill>
                  <a:schemeClr val="tx2"/>
                </a:solidFill>
              </a:rPr>
              <a:t>   </a:t>
            </a:r>
          </a:p>
          <a:p>
            <a:r>
              <a:rPr lang="ru-RU" sz="2000" dirty="0" smtClean="0">
                <a:solidFill>
                  <a:schemeClr val="tx2"/>
                </a:solidFill>
                <a:hlinkClick r:id="rId18"/>
              </a:rPr>
              <a:t>Лось</a:t>
            </a:r>
            <a:r>
              <a:rPr lang="ru-RU" sz="2000" dirty="0" smtClean="0">
                <a:solidFill>
                  <a:schemeClr val="tx2"/>
                </a:solidFill>
              </a:rPr>
              <a:t>  </a:t>
            </a:r>
          </a:p>
          <a:p>
            <a:r>
              <a:rPr lang="ru-RU" sz="2000" dirty="0" smtClean="0">
                <a:solidFill>
                  <a:schemeClr val="tx2"/>
                </a:solidFill>
                <a:hlinkClick r:id="rId19"/>
              </a:rPr>
              <a:t>Рыбка</a:t>
            </a:r>
            <a:r>
              <a:rPr lang="ru-RU" sz="2000" dirty="0" smtClean="0">
                <a:solidFill>
                  <a:schemeClr val="tx2"/>
                </a:solidFill>
              </a:rPr>
              <a:t>   </a:t>
            </a:r>
          </a:p>
          <a:p>
            <a:r>
              <a:rPr lang="ru-RU" sz="2000" dirty="0" smtClean="0">
                <a:solidFill>
                  <a:schemeClr val="tx2"/>
                </a:solidFill>
                <a:hlinkClick r:id="rId20"/>
              </a:rPr>
              <a:t>Лев</a:t>
            </a:r>
            <a:r>
              <a:rPr lang="ru-RU" sz="2000" dirty="0" smtClean="0">
                <a:solidFill>
                  <a:schemeClr val="tx2"/>
                </a:solidFill>
              </a:rPr>
              <a:t>  </a:t>
            </a:r>
          </a:p>
          <a:p>
            <a:r>
              <a:rPr lang="ru-RU" sz="2000" dirty="0" smtClean="0">
                <a:solidFill>
                  <a:schemeClr val="tx2"/>
                </a:solidFill>
                <a:hlinkClick r:id="rId21"/>
              </a:rPr>
              <a:t>Кот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</a:p>
          <a:p>
            <a:r>
              <a:rPr lang="ru-RU" sz="2000" dirty="0" smtClean="0">
                <a:solidFill>
                  <a:schemeClr val="tx2"/>
                </a:solidFill>
                <a:hlinkClick r:id="rId22"/>
              </a:rPr>
              <a:t>Е. И. </a:t>
            </a:r>
            <a:r>
              <a:rPr lang="ru-RU" sz="2000" dirty="0" err="1" smtClean="0">
                <a:solidFill>
                  <a:schemeClr val="tx2"/>
                </a:solidFill>
                <a:hlinkClick r:id="rId22"/>
              </a:rPr>
              <a:t>Чарушин</a:t>
            </a:r>
            <a:r>
              <a:rPr lang="ru-RU" sz="2000" dirty="0" smtClean="0">
                <a:solidFill>
                  <a:schemeClr val="tx2"/>
                </a:solidFill>
              </a:rPr>
              <a:t>  </a:t>
            </a:r>
          </a:p>
          <a:p>
            <a:r>
              <a:rPr lang="ru-RU" sz="2000" dirty="0" smtClean="0">
                <a:solidFill>
                  <a:schemeClr val="tx2"/>
                </a:solidFill>
                <a:hlinkClick r:id="rId23"/>
              </a:rPr>
              <a:t>Т. А. Маврина</a:t>
            </a:r>
            <a:r>
              <a:rPr lang="ru-RU" sz="2000" dirty="0" smtClean="0">
                <a:solidFill>
                  <a:schemeClr val="tx2"/>
                </a:solidFill>
              </a:rPr>
              <a:t>  </a:t>
            </a:r>
          </a:p>
          <a:p>
            <a:r>
              <a:rPr lang="ru-RU" sz="2000" dirty="0" smtClean="0">
                <a:solidFill>
                  <a:schemeClr val="tx2"/>
                </a:solidFill>
                <a:hlinkClick r:id="rId24"/>
              </a:rPr>
              <a:t>Мишка</a:t>
            </a:r>
            <a:r>
              <a:rPr lang="ru-RU" sz="2000" dirty="0" smtClean="0">
                <a:solidFill>
                  <a:schemeClr val="tx2"/>
                </a:solidFill>
              </a:rPr>
              <a:t>   </a:t>
            </a:r>
          </a:p>
          <a:p>
            <a:r>
              <a:rPr lang="ru-RU" sz="2000" dirty="0" smtClean="0">
                <a:solidFill>
                  <a:schemeClr val="tx2"/>
                </a:solidFill>
                <a:hlinkClick r:id="rId25"/>
              </a:rPr>
              <a:t>Волк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endParaRPr lang="ru-RU" sz="2000" dirty="0">
              <a:solidFill>
                <a:schemeClr val="tx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80674" y="1124744"/>
            <a:ext cx="75517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err="1">
                <a:solidFill>
                  <a:srgbClr val="002060"/>
                </a:solidFill>
                <a:cs typeface="Times New Roman" pitchFamily="18" charset="0"/>
              </a:rPr>
              <a:t>Неменская</a:t>
            </a:r>
            <a:r>
              <a:rPr lang="ru-RU" sz="2000" dirty="0">
                <a:solidFill>
                  <a:srgbClr val="002060"/>
                </a:solidFill>
                <a:cs typeface="Times New Roman" pitchFamily="18" charset="0"/>
              </a:rPr>
              <a:t> Л. А. Изобразительное искусство. Ты изображаешь, украшаешь и строишь. 1 класс: учебник для общеобразовательных учреждений. М.: Просвещение, 2011</a:t>
            </a:r>
          </a:p>
        </p:txBody>
      </p:sp>
    </p:spTree>
    <p:extLst>
      <p:ext uri="{BB962C8B-B14F-4D97-AF65-F5344CB8AC3E}">
        <p14:creationId xmlns:p14="http://schemas.microsoft.com/office/powerpoint/2010/main" val="2278453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4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F497D"/>
      </a:hlink>
      <a:folHlink>
        <a:srgbClr val="1F497D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287</Words>
  <Application>Microsoft Office PowerPoint</Application>
  <PresentationFormat>Экран (4:3)</PresentationFormat>
  <Paragraphs>73</Paragraphs>
  <Slides>22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Презентация PowerPoint</vt:lpstr>
      <vt:lpstr>Братья-Мастера</vt:lpstr>
      <vt:lpstr>Рассмотрите фотографии животных</vt:lpstr>
      <vt:lpstr>Рассмотрите фотографии животных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класс</dc:title>
  <dc:creator>Фокина Лидия Петровна</dc:creator>
  <cp:keywords>ИЗО</cp:keywords>
  <cp:lastModifiedBy>Рафаэль</cp:lastModifiedBy>
  <cp:revision>49</cp:revision>
  <dcterms:created xsi:type="dcterms:W3CDTF">2017-02-23T13:11:39Z</dcterms:created>
  <dcterms:modified xsi:type="dcterms:W3CDTF">2020-04-27T19:02:25Z</dcterms:modified>
</cp:coreProperties>
</file>