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97" r:id="rId3"/>
    <p:sldId id="324" r:id="rId4"/>
    <p:sldId id="327" r:id="rId5"/>
    <p:sldId id="328" r:id="rId6"/>
    <p:sldId id="329" r:id="rId7"/>
    <p:sldId id="331" r:id="rId8"/>
    <p:sldId id="332" r:id="rId9"/>
    <p:sldId id="333" r:id="rId10"/>
    <p:sldId id="334" r:id="rId11"/>
    <p:sldId id="341" r:id="rId12"/>
    <p:sldId id="348" r:id="rId13"/>
    <p:sldId id="349" r:id="rId14"/>
    <p:sldId id="351" r:id="rId15"/>
    <p:sldId id="352" r:id="rId16"/>
    <p:sldId id="350" r:id="rId17"/>
    <p:sldId id="353" r:id="rId18"/>
    <p:sldId id="354" r:id="rId19"/>
    <p:sldId id="355" r:id="rId20"/>
    <p:sldId id="266" r:id="rId21"/>
    <p:sldId id="260" r:id="rId22"/>
  </p:sldIdLst>
  <p:sldSz cx="12190413" cy="6859588"/>
  <p:notesSz cx="6858000" cy="9144000"/>
  <p:defaultTextStyle>
    <a:defPPr>
      <a:defRPr lang="ru-RU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62D0"/>
    <a:srgbClr val="E1CCF0"/>
    <a:srgbClr val="79DCFF"/>
    <a:srgbClr val="A7E8FF"/>
    <a:srgbClr val="FBD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758" y="-768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38389-EB15-40AB-8074-DD9B019CD11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DB3DC-BA44-4CFD-90AC-8EF36F601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656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1" y="0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/>
  <p:timing>
    <p:tnLst>
      <p:par>
        <p:cTn id="1" dur="indefinite" restart="never" nodeType="tmRoot"/>
      </p:par>
    </p:tnLst>
  </p:timing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8.jpeg"/><Relationship Id="rId18" Type="http://schemas.openxmlformats.org/officeDocument/2006/relationships/slide" Target="slide10.xml"/><Relationship Id="rId26" Type="http://schemas.openxmlformats.org/officeDocument/2006/relationships/slide" Target="slide15.xml"/><Relationship Id="rId3" Type="http://schemas.openxmlformats.org/officeDocument/2006/relationships/slide" Target="slide19.xml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5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33" Type="http://schemas.openxmlformats.org/officeDocument/2006/relationships/image" Target="../media/image18.jpeg"/><Relationship Id="rId2" Type="http://schemas.openxmlformats.org/officeDocument/2006/relationships/image" Target="../media/image3.png"/><Relationship Id="rId16" Type="http://schemas.openxmlformats.org/officeDocument/2006/relationships/slide" Target="slide8.xml"/><Relationship Id="rId20" Type="http://schemas.openxmlformats.org/officeDocument/2006/relationships/slide" Target="slide13.xml"/><Relationship Id="rId29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image" Target="../media/image7.jpeg"/><Relationship Id="rId24" Type="http://schemas.openxmlformats.org/officeDocument/2006/relationships/slide" Target="slide14.xml"/><Relationship Id="rId32" Type="http://schemas.openxmlformats.org/officeDocument/2006/relationships/slide" Target="slide18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28" Type="http://schemas.openxmlformats.org/officeDocument/2006/relationships/slide" Target="slide16.xml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31" Type="http://schemas.openxmlformats.org/officeDocument/2006/relationships/image" Target="../media/image17.jpeg"/><Relationship Id="rId4" Type="http://schemas.openxmlformats.org/officeDocument/2006/relationships/slide" Target="slide4.xml"/><Relationship Id="rId9" Type="http://schemas.openxmlformats.org/officeDocument/2006/relationships/image" Target="../media/image6.jpeg"/><Relationship Id="rId14" Type="http://schemas.openxmlformats.org/officeDocument/2006/relationships/slide" Target="slide6.xml"/><Relationship Id="rId22" Type="http://schemas.openxmlformats.org/officeDocument/2006/relationships/slide" Target="slide12.xml"/><Relationship Id="rId27" Type="http://schemas.openxmlformats.org/officeDocument/2006/relationships/image" Target="../media/image15.jpeg"/><Relationship Id="rId30" Type="http://schemas.openxmlformats.org/officeDocument/2006/relationships/slide" Target="slide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arhivurokov.ru/multiurok/c/5/b/c5b025990b4d186a5f06263f125223efcf5a6ad1/pravila-poviedieniia-vo-vriemia-zimnikh-kanikul_4.jpeg" TargetMode="External"/><Relationship Id="rId13" Type="http://schemas.openxmlformats.org/officeDocument/2006/relationships/hyperlink" Target="http://hutor.info/wp-content/uploads/2016/02/perehod-1.jpg" TargetMode="External"/><Relationship Id="rId18" Type="http://schemas.openxmlformats.org/officeDocument/2006/relationships/hyperlink" Target="http://lib5.podelise.ru/tw_files2/urls_775/8/d-7334/7334_html_m232a9ef6.jpg" TargetMode="External"/><Relationship Id="rId3" Type="http://schemas.openxmlformats.org/officeDocument/2006/relationships/hyperlink" Target="http://900.md/dbimg/234547_51da700a32cb3.jpg" TargetMode="External"/><Relationship Id="rId21" Type="http://schemas.openxmlformats.org/officeDocument/2006/relationships/hyperlink" Target="http://zagadki.info/zag/cherepaha.html" TargetMode="External"/><Relationship Id="rId7" Type="http://schemas.openxmlformats.org/officeDocument/2006/relationships/hyperlink" Target="https://arhivurokov.ru/multiurok/html/2017/04/17/s_58f4a7cfe5af4/img32.jpg" TargetMode="External"/><Relationship Id="rId12" Type="http://schemas.openxmlformats.org/officeDocument/2006/relationships/hyperlink" Target="http://lib5.podelise.ru/tw_files2/urls_775/8/d-7334/7334_html_62dfeee6.jpg" TargetMode="External"/><Relationship Id="rId17" Type="http://schemas.openxmlformats.org/officeDocument/2006/relationships/hyperlink" Target="http://lib5.podelise.ru/tw_files2/urls_775/8/d-7334/7334_html_md330049.jpg" TargetMode="External"/><Relationship Id="rId2" Type="http://schemas.openxmlformats.org/officeDocument/2006/relationships/hyperlink" Target="http://img0.liveinternet.ru/images/attach/c/11/115/600/115600048_102.png" TargetMode="External"/><Relationship Id="rId16" Type="http://schemas.openxmlformats.org/officeDocument/2006/relationships/hyperlink" Target="http://lib5.podelise.ru/tw_files2/urls_775/8/d-7334/7334_html_71f0386.jpg" TargetMode="External"/><Relationship Id="rId20" Type="http://schemas.openxmlformats.org/officeDocument/2006/relationships/hyperlink" Target="http://sosh28.iam.by/wp-content/uploads/2016/09/Transp_009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hibiny.com/images/news/2016/102139/4d2c624007127fbe87fa959ba99b50c4.jpg" TargetMode="External"/><Relationship Id="rId11" Type="http://schemas.openxmlformats.org/officeDocument/2006/relationships/hyperlink" Target="https://fs00.infourok.ru/images/doc/69/84504/hello_html_29c8ec82.jpg" TargetMode="External"/><Relationship Id="rId24" Type="http://schemas.openxmlformats.org/officeDocument/2006/relationships/image" Target="../media/image1.png"/><Relationship Id="rId5" Type="http://schemas.openxmlformats.org/officeDocument/2006/relationships/hyperlink" Target="http://da12.ru/wp-content/uploads/2015/06/zoom.jpg" TargetMode="External"/><Relationship Id="rId15" Type="http://schemas.openxmlformats.org/officeDocument/2006/relationships/hyperlink" Target="http://dubroo61.ucoz.ru/BDD/travm_zhd_deti/risunok11.jpg" TargetMode="External"/><Relationship Id="rId23" Type="http://schemas.openxmlformats.org/officeDocument/2006/relationships/image" Target="../media/image2.png"/><Relationship Id="rId10" Type="http://schemas.openxmlformats.org/officeDocument/2006/relationships/hyperlink" Target="http://puzzleit.ru/files/puzzles/32/32404/_original.jpg" TargetMode="External"/><Relationship Id="rId19" Type="http://schemas.openxmlformats.org/officeDocument/2006/relationships/hyperlink" Target="http://900igr.net/up/datas/76706/031.jpg" TargetMode="External"/><Relationship Id="rId4" Type="http://schemas.openxmlformats.org/officeDocument/2006/relationships/hyperlink" Target="http://www.macdigger.ru/wp-content/uploads/2013/06/iPad-mini-iOS-7.jpg" TargetMode="External"/><Relationship Id="rId9" Type="http://schemas.openxmlformats.org/officeDocument/2006/relationships/hyperlink" Target="http://kremen.today/wp-content/uploads/2015/09/wpid-20150320144635284.jpg" TargetMode="External"/><Relationship Id="rId14" Type="http://schemas.openxmlformats.org/officeDocument/2006/relationships/hyperlink" Target="http://900igr.net/up/datas/202410/012.jpg" TargetMode="External"/><Relationship Id="rId2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0590" y="189434"/>
            <a:ext cx="10937915" cy="147036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Презентация к уроку окружающего мира,</a:t>
            </a:r>
            <a:br>
              <a:rPr lang="ru-RU" sz="3200" dirty="0" smtClean="0">
                <a:latin typeface="Comic Sans MS" pitchFamily="66" charset="0"/>
              </a:rPr>
            </a:br>
            <a:r>
              <a:rPr lang="ru-RU" sz="3200" dirty="0" smtClean="0">
                <a:latin typeface="Comic Sans MS" pitchFamily="66" charset="0"/>
              </a:rPr>
              <a:t> 1 класс УМК «Школа России»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1063758" y="6022082"/>
            <a:ext cx="864096" cy="576064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кумент 4">
            <a:hlinkClick r:id="rId2" action="ppaction://hlinksldjump" highlightClick="1"/>
          </p:cNvPr>
          <p:cNvSpPr/>
          <p:nvPr/>
        </p:nvSpPr>
        <p:spPr>
          <a:xfrm>
            <a:off x="262558" y="5878066"/>
            <a:ext cx="576064" cy="720080"/>
          </a:xfrm>
          <a:prstGeom prst="actionButtonDocumen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66050" y="1557586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« Почему в автомобиле и поезде нужно соблюдать правила безопасности?»</a:t>
            </a:r>
            <a:endParaRPr lang="ru-RU" sz="4000" b="1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0375" y="2674075"/>
            <a:ext cx="2664296" cy="3545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9366946" y="2332227"/>
            <a:ext cx="2685812" cy="36213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AutoShape 2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4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054646" y="189435"/>
            <a:ext cx="9145016" cy="3600399"/>
            <a:chOff x="2456887" y="521345"/>
            <a:chExt cx="6138649" cy="2507562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2456887" y="521345"/>
              <a:ext cx="6138649" cy="2507562"/>
            </a:xfrm>
            <a:prstGeom prst="cloudCallout">
              <a:avLst>
                <a:gd name="adj1" fmla="val 44636"/>
                <a:gd name="adj2" fmla="val 69907"/>
              </a:avLst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01894" y="770968"/>
              <a:ext cx="5689479" cy="1864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Ребята , </a:t>
              </a:r>
              <a:endParaRPr lang="ru-RU" sz="2800" b="1" dirty="0" smtClean="0">
                <a:latin typeface="Comic Sans MS" pitchFamily="66" charset="0"/>
              </a:endParaRP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познакомьтесь с правилами поведения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 в автобусе, машине и </a:t>
              </a:r>
              <a:r>
                <a:rPr lang="ru-RU" sz="2800" b="1" dirty="0">
                  <a:latin typeface="Comic Sans MS" pitchFamily="66" charset="0"/>
                </a:rPr>
                <a:t>поезде</a:t>
              </a:r>
              <a:r>
                <a:rPr lang="ru-RU" sz="2800" b="1" dirty="0" smtClean="0">
                  <a:latin typeface="Comic Sans MS" pitchFamily="66" charset="0"/>
                </a:rPr>
                <a:t>.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 </a:t>
              </a:r>
              <a:r>
                <a:rPr lang="ru-RU" sz="2800" b="1" dirty="0">
                  <a:latin typeface="Comic Sans MS" pitchFamily="66" charset="0"/>
                </a:rPr>
                <a:t>Выбирайте любую маленькую </a:t>
              </a:r>
              <a:r>
                <a:rPr lang="ru-RU" sz="2800" b="1" dirty="0" smtClean="0">
                  <a:latin typeface="Comic Sans MS" pitchFamily="66" charset="0"/>
                </a:rPr>
                <a:t>картинку ,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она откроется на большом фоне, </a:t>
              </a:r>
              <a:r>
                <a:rPr lang="ru-RU" sz="2800" b="1" dirty="0">
                  <a:latin typeface="Comic Sans MS" pitchFamily="66" charset="0"/>
                </a:rPr>
                <a:t>читайте правило, рассматривайте картинки.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340970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621804" y="3141763"/>
            <a:ext cx="430906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трелка вправо 6">
            <a:hlinkClick r:id="rId3" action="ppaction://hlinksldjump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Click r:id="rId4" action="ppaction://hlinksldjump"/>
          </p:cNvPr>
          <p:cNvSpPr/>
          <p:nvPr/>
        </p:nvSpPr>
        <p:spPr>
          <a:xfrm flipH="1">
            <a:off x="478582" y="981522"/>
            <a:ext cx="1872208" cy="1475506"/>
          </a:xfrm>
          <a:prstGeom prst="round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6" action="ppaction://hlinksldjump"/>
          </p:cNvPr>
          <p:cNvSpPr/>
          <p:nvPr/>
        </p:nvSpPr>
        <p:spPr>
          <a:xfrm>
            <a:off x="4976550" y="2670627"/>
            <a:ext cx="1356419" cy="1454307"/>
          </a:xfrm>
          <a:prstGeom prst="round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8" action="ppaction://hlinksldjump"/>
          </p:cNvPr>
          <p:cNvSpPr/>
          <p:nvPr/>
        </p:nvSpPr>
        <p:spPr>
          <a:xfrm>
            <a:off x="6887294" y="981522"/>
            <a:ext cx="1889525" cy="1448296"/>
          </a:xfrm>
          <a:prstGeom prst="round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10" action="ppaction://hlinksldjump"/>
          </p:cNvPr>
          <p:cNvSpPr/>
          <p:nvPr/>
        </p:nvSpPr>
        <p:spPr>
          <a:xfrm>
            <a:off x="446212" y="2670627"/>
            <a:ext cx="1887559" cy="1475506"/>
          </a:xfrm>
          <a:prstGeom prst="round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2" action="ppaction://hlinksldjump"/>
          </p:cNvPr>
          <p:cNvSpPr/>
          <p:nvPr/>
        </p:nvSpPr>
        <p:spPr>
          <a:xfrm>
            <a:off x="2638822" y="981522"/>
            <a:ext cx="1889525" cy="1437963"/>
          </a:xfrm>
          <a:prstGeom prst="round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4" action="ppaction://hlinksldjump"/>
          </p:cNvPr>
          <p:cNvSpPr/>
          <p:nvPr/>
        </p:nvSpPr>
        <p:spPr>
          <a:xfrm>
            <a:off x="4762799" y="981522"/>
            <a:ext cx="1889525" cy="1437305"/>
          </a:xfrm>
          <a:prstGeom prst="round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16" action="ppaction://hlinksldjump"/>
          </p:cNvPr>
          <p:cNvSpPr/>
          <p:nvPr/>
        </p:nvSpPr>
        <p:spPr>
          <a:xfrm>
            <a:off x="8975526" y="970531"/>
            <a:ext cx="1902187" cy="1448296"/>
          </a:xfrm>
          <a:prstGeom prst="round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18" action="ppaction://hlinksldjump"/>
          </p:cNvPr>
          <p:cNvSpPr/>
          <p:nvPr/>
        </p:nvSpPr>
        <p:spPr>
          <a:xfrm>
            <a:off x="2656139" y="2670627"/>
            <a:ext cx="1872208" cy="1454307"/>
          </a:xfrm>
          <a:prstGeom prst="round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hlinkClick r:id="rId20" action="ppaction://hlinksldjump"/>
          </p:cNvPr>
          <p:cNvSpPr/>
          <p:nvPr/>
        </p:nvSpPr>
        <p:spPr>
          <a:xfrm>
            <a:off x="8092743" y="2681227"/>
            <a:ext cx="1368152" cy="1454307"/>
          </a:xfrm>
          <a:prstGeom prst="round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hlinkClick r:id="rId22" action="ppaction://hlinksldjump"/>
          </p:cNvPr>
          <p:cNvSpPr/>
          <p:nvPr/>
        </p:nvSpPr>
        <p:spPr>
          <a:xfrm>
            <a:off x="6546180" y="2681227"/>
            <a:ext cx="1368152" cy="1454307"/>
          </a:xfrm>
          <a:prstGeom prst="round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>
            <a:hlinkClick r:id="rId24" action="ppaction://hlinksldjump"/>
          </p:cNvPr>
          <p:cNvSpPr/>
          <p:nvPr/>
        </p:nvSpPr>
        <p:spPr>
          <a:xfrm>
            <a:off x="412935" y="4538091"/>
            <a:ext cx="1368152" cy="1454307"/>
          </a:xfrm>
          <a:prstGeom prst="round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>
            <a:hlinkClick r:id="rId26" action="ppaction://hlinksldjump"/>
          </p:cNvPr>
          <p:cNvSpPr/>
          <p:nvPr/>
        </p:nvSpPr>
        <p:spPr>
          <a:xfrm>
            <a:off x="1918742" y="4526241"/>
            <a:ext cx="1368152" cy="1454307"/>
          </a:xfrm>
          <a:prstGeom prst="round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>
            <a:hlinkClick r:id="rId28" action="ppaction://hlinksldjump"/>
          </p:cNvPr>
          <p:cNvSpPr/>
          <p:nvPr/>
        </p:nvSpPr>
        <p:spPr>
          <a:xfrm>
            <a:off x="3430910" y="4538091"/>
            <a:ext cx="1368152" cy="1454307"/>
          </a:xfrm>
          <a:prstGeom prst="round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rId30" action="ppaction://hlinksldjump"/>
          </p:cNvPr>
          <p:cNvSpPr/>
          <p:nvPr/>
        </p:nvSpPr>
        <p:spPr>
          <a:xfrm>
            <a:off x="4943078" y="4538090"/>
            <a:ext cx="1368152" cy="1454307"/>
          </a:xfrm>
          <a:prstGeom prst="round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>
            <a:hlinkClick r:id="rId32" action="ppaction://hlinksldjump"/>
          </p:cNvPr>
          <p:cNvSpPr/>
          <p:nvPr/>
        </p:nvSpPr>
        <p:spPr>
          <a:xfrm>
            <a:off x="6383238" y="4506465"/>
            <a:ext cx="1368152" cy="1454307"/>
          </a:xfrm>
          <a:prstGeom prst="round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43524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638822" y="1947244"/>
            <a:ext cx="6336704" cy="391904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Детям запрещено </a:t>
            </a:r>
            <a:r>
              <a:rPr lang="ru-RU" sz="2800" b="1" dirty="0" smtClean="0">
                <a:latin typeface="Comic Sans MS" pitchFamily="66" charset="0"/>
              </a:rPr>
              <a:t>ездить </a:t>
            </a:r>
            <a:r>
              <a:rPr lang="ru-RU" sz="2800" b="1" dirty="0">
                <a:latin typeface="Comic Sans MS" pitchFamily="66" charset="0"/>
              </a:rPr>
              <a:t>на переднем сидение </a:t>
            </a:r>
            <a:r>
              <a:rPr lang="ru-RU" sz="2800" b="1" dirty="0" smtClean="0">
                <a:latin typeface="Comic Sans MS" pitchFamily="66" charset="0"/>
              </a:rPr>
              <a:t>автомобиля!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62410" y="1485578"/>
            <a:ext cx="52822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машине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Управляющая кнопка: домой 2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6094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8822" y="1947242"/>
            <a:ext cx="6336704" cy="393082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Дети до 12 лет должны ездить в специальном детском кресле, установленном на заднем сидении.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62409" y="1485578"/>
            <a:ext cx="52822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машине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Управляющая кнопка: домой 9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6548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814" y="1989634"/>
            <a:ext cx="6408712" cy="387665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Нельзя во время движения автобуса трогать руками двери. Нужно ждать пока их откроет </a:t>
            </a:r>
            <a:r>
              <a:rPr lang="ru-RU" sz="2800" b="1" dirty="0" smtClean="0">
                <a:latin typeface="Comic Sans MS" pitchFamily="66" charset="0"/>
              </a:rPr>
              <a:t>водитель!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1075" y="1485578"/>
            <a:ext cx="54248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автобусе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1366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814" y="1989634"/>
            <a:ext cx="6408711" cy="388843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Нельзя ходить по автобусу во время </a:t>
            </a:r>
            <a:r>
              <a:rPr lang="ru-RU" sz="2800" b="1" dirty="0" smtClean="0">
                <a:latin typeface="Comic Sans MS" pitchFamily="66" charset="0"/>
              </a:rPr>
              <a:t>движения!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1075" y="1485578"/>
            <a:ext cx="54248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автобусе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558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814" y="1947243"/>
            <a:ext cx="6408712" cy="393082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Во время движения в автобусе необходимо держаться за специальные </a:t>
            </a:r>
            <a:r>
              <a:rPr lang="ru-RU" sz="2800" b="1" dirty="0" smtClean="0">
                <a:latin typeface="Comic Sans MS" pitchFamily="66" charset="0"/>
              </a:rPr>
              <a:t>поручни!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1075" y="1485578"/>
            <a:ext cx="54248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автобусе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76757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814" y="1989634"/>
            <a:ext cx="6387108" cy="388843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Нельзя разговаривать с водителем во время движения </a:t>
            </a:r>
            <a:r>
              <a:rPr lang="ru-RU" sz="2800" b="1" dirty="0" smtClean="0">
                <a:latin typeface="Comic Sans MS" pitchFamily="66" charset="0"/>
              </a:rPr>
              <a:t>автобуса!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1075" y="1485578"/>
            <a:ext cx="54248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автобусе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3399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814" y="1947244"/>
            <a:ext cx="6408712" cy="393082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Нельзя высовываться из окон </a:t>
            </a:r>
            <a:r>
              <a:rPr lang="ru-RU" sz="2800" b="1" dirty="0" smtClean="0">
                <a:latin typeface="Comic Sans MS" pitchFamily="66" charset="0"/>
              </a:rPr>
              <a:t>автобуса!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1075" y="1485578"/>
            <a:ext cx="54248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автобусе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88355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cdigger.ru/wp-content/uploads/2013/06/iPad-mini-iOS-7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734" y="349846"/>
            <a:ext cx="45365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5591150" y="6127993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175326" y="1197546"/>
            <a:ext cx="468052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Не поднимайся на крыши вагонов поездов!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06774" y="477466"/>
            <a:ext cx="3911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18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поезде</a:t>
            </a:r>
            <a:endParaRPr lang="ru-RU" sz="18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5122" y="997128"/>
            <a:ext cx="4052092" cy="504214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363329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cdigger.ru/wp-content/uploads/2013/06/iPad-mini-iOS-7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734" y="349846"/>
            <a:ext cx="45365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5591150" y="6127993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175326" y="1197546"/>
            <a:ext cx="4680520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Не подлезай под пассажирскими платформами и железнодорожным подвижным составом!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06774" y="477466"/>
            <a:ext cx="3911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18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поезде</a:t>
            </a:r>
            <a:endParaRPr lang="ru-RU" sz="18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4766" y="997128"/>
            <a:ext cx="3983656" cy="504214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2109975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cdigger.ru/wp-content/uploads/2013/06/iPad-mini-iOS-7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734" y="349846"/>
            <a:ext cx="45365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5591150" y="6127993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175326" y="1197546"/>
            <a:ext cx="4680520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Не пытайся попасть в вагон или выйти из вагона во время его движения!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06774" y="477466"/>
            <a:ext cx="3911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18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поезде</a:t>
            </a:r>
            <a:endParaRPr lang="ru-RU" sz="18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4766" y="997128"/>
            <a:ext cx="3983656" cy="504214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089882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cdigger.ru/wp-content/uploads/2013/06/iPad-mini-iOS-7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734" y="349846"/>
            <a:ext cx="45365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5591150" y="6127993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175326" y="1197546"/>
            <a:ext cx="4680520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Не препятствуй автоматическому открытию/закрытию дверей вагонов!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06774" y="477466"/>
            <a:ext cx="3911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18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поезде</a:t>
            </a:r>
            <a:endParaRPr lang="ru-RU" sz="18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4766" y="997128"/>
            <a:ext cx="3983655" cy="504214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7911528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cdigger.ru/wp-content/uploads/2013/06/iPad-mini-iOS-7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734" y="349846"/>
            <a:ext cx="45365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5591150" y="6127993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175326" y="1197546"/>
            <a:ext cx="4680520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Не высовывайся из окон вагонов и дверей тамбуров!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06774" y="477466"/>
            <a:ext cx="3911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18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поезде</a:t>
            </a:r>
            <a:endParaRPr lang="ru-RU" sz="18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4850" y="981523"/>
            <a:ext cx="4033572" cy="504056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701743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cdigger.ru/wp-content/uploads/2013/06/iPad-mini-iOS-7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734" y="349846"/>
            <a:ext cx="45365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5591150" y="6127993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175326" y="1197546"/>
            <a:ext cx="4680520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Не подходи к вагонам до полной остановки поезда!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06774" y="477466"/>
            <a:ext cx="3911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18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поезде</a:t>
            </a:r>
            <a:endParaRPr lang="ru-RU" sz="18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4850" y="997128"/>
            <a:ext cx="4033572" cy="504214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6476466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cdigger.ru/wp-content/uploads/2013/06/iPad-mini-iOS-7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734" y="349846"/>
            <a:ext cx="45365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5591150" y="6127993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175326" y="1053530"/>
            <a:ext cx="4680520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Находясь рядом с железнодорожными путями, при приближении поезда отойди на безопасное расстояние!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06774" y="477466"/>
            <a:ext cx="3911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18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поезде</a:t>
            </a:r>
            <a:endParaRPr lang="ru-RU" sz="18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4766" y="997128"/>
            <a:ext cx="3983656" cy="504214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289538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cdigger.ru/wp-content/uploads/2013/06/iPad-mini-iOS-7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734" y="349846"/>
            <a:ext cx="45365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5591150" y="6127993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175326" y="1053530"/>
            <a:ext cx="4680520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Переходи железнодорожные пути только по пешеходным переходам, мостам и тоннелям!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06774" y="477466"/>
            <a:ext cx="3911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18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поезде</a:t>
            </a:r>
            <a:endParaRPr lang="ru-RU" sz="18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0296" y="997128"/>
            <a:ext cx="3972595" cy="504214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10340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054646" y="189435"/>
            <a:ext cx="9145016" cy="2520279"/>
            <a:chOff x="2456887" y="521345"/>
            <a:chExt cx="6138649" cy="2507562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2456887" y="521345"/>
              <a:ext cx="6138649" cy="2507562"/>
            </a:xfrm>
            <a:prstGeom prst="cloudCallout">
              <a:avLst>
                <a:gd name="adj1" fmla="val 43715"/>
                <a:gd name="adj2" fmla="val 119078"/>
              </a:avLst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01894" y="770968"/>
              <a:ext cx="5689479" cy="1264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Автомобиль, поезд и железная 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дорога могут быть опасными. Соблюдение правил безопасности поможет нам сохранить здоровье и даже жизнь.</a:t>
              </a:r>
              <a:endParaRPr lang="ru-RU" sz="2800" b="1" dirty="0">
                <a:latin typeface="Comic Sans MS" pitchFamily="66" charset="0"/>
              </a:endParaRP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748172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547945" y="1820461"/>
            <a:ext cx="6382928" cy="501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795417" y="1104918"/>
            <a:ext cx="4752528" cy="3116964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202" y="1917626"/>
            <a:ext cx="4846198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Спасибо, дети, </a:t>
            </a:r>
          </a:p>
          <a:p>
            <a:pPr algn="ctr"/>
            <a:r>
              <a:rPr lang="ru-RU" sz="4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за урок!</a:t>
            </a:r>
            <a:endParaRPr lang="ru-RU" sz="4400" b="1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Умножение 5">
            <a:hlinkClick r:id="" action="ppaction://hlinkshowjump?jump=endshow"/>
          </p:cNvPr>
          <p:cNvSpPr/>
          <p:nvPr/>
        </p:nvSpPr>
        <p:spPr>
          <a:xfrm>
            <a:off x="11279782" y="189434"/>
            <a:ext cx="720080" cy="698370"/>
          </a:xfrm>
          <a:prstGeom prst="mathMultiply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3337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6854" y="1286654"/>
            <a:ext cx="609731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omic Sans MS" pitchFamily="66" charset="0"/>
                <a:hlinkClick r:id="rId2"/>
              </a:rPr>
              <a:t> </a:t>
            </a:r>
            <a:r>
              <a:rPr lang="ru-RU" sz="2000" dirty="0" smtClean="0">
                <a:latin typeface="Comic Sans MS" pitchFamily="66" charset="0"/>
                <a:hlinkClick r:id="rId2"/>
              </a:rPr>
              <a:t>Учитель</a:t>
            </a:r>
            <a:endParaRPr lang="ru-RU" sz="2000" dirty="0" smtClean="0">
              <a:latin typeface="Comic Sans MS" pitchFamily="66" charset="0"/>
            </a:endParaRPr>
          </a:p>
          <a:p>
            <a:pPr algn="ctr"/>
            <a:r>
              <a:rPr lang="ru-RU" sz="2000" dirty="0" smtClean="0">
                <a:latin typeface="Comic Sans MS" pitchFamily="66" charset="0"/>
                <a:hlinkClick r:id="rId3"/>
              </a:rPr>
              <a:t>Планшет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err="1" smtClean="0">
                <a:latin typeface="Comic Sans MS" pitchFamily="66" charset="0"/>
                <a:hlinkClick r:id="rId4"/>
              </a:rPr>
              <a:t>Планшет</a:t>
            </a:r>
            <a:endParaRPr lang="ru-RU" sz="2000" dirty="0" smtClean="0">
              <a:latin typeface="Comic Sans MS" pitchFamily="66" charset="0"/>
            </a:endParaRPr>
          </a:p>
          <a:p>
            <a:pPr algn="ctr"/>
            <a:r>
              <a:rPr lang="ru-RU" sz="2000" dirty="0" smtClean="0">
                <a:latin typeface="Comic Sans MS" pitchFamily="66" charset="0"/>
              </a:rPr>
              <a:t>Правила в машине и автобусе:</a:t>
            </a:r>
            <a:r>
              <a:rPr lang="ru-RU" sz="2000" dirty="0" smtClean="0">
                <a:latin typeface="Comic Sans MS" pitchFamily="66" charset="0"/>
                <a:hlinkClick r:id="rId5"/>
              </a:rPr>
              <a:t> 1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6"/>
              </a:rPr>
              <a:t>2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7"/>
              </a:rPr>
              <a:t>3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8"/>
              </a:rPr>
              <a:t>4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9"/>
              </a:rPr>
              <a:t>5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0"/>
              </a:rPr>
              <a:t>6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1"/>
              </a:rPr>
              <a:t>7</a:t>
            </a:r>
            <a:endParaRPr lang="ru-RU" sz="2000" dirty="0" smtClean="0">
              <a:latin typeface="Comic Sans MS" pitchFamily="66" charset="0"/>
            </a:endParaRPr>
          </a:p>
          <a:p>
            <a:pPr algn="ctr"/>
            <a:r>
              <a:rPr lang="ru-RU" sz="2000" dirty="0" smtClean="0">
                <a:latin typeface="Comic Sans MS" pitchFamily="66" charset="0"/>
              </a:rPr>
              <a:t>Правила в поезде: </a:t>
            </a:r>
            <a:r>
              <a:rPr lang="ru-RU" sz="2000" dirty="0" smtClean="0">
                <a:latin typeface="Comic Sans MS" pitchFamily="66" charset="0"/>
                <a:hlinkClick r:id="rId12"/>
              </a:rPr>
              <a:t>1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3"/>
              </a:rPr>
              <a:t>2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4"/>
              </a:rPr>
              <a:t>3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5"/>
              </a:rPr>
              <a:t>4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6"/>
              </a:rPr>
              <a:t>5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7"/>
              </a:rPr>
              <a:t>6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smtClean="0">
                <a:latin typeface="Comic Sans MS" pitchFamily="66" charset="0"/>
                <a:hlinkClick r:id="rId18"/>
              </a:rPr>
              <a:t> 7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9"/>
              </a:rPr>
              <a:t>8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20"/>
              </a:rPr>
              <a:t>9</a:t>
            </a:r>
            <a:endParaRPr lang="ru-RU" sz="2000" dirty="0" smtClean="0">
              <a:latin typeface="Comic Sans MS" pitchFamily="66" charset="0"/>
            </a:endParaRPr>
          </a:p>
          <a:p>
            <a:pPr algn="ctr"/>
            <a:r>
              <a:rPr lang="ru-RU" sz="2000" dirty="0" smtClean="0">
                <a:latin typeface="Comic Sans MS" pitchFamily="66" charset="0"/>
              </a:rPr>
              <a:t>Текстовый материал и загадки взяты из книги Поурочные разработки по предмету «Окружающий мир» 1 класс </a:t>
            </a:r>
            <a:r>
              <a:rPr lang="ru-RU" sz="2000" dirty="0" err="1" smtClean="0">
                <a:latin typeface="Comic Sans MS" pitchFamily="66" charset="0"/>
              </a:rPr>
              <a:t>Е.М.Тихомирова</a:t>
            </a:r>
            <a:endParaRPr lang="ru-RU" sz="2000" dirty="0" smtClean="0">
              <a:latin typeface="Comic Sans MS" pitchFamily="66" charset="0"/>
            </a:endParaRPr>
          </a:p>
          <a:p>
            <a:pPr algn="ctr"/>
            <a:r>
              <a:rPr lang="ru-RU" sz="2000" dirty="0" err="1" smtClean="0">
                <a:latin typeface="Comic Sans MS" pitchFamily="66" charset="0"/>
              </a:rPr>
              <a:t>Отрисовки</a:t>
            </a:r>
            <a:r>
              <a:rPr lang="ru-RU" sz="2000" dirty="0" smtClean="0">
                <a:latin typeface="Comic Sans MS" pitchFamily="66" charset="0"/>
              </a:rPr>
              <a:t> черепахи и муравья авторские</a:t>
            </a:r>
            <a:endParaRPr lang="en-US" sz="2000" dirty="0" smtClean="0">
              <a:latin typeface="Comic Sans MS" pitchFamily="66" charset="0"/>
            </a:endParaRPr>
          </a:p>
          <a:p>
            <a:pPr algn="ctr"/>
            <a:endParaRPr lang="ru-RU" dirty="0" smtClean="0">
              <a:hlinkClick r:id="rId21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4744" y="286522"/>
            <a:ext cx="728182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Интернет источники</a:t>
            </a:r>
            <a:endParaRPr lang="ru-RU" sz="4400" b="1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>
            <a:off x="11279782" y="189434"/>
            <a:ext cx="720080" cy="698370"/>
          </a:xfrm>
          <a:prstGeom prst="mathMultiply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rId22" action="ppaction://hlinksldjump" highlightClick="1"/>
          </p:cNvPr>
          <p:cNvSpPr/>
          <p:nvPr/>
        </p:nvSpPr>
        <p:spPr>
          <a:xfrm>
            <a:off x="11279782" y="6022082"/>
            <a:ext cx="594090" cy="576064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3" cstate="email"/>
          <a:srcRect/>
          <a:stretch>
            <a:fillRect/>
          </a:stretch>
        </p:blipFill>
        <p:spPr bwMode="auto">
          <a:xfrm rot="441831">
            <a:off x="9225766" y="2715927"/>
            <a:ext cx="2450071" cy="330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24" cstate="email"/>
          <a:srcRect/>
          <a:stretch>
            <a:fillRect/>
          </a:stretch>
        </p:blipFill>
        <p:spPr bwMode="auto">
          <a:xfrm>
            <a:off x="665918" y="2715414"/>
            <a:ext cx="2643206" cy="3517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1146</TotalTime>
  <Words>350</Words>
  <Application>Microsoft Office PowerPoint</Application>
  <PresentationFormat>Произвольный</PresentationFormat>
  <Paragraphs>50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к уроку окружающего мира,  1 класс УМК «Школа России»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Никифорова Наталья</dc:creator>
  <cp:lastModifiedBy>Рафаэль</cp:lastModifiedBy>
  <cp:revision>162</cp:revision>
  <dcterms:created xsi:type="dcterms:W3CDTF">2016-11-11T12:35:51Z</dcterms:created>
  <dcterms:modified xsi:type="dcterms:W3CDTF">2020-04-27T18:49:40Z</dcterms:modified>
</cp:coreProperties>
</file>