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59" r:id="rId14"/>
  </p:sldIdLst>
  <p:sldSz cx="9144000" cy="6858000" type="screen4x3"/>
  <p:notesSz cx="6858000" cy="9144000"/>
  <p:embeddedFontLst>
    <p:embeddedFont>
      <p:font typeface="AGCooperCyr"/>
      <p:italic r:id="rId15"/>
    </p:embeddedFont>
    <p:embeddedFont>
      <p:font typeface="Tahoma" pitchFamily="34" charset="0"/>
      <p:regular r:id="rId16"/>
      <p:bold r:id="rId17"/>
    </p:embeddedFont>
    <p:embeddedFont>
      <p:font typeface="Verdana" pitchFamily="34" charset="0"/>
      <p:regular r:id="rId18"/>
      <p:bold r:id="rId19"/>
      <p:italic r:id="rId20"/>
      <p:boldItalic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>
                <a:solidFill>
                  <a:prstClr val="black"/>
                </a:solidFill>
              </a:rPr>
              <a:pPr/>
              <a:t>27.04.2020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 userDrawn="1"/>
        </p:nvSpPr>
        <p:spPr>
          <a:xfrm>
            <a:off x="395536" y="404664"/>
            <a:ext cx="8352928" cy="6048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Рисунок 7" descr="0_8781d_ea3e27ef_L.png"/>
            <p:cNvPicPr>
              <a:picLocks noChangeAspect="1"/>
            </p:cNvPicPr>
            <p:nvPr userDrawn="1"/>
          </p:nvPicPr>
          <p:blipFill>
            <a:blip r:embed="rId13" cstate="print"/>
            <a:srcRect l="2290" r="2660"/>
            <a:stretch>
              <a:fillRect/>
            </a:stretch>
          </p:blipFill>
          <p:spPr>
            <a:xfrm>
              <a:off x="0" y="0"/>
              <a:ext cx="5976664" cy="546224"/>
            </a:xfrm>
            <a:prstGeom prst="rect">
              <a:avLst/>
            </a:prstGeom>
          </p:spPr>
        </p:pic>
        <p:pic>
          <p:nvPicPr>
            <p:cNvPr id="9" name="Рисунок 8" descr="0_8781d_ea3e27ef_L.png"/>
            <p:cNvPicPr>
              <a:picLocks noChangeAspect="1"/>
            </p:cNvPicPr>
            <p:nvPr userDrawn="1"/>
          </p:nvPicPr>
          <p:blipFill>
            <a:blip r:embed="rId13" cstate="print"/>
            <a:srcRect l="2290" r="2660"/>
            <a:stretch>
              <a:fillRect/>
            </a:stretch>
          </p:blipFill>
          <p:spPr>
            <a:xfrm flipV="1">
              <a:off x="0" y="6311776"/>
              <a:ext cx="5976664" cy="546224"/>
            </a:xfrm>
            <a:prstGeom prst="rect">
              <a:avLst/>
            </a:prstGeom>
          </p:spPr>
        </p:pic>
        <p:pic>
          <p:nvPicPr>
            <p:cNvPr id="10" name="Рисунок 9" descr="0_8781d_ea3e27ef_L.png"/>
            <p:cNvPicPr>
              <a:picLocks noChangeAspect="1"/>
            </p:cNvPicPr>
            <p:nvPr userDrawn="1"/>
          </p:nvPicPr>
          <p:blipFill>
            <a:blip r:embed="rId13" cstate="print"/>
            <a:srcRect l="2290" r="2660"/>
            <a:stretch>
              <a:fillRect/>
            </a:stretch>
          </p:blipFill>
          <p:spPr>
            <a:xfrm rot="16200000">
              <a:off x="-2751224" y="3155888"/>
              <a:ext cx="6048672" cy="546224"/>
            </a:xfrm>
            <a:prstGeom prst="rect">
              <a:avLst/>
            </a:prstGeom>
          </p:spPr>
        </p:pic>
        <p:pic>
          <p:nvPicPr>
            <p:cNvPr id="11" name="Рисунок 10" descr="0_8781d_ea3e27ef_L.png"/>
            <p:cNvPicPr>
              <a:picLocks noChangeAspect="1"/>
            </p:cNvPicPr>
            <p:nvPr userDrawn="1"/>
          </p:nvPicPr>
          <p:blipFill>
            <a:blip r:embed="rId13" cstate="print"/>
            <a:srcRect l="2290" r="2660"/>
            <a:stretch>
              <a:fillRect/>
            </a:stretch>
          </p:blipFill>
          <p:spPr>
            <a:xfrm rot="5400000" flipH="1">
              <a:off x="5846552" y="3155888"/>
              <a:ext cx="6048672" cy="546224"/>
            </a:xfrm>
            <a:prstGeom prst="rect">
              <a:avLst/>
            </a:prstGeom>
          </p:spPr>
        </p:pic>
        <p:pic>
          <p:nvPicPr>
            <p:cNvPr id="12" name="Рисунок 11" descr="0_8781d_ea3e27ef_L.png"/>
            <p:cNvPicPr>
              <a:picLocks noChangeAspect="1"/>
            </p:cNvPicPr>
            <p:nvPr userDrawn="1"/>
          </p:nvPicPr>
          <p:blipFill>
            <a:blip r:embed="rId13" cstate="print"/>
            <a:srcRect l="2290" r="46758"/>
            <a:stretch>
              <a:fillRect/>
            </a:stretch>
          </p:blipFill>
          <p:spPr>
            <a:xfrm>
              <a:off x="5940152" y="0"/>
              <a:ext cx="3203848" cy="546224"/>
            </a:xfrm>
            <a:prstGeom prst="rect">
              <a:avLst/>
            </a:prstGeom>
          </p:spPr>
        </p:pic>
        <p:pic>
          <p:nvPicPr>
            <p:cNvPr id="13" name="Рисунок 12" descr="0_8781d_ea3e27ef_L.png"/>
            <p:cNvPicPr>
              <a:picLocks noChangeAspect="1"/>
            </p:cNvPicPr>
            <p:nvPr userDrawn="1"/>
          </p:nvPicPr>
          <p:blipFill>
            <a:blip r:embed="rId13" cstate="print"/>
            <a:srcRect l="2290" r="46758"/>
            <a:stretch>
              <a:fillRect/>
            </a:stretch>
          </p:blipFill>
          <p:spPr>
            <a:xfrm flipV="1">
              <a:off x="5940152" y="6311776"/>
              <a:ext cx="3203848" cy="546224"/>
            </a:xfrm>
            <a:prstGeom prst="rect">
              <a:avLst/>
            </a:prstGeom>
          </p:spPr>
        </p:pic>
      </p:grpSp>
      <p:sp>
        <p:nvSpPr>
          <p:cNvPr id="15361" name="Rectangle 1"/>
          <p:cNvSpPr>
            <a:spLocks noChangeArrowheads="1"/>
          </p:cNvSpPr>
          <p:nvPr userDrawn="1"/>
        </p:nvSpPr>
        <p:spPr bwMode="auto">
          <a:xfrm>
            <a:off x="7164288" y="47667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9.gif"/><Relationship Id="rId18" Type="http://schemas.openxmlformats.org/officeDocument/2006/relationships/slide" Target="slide12.xml"/><Relationship Id="rId3" Type="http://schemas.openxmlformats.org/officeDocument/2006/relationships/image" Target="../media/image4.gif"/><Relationship Id="rId7" Type="http://schemas.openxmlformats.org/officeDocument/2006/relationships/image" Target="../media/image6.gif"/><Relationship Id="rId12" Type="http://schemas.openxmlformats.org/officeDocument/2006/relationships/slide" Target="slide9.xml"/><Relationship Id="rId17" Type="http://schemas.openxmlformats.org/officeDocument/2006/relationships/image" Target="../media/image11.gif"/><Relationship Id="rId2" Type="http://schemas.openxmlformats.org/officeDocument/2006/relationships/slide" Target="slide4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8.gif"/><Relationship Id="rId5" Type="http://schemas.openxmlformats.org/officeDocument/2006/relationships/image" Target="../media/image5.gif"/><Relationship Id="rId15" Type="http://schemas.openxmlformats.org/officeDocument/2006/relationships/image" Target="../media/image10.gif"/><Relationship Id="rId10" Type="http://schemas.openxmlformats.org/officeDocument/2006/relationships/slide" Target="slide8.xml"/><Relationship Id="rId19" Type="http://schemas.openxmlformats.org/officeDocument/2006/relationships/image" Target="../media/image3.gif"/><Relationship Id="rId4" Type="http://schemas.openxmlformats.org/officeDocument/2006/relationships/slide" Target="slide5.xml"/><Relationship Id="rId9" Type="http://schemas.openxmlformats.org/officeDocument/2006/relationships/image" Target="../media/image7.gif"/><Relationship Id="rId1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azvitierebenka.net/fotkistatji/bear4.gif" TargetMode="External"/><Relationship Id="rId13" Type="http://schemas.openxmlformats.org/officeDocument/2006/relationships/hyperlink" Target="http://www.razvitierebenka.net/fotkistatji/bear9.gif" TargetMode="External"/><Relationship Id="rId3" Type="http://schemas.openxmlformats.org/officeDocument/2006/relationships/hyperlink" Target="http://img-fotki.yandex.ru/get/5633/39663434.369/0_8781d_ea3e27ef_L.png" TargetMode="External"/><Relationship Id="rId7" Type="http://schemas.openxmlformats.org/officeDocument/2006/relationships/hyperlink" Target="http://www.razvitierebenka.net/fotkistatji/bear3.gif" TargetMode="External"/><Relationship Id="rId12" Type="http://schemas.openxmlformats.org/officeDocument/2006/relationships/hyperlink" Target="http://www.razvitierebenka.net/fotkistatji/bear8.gif" TargetMode="External"/><Relationship Id="rId2" Type="http://schemas.openxmlformats.org/officeDocument/2006/relationships/hyperlink" Target="http://little-kinder.ru/pages/view/703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azvitierebenka.net/fotkistatji/bear2.gif" TargetMode="External"/><Relationship Id="rId11" Type="http://schemas.openxmlformats.org/officeDocument/2006/relationships/hyperlink" Target="http://www.razvitierebenka.net/fotkistatji/bear7.gif" TargetMode="External"/><Relationship Id="rId5" Type="http://schemas.openxmlformats.org/officeDocument/2006/relationships/hyperlink" Target="http://www.razvitierebenka.net/fotkistatji/bear1.gif" TargetMode="External"/><Relationship Id="rId10" Type="http://schemas.openxmlformats.org/officeDocument/2006/relationships/hyperlink" Target="http://www.razvitierebenka.net/fotkistatji/bear6.gif" TargetMode="External"/><Relationship Id="rId4" Type="http://schemas.openxmlformats.org/officeDocument/2006/relationships/hyperlink" Target="http://www.razvitierebenka.net/origami/bearface.jpg" TargetMode="External"/><Relationship Id="rId9" Type="http://schemas.openxmlformats.org/officeDocument/2006/relationships/hyperlink" Target="http://www.razvitierebenka.net/fotkistatji/bear5.gif" TargetMode="External"/><Relationship Id="rId14" Type="http://schemas.openxmlformats.org/officeDocument/2006/relationships/hyperlink" Target="http://nachalka26.ucoz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340769"/>
            <a:ext cx="806489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7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>Оригами «Медвежонок»</a:t>
            </a:r>
          </a:p>
          <a:p>
            <a:pPr algn="ctr">
              <a:defRPr/>
            </a:pP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>Технология</a:t>
            </a:r>
          </a:p>
          <a:p>
            <a:pPr algn="ctr">
              <a:defRPr/>
            </a:pP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GCooperCyr" pitchFamily="34" charset="0"/>
              </a:rPr>
              <a:t>1- 4 класс</a:t>
            </a:r>
            <a:endParaRPr lang="ru-RU" sz="32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6633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GCooperCyr" pitchFamily="34" charset="0"/>
            </a:endParaRPr>
          </a:p>
        </p:txBody>
      </p:sp>
      <p:pic>
        <p:nvPicPr>
          <p:cNvPr id="3074" name="Picture 2" descr="http://www.razvitierebenka.net/origami/bearf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437112"/>
            <a:ext cx="2088232" cy="1764089"/>
          </a:xfrm>
          <a:prstGeom prst="rect">
            <a:avLst/>
          </a:prstGeom>
          <a:noFill/>
        </p:spPr>
      </p:pic>
      <p:pic>
        <p:nvPicPr>
          <p:cNvPr id="10" name="Picture 18" descr="http://www.razvitierebenka.net/fotkistatji/bear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293096"/>
            <a:ext cx="2237507" cy="2158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340768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 </a:t>
            </a:r>
            <a:r>
              <a:rPr lang="ru-RU" sz="3600" b="1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Оригами </a:t>
            </a:r>
            <a:r>
              <a:rPr lang="ru-RU" sz="36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- это искусство складывания фигурок из бумаги. Слово "оригами" в переводе с японского -  "сложенная бумага". Сначала  оригами занимались только японцы, но сейчас оригами увлекаются и дети, и взрослые, живущие в разных странах. </a:t>
            </a:r>
            <a:endParaRPr lang="ru-RU" sz="3600" dirty="0">
              <a:solidFill>
                <a:srgbClr val="6633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Управляющая кнопка: документ 2">
            <a:hlinkClick r:id="" action="ppaction://hlinkshowjump?jump=lastslide" highlightClick="1"/>
          </p:cNvPr>
          <p:cNvSpPr/>
          <p:nvPr/>
        </p:nvSpPr>
        <p:spPr>
          <a:xfrm>
            <a:off x="539552" y="476672"/>
            <a:ext cx="398418" cy="479546"/>
          </a:xfrm>
          <a:prstGeom prst="actionButtonDocument">
            <a:avLst/>
          </a:prstGeom>
          <a:solidFill>
            <a:schemeClr val="bg1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7"/>
            <a:ext cx="4968552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Дорогой друг!</a:t>
            </a:r>
          </a:p>
          <a:p>
            <a:pPr algn="ctr"/>
            <a:endParaRPr lang="ru-RU" sz="800" b="1" dirty="0" smtClean="0">
              <a:solidFill>
                <a:srgbClr val="663300"/>
              </a:solidFill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ru-RU" sz="27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Не знаешь, </a:t>
            </a:r>
          </a:p>
          <a:p>
            <a:pPr algn="ctr"/>
            <a:r>
              <a:rPr lang="ru-RU" sz="27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как сделать медвежонка? </a:t>
            </a:r>
          </a:p>
          <a:p>
            <a:pPr algn="ctr"/>
            <a:r>
              <a:rPr lang="ru-RU" sz="27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Не отчаивайся! Возьми в руки лист бумаги. Помни, нужно быть внимательным и аккуратным. Итак, приступим к обучению поэтапного выполнения оригами. Для этого нажимай на маленькие картинки и выполняй работу.</a:t>
            </a:r>
          </a:p>
          <a:p>
            <a:pPr algn="ctr"/>
            <a:endParaRPr lang="ru-RU" sz="800" dirty="0" smtClean="0">
              <a:solidFill>
                <a:srgbClr val="66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Желаю удачи!</a:t>
            </a: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602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25604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25606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2560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25610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5612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5614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5616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5618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Складываем лист бумаги пополам</a:t>
            </a:r>
            <a:endParaRPr lang="ru-RU" sz="2400" dirty="0">
              <a:solidFill>
                <a:srgbClr val="663300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pic>
        <p:nvPicPr>
          <p:cNvPr id="24" name="Picture 2" descr="http://www.razvitierebenka.net/fotkistatji/bear1.gif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370020" y="908720"/>
            <a:ext cx="4885465" cy="453650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Полученный треугольник складываем пополам еще раз</a:t>
            </a:r>
            <a:endParaRPr lang="ru-RU" sz="2400" dirty="0">
              <a:solidFill>
                <a:srgbClr val="663300"/>
              </a:solidFill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pic>
        <p:nvPicPr>
          <p:cNvPr id="24" name="Picture 4" descr="http://www.razvitierebenka.net/fotkistatji/bear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33769" y="1186511"/>
            <a:ext cx="4810639" cy="389867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Сгибаем уголки</a:t>
            </a:r>
            <a:endParaRPr lang="ru-RU" sz="2400" dirty="0">
              <a:solidFill>
                <a:srgbClr val="663300"/>
              </a:solidFill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5940152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5" name="Picture 6" descr="http://www.razvitierebenka.net/fotkistatji/bear3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1" y="676289"/>
            <a:ext cx="4824536" cy="441740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Опять сгибаем уголки</a:t>
            </a:r>
            <a:endParaRPr lang="ru-RU" sz="2400" dirty="0">
              <a:solidFill>
                <a:srgbClr val="663300"/>
              </a:solidFill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pic>
        <p:nvPicPr>
          <p:cNvPr id="24" name="Picture 8" descr="http://www.razvitierebenka.net/fotkistatji/bear4.gif"/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3707904" y="836712"/>
            <a:ext cx="4345192" cy="457641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Снова сгибаем уголки</a:t>
            </a:r>
            <a:endParaRPr lang="ru-RU" sz="2400" dirty="0">
              <a:solidFill>
                <a:srgbClr val="663300"/>
              </a:solidFill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pic>
        <p:nvPicPr>
          <p:cNvPr id="24" name="Picture 10" descr="http://www.razvitierebenka.net/fotkistatji/bear5.gif"/>
          <p:cNvPicPr>
            <a:picLocks noChangeAspect="1" noChangeArrowheads="1"/>
          </p:cNvPicPr>
          <p:nvPr/>
        </p:nvPicPr>
        <p:blipFill>
          <a:blip r:embed="rId11" cstate="print"/>
          <a:srcRect r="2985"/>
          <a:stretch>
            <a:fillRect/>
          </a:stretch>
        </p:blipFill>
        <p:spPr bwMode="auto">
          <a:xfrm>
            <a:off x="3419872" y="773566"/>
            <a:ext cx="4824536" cy="452764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Переворачиваем наше изделие</a:t>
            </a:r>
            <a:endParaRPr lang="ru-RU" sz="2400" dirty="0">
              <a:solidFill>
                <a:srgbClr val="663300"/>
              </a:solidFill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pic>
        <p:nvPicPr>
          <p:cNvPr id="24" name="Picture 12" descr="http://www.razvitierebenka.net/fotkistatji/bear6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23375" y="924024"/>
            <a:ext cx="4833987" cy="444919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Делаем мордочку, </a:t>
            </a:r>
          </a:p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сгибаем один уголок</a:t>
            </a:r>
            <a:endParaRPr lang="ru-RU" sz="2400" dirty="0">
              <a:solidFill>
                <a:srgbClr val="663300"/>
              </a:solidFill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pic>
        <p:nvPicPr>
          <p:cNvPr id="24" name="Picture 14" descr="http://www.razvitierebenka.net/fotkistatji/bear7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19872" y="764704"/>
            <a:ext cx="4747474" cy="4861189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Поднимаем верхний края и прячем острые уголки у каждого края</a:t>
            </a:r>
            <a:endParaRPr lang="ru-RU" sz="2400" dirty="0">
              <a:solidFill>
                <a:srgbClr val="663300"/>
              </a:solidFill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pic>
        <p:nvPicPr>
          <p:cNvPr id="24" name="Picture 16" descr="http://www.razvitierebenka.net/fotkistatji/bear8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416204" y="775179"/>
            <a:ext cx="4832330" cy="459803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8532440" y="188640"/>
            <a:ext cx="467544" cy="432048"/>
          </a:xfrm>
          <a:prstGeom prst="mathMultiply">
            <a:avLst/>
          </a:prstGeom>
          <a:solidFill>
            <a:srgbClr val="C000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229200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620688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772816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924944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1080120" cy="1008112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692696"/>
            <a:ext cx="4968552" cy="4824536"/>
          </a:xfrm>
          <a:prstGeom prst="rect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47864" y="5589240"/>
            <a:ext cx="4968552" cy="792088"/>
          </a:xfrm>
          <a:prstGeom prst="rect">
            <a:avLst/>
          </a:prstGeom>
          <a:solidFill>
            <a:schemeClr val="bg2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3300"/>
                </a:solidFill>
              </a:rPr>
              <a:t>Рисуем медвежонку глазки и носик</a:t>
            </a:r>
            <a:endParaRPr lang="ru-RU" sz="2400" dirty="0">
              <a:solidFill>
                <a:srgbClr val="663300"/>
              </a:solidFill>
            </a:endParaRPr>
          </a:p>
        </p:txBody>
      </p:sp>
      <p:pic>
        <p:nvPicPr>
          <p:cNvPr id="15" name="Picture 2" descr="http://www.razvitierebenka.net/fotkistatji/bear1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1008112" cy="936104"/>
          </a:xfrm>
          <a:prstGeom prst="rect">
            <a:avLst/>
          </a:prstGeom>
          <a:noFill/>
        </p:spPr>
      </p:pic>
      <p:pic>
        <p:nvPicPr>
          <p:cNvPr id="16" name="Picture 4" descr="http://www.razvitierebenka.net/fotkistatji/bear2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764704"/>
            <a:ext cx="977371" cy="792088"/>
          </a:xfrm>
          <a:prstGeom prst="rect">
            <a:avLst/>
          </a:prstGeom>
          <a:noFill/>
        </p:spPr>
      </p:pic>
      <p:pic>
        <p:nvPicPr>
          <p:cNvPr id="17" name="Picture 6" descr="http://www.razvitierebenka.net/fotkistatji/bear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44824"/>
            <a:ext cx="865092" cy="792088"/>
          </a:xfrm>
          <a:prstGeom prst="rect">
            <a:avLst/>
          </a:prstGeom>
          <a:noFill/>
        </p:spPr>
      </p:pic>
      <p:pic>
        <p:nvPicPr>
          <p:cNvPr id="18" name="Picture 8" descr="http://www.razvitierebenka.net/fotkistatji/bear4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t="7143"/>
          <a:stretch>
            <a:fillRect/>
          </a:stretch>
        </p:blipFill>
        <p:spPr bwMode="auto">
          <a:xfrm>
            <a:off x="2051720" y="1844824"/>
            <a:ext cx="864096" cy="910077"/>
          </a:xfrm>
          <a:prstGeom prst="rect">
            <a:avLst/>
          </a:prstGeom>
          <a:noFill/>
        </p:spPr>
      </p:pic>
      <p:pic>
        <p:nvPicPr>
          <p:cNvPr id="19" name="Picture 10" descr="http://www.razvitierebenka.net/fotkistatji/bear5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3568" y="2996952"/>
            <a:ext cx="972519" cy="885428"/>
          </a:xfrm>
          <a:prstGeom prst="rect">
            <a:avLst/>
          </a:prstGeom>
          <a:noFill/>
        </p:spPr>
      </p:pic>
      <p:pic>
        <p:nvPicPr>
          <p:cNvPr id="20" name="Picture 12" descr="http://www.razvitierebenka.net/fotkistatji/bear6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2996952"/>
            <a:ext cx="978421" cy="900537"/>
          </a:xfrm>
          <a:prstGeom prst="rect">
            <a:avLst/>
          </a:prstGeom>
          <a:noFill/>
        </p:spPr>
      </p:pic>
      <p:pic>
        <p:nvPicPr>
          <p:cNvPr id="21" name="Picture 14" descr="http://www.razvitierebenka.net/fotkistatji/bear7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4077072"/>
            <a:ext cx="957763" cy="980704"/>
          </a:xfrm>
          <a:prstGeom prst="rect">
            <a:avLst/>
          </a:prstGeom>
          <a:noFill/>
        </p:spPr>
      </p:pic>
      <p:pic>
        <p:nvPicPr>
          <p:cNvPr id="22" name="Picture 16" descr="http://www.razvitierebenka.net/fotkistatji/bear8.gif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979712" y="4149080"/>
            <a:ext cx="908126" cy="864096"/>
          </a:xfrm>
          <a:prstGeom prst="rect">
            <a:avLst/>
          </a:prstGeom>
          <a:noFill/>
        </p:spPr>
      </p:pic>
      <p:pic>
        <p:nvPicPr>
          <p:cNvPr id="23" name="Picture 18" descr="http://www.razvitierebenka.net/fotkistatji/bear9.gi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31640" y="5301208"/>
            <a:ext cx="1002156" cy="966838"/>
          </a:xfrm>
          <a:prstGeom prst="rect">
            <a:avLst/>
          </a:prstGeom>
          <a:noFill/>
        </p:spPr>
      </p:pic>
      <p:pic>
        <p:nvPicPr>
          <p:cNvPr id="24" name="Picture 18" descr="http://www.razvitierebenka.net/fotkistatji/bear9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409350" y="775488"/>
            <a:ext cx="4840317" cy="466973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ru-RU" sz="3200" b="1" dirty="0" smtClean="0">
                <a:solidFill>
                  <a:srgbClr val="663300"/>
                </a:solidFill>
                <a:latin typeface="+mn-lt"/>
                <a:ea typeface="Verdana" pitchFamily="34" charset="0"/>
                <a:cs typeface="Verdana" pitchFamily="34" charset="0"/>
              </a:rPr>
              <a:t>Информационные источники:</a:t>
            </a:r>
            <a:endParaRPr lang="ru-RU" sz="3200" b="1" dirty="0">
              <a:solidFill>
                <a:srgbClr val="663300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464496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2"/>
              </a:rPr>
              <a:t>Об оригами</a:t>
            </a:r>
            <a:endParaRPr lang="ru-RU" sz="2000" dirty="0" smtClean="0">
              <a:ea typeface="Verdana" pitchFamily="34" charset="0"/>
              <a:cs typeface="Verdana" pitchFamily="34" charset="0"/>
              <a:hlinkClick r:id="rId3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3"/>
              </a:rPr>
              <a:t>Кружево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4"/>
              </a:rPr>
              <a:t>Медвежонок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5"/>
              </a:rPr>
              <a:t>Схема 1</a:t>
            </a:r>
            <a:r>
              <a:rPr lang="ru-RU" sz="2000" dirty="0" smtClean="0">
                <a:ea typeface="Verdana" pitchFamily="34" charset="0"/>
                <a:cs typeface="Verdana" pitchFamily="34" charset="0"/>
              </a:rPr>
              <a:t>  </a:t>
            </a: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6"/>
              </a:rPr>
              <a:t>Схема 2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7"/>
              </a:rPr>
              <a:t>Схема 3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8"/>
              </a:rPr>
              <a:t>Схема 4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9"/>
              </a:rPr>
              <a:t>Схема 5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10"/>
              </a:rPr>
              <a:t>Схема 6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11"/>
              </a:rPr>
              <a:t>Схема 7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12"/>
              </a:rPr>
              <a:t>Схема 8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ru-RU" sz="2000" dirty="0" smtClean="0">
                <a:ea typeface="Verdana" pitchFamily="34" charset="0"/>
                <a:cs typeface="Verdana" pitchFamily="34" charset="0"/>
                <a:hlinkClick r:id="rId13"/>
              </a:rPr>
              <a:t>Схема 9</a:t>
            </a:r>
            <a:endParaRPr lang="ru-RU" sz="2000" dirty="0" smtClean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Управляющая кнопка: возврат 8">
            <a:hlinkClick r:id="" action="ppaction://hlinkshowjump?jump=lastslideviewed" highlightClick="1"/>
          </p:cNvPr>
          <p:cNvSpPr/>
          <p:nvPr/>
        </p:nvSpPr>
        <p:spPr>
          <a:xfrm>
            <a:off x="8100392" y="5805264"/>
            <a:ext cx="504056" cy="504056"/>
          </a:xfrm>
          <a:prstGeom prst="actionButtonReturn">
            <a:avLst/>
          </a:prstGeom>
          <a:solidFill>
            <a:schemeClr val="bg1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5570333"/>
            <a:ext cx="57606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2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Работа выполнена в рамках творческой мастерской</a:t>
            </a:r>
          </a:p>
          <a:p>
            <a:pPr algn="ctr"/>
            <a:r>
              <a:rPr lang="ru-RU" sz="12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 «Приемы </a:t>
            </a:r>
            <a:r>
              <a:rPr lang="ru-RU" sz="1200" dirty="0" err="1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медиадидактики</a:t>
            </a:r>
            <a:r>
              <a:rPr lang="ru-RU" sz="12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 в творчестве учителя» </a:t>
            </a:r>
          </a:p>
          <a:p>
            <a:pPr algn="ctr"/>
            <a:r>
              <a:rPr lang="ru-RU" sz="12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</a:rPr>
              <a:t>на сайте </a:t>
            </a:r>
            <a:r>
              <a:rPr lang="en-US" sz="1200" dirty="0" smtClean="0">
                <a:solidFill>
                  <a:srgbClr val="663300"/>
                </a:solidFill>
                <a:ea typeface="Verdana" pitchFamily="34" charset="0"/>
                <a:cs typeface="Verdana" pitchFamily="34" charset="0"/>
                <a:hlinkClick r:id="rId14"/>
              </a:rPr>
              <a:t>http</a:t>
            </a:r>
            <a:r>
              <a:rPr lang="en-US" sz="1200" dirty="0">
                <a:solidFill>
                  <a:srgbClr val="663300"/>
                </a:solidFill>
                <a:ea typeface="Verdana" pitchFamily="34" charset="0"/>
                <a:cs typeface="Verdana" pitchFamily="34" charset="0"/>
                <a:hlinkClick r:id="rId14"/>
              </a:rPr>
              <a:t>://nachalka26.ucoz.com</a:t>
            </a:r>
            <a:endParaRPr lang="be-BY" sz="1200" dirty="0">
              <a:solidFill>
                <a:srgbClr val="663300"/>
              </a:solidFill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4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3300"/>
      </a:hlink>
      <a:folHlink>
        <a:srgbClr val="6633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144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AGCooperCyr</vt:lpstr>
      <vt:lpstr>Tahoma</vt:lpstr>
      <vt:lpstr>Verdana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Информационные источники: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Оригами Медвежонок</dc:title>
  <dc:creator>Фокина Лидия Петровна</dc:creator>
  <cp:keywords>Дидактический материал</cp:keywords>
  <cp:lastModifiedBy>Рафаэль</cp:lastModifiedBy>
  <cp:revision>10</cp:revision>
  <dcterms:created xsi:type="dcterms:W3CDTF">2014-03-26T13:04:32Z</dcterms:created>
  <dcterms:modified xsi:type="dcterms:W3CDTF">2020-04-27T19:00:03Z</dcterms:modified>
</cp:coreProperties>
</file>