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335" r:id="rId4"/>
    <p:sldId id="336" r:id="rId5"/>
    <p:sldId id="274" r:id="rId6"/>
    <p:sldId id="337" r:id="rId7"/>
    <p:sldId id="272" r:id="rId8"/>
    <p:sldId id="273" r:id="rId9"/>
    <p:sldId id="338" r:id="rId10"/>
    <p:sldId id="339" r:id="rId11"/>
    <p:sldId id="340" r:id="rId12"/>
    <p:sldId id="341" r:id="rId13"/>
    <p:sldId id="342" r:id="rId14"/>
    <p:sldId id="289" r:id="rId15"/>
    <p:sldId id="32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3D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ProPowerPoint\Шаблоны\ОБРАЗОВАНИЕ\Школьная доска\ShkolDoskaPr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525" y="476250"/>
            <a:ext cx="8362950" cy="5048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>
                <a:solidFill>
                  <a:schemeClr val="bg1"/>
                </a:solidFill>
                <a:latin typeface="Ariston" pitchFamily="66" charset="0"/>
              </a:rPr>
              <a:t>Чистописание</a:t>
            </a:r>
            <a:endParaRPr lang="ru-RU" dirty="0">
              <a:solidFill>
                <a:schemeClr val="bg1"/>
              </a:solidFill>
              <a:latin typeface="Ariston" pitchFamily="66" charset="0"/>
            </a:endParaRPr>
          </a:p>
        </p:txBody>
      </p:sp>
      <p:sp>
        <p:nvSpPr>
          <p:cNvPr id="5124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218487" cy="5184775"/>
          </a:xfrm>
        </p:spPr>
        <p:txBody>
          <a:bodyPr/>
          <a:lstStyle/>
          <a:p>
            <a:pPr algn="ctr">
              <a:buNone/>
            </a:pP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 </a:t>
            </a:r>
          </a:p>
          <a:p>
            <a:pPr algn="ctr">
              <a:buNone/>
            </a:pP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  Классная работа.</a:t>
            </a:r>
          </a:p>
          <a:p>
            <a:pPr>
              <a:buNone/>
            </a:pP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б в г д ж з</a:t>
            </a:r>
          </a:p>
          <a:p>
            <a:pPr>
              <a:buNone/>
            </a:pPr>
            <a:r>
              <a:rPr lang="ru-RU" sz="6600" dirty="0">
                <a:solidFill>
                  <a:schemeClr val="bg1"/>
                </a:solidFill>
                <a:latin typeface="Propisi" pitchFamily="2" charset="0"/>
              </a:rPr>
              <a:t>п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 ф к т ш с </a:t>
            </a:r>
            <a:endParaRPr lang="ru-RU" sz="4800" dirty="0" smtClean="0">
              <a:solidFill>
                <a:schemeClr val="bg1"/>
              </a:solidFill>
              <a:latin typeface="Propisi" pitchFamily="2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51520" y="4077072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51520" y="4437112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51520" y="1700808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51520" y="1988840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51520" y="2924944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51520" y="3212976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51520" y="5301208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51520" y="5661248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07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Критерии оценки</a:t>
            </a:r>
          </a:p>
        </p:txBody>
      </p:sp>
      <p:sp>
        <p:nvSpPr>
          <p:cNvPr id="614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cs typeface="Times New Roman" pitchFamily="18" charset="0"/>
              </a:rPr>
              <a:t>1. Наклон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sz="4400" b="1" dirty="0" smtClean="0">
                <a:cs typeface="Times New Roman" pitchFamily="18" charset="0"/>
              </a:rPr>
              <a:t> 2. Соединения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sz="4400" b="1" dirty="0" smtClean="0">
                <a:cs typeface="Times New Roman" pitchFamily="18" charset="0"/>
              </a:rPr>
              <a:t> 3. Высота строчных букв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sz="4400" b="1" dirty="0" smtClean="0">
                <a:cs typeface="Times New Roman" pitchFamily="18" charset="0"/>
              </a:rPr>
              <a:t> 4. Соблюдение строки</a:t>
            </a:r>
          </a:p>
          <a:p>
            <a:pPr marL="609600" indent="-609600" eaLnBrk="1" hangingPunct="1">
              <a:buFont typeface="Wingdings" pitchFamily="2" charset="2"/>
              <a:buNone/>
            </a:pPr>
            <a:endParaRPr lang="ru-RU" sz="4400" b="1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73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ProPowerPoint\Шаблоны\ОБРАЗОВАНИЕ\Школьная доска\ShkolDoskaPr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218487" cy="5184775"/>
          </a:xfrm>
        </p:spPr>
        <p:txBody>
          <a:bodyPr/>
          <a:lstStyle/>
          <a:p>
            <a:pPr>
              <a:buNone/>
            </a:pPr>
            <a:r>
              <a:rPr lang="ru-RU" sz="6600" dirty="0">
                <a:solidFill>
                  <a:schemeClr val="bg1"/>
                </a:solidFill>
                <a:latin typeface="Propisi" pitchFamily="2" charset="0"/>
              </a:rPr>
              <a:t> 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 Дев..</a:t>
            </a:r>
            <a:r>
              <a:rPr lang="ru-RU" sz="6600" dirty="0" err="1" smtClean="0">
                <a:solidFill>
                  <a:schemeClr val="bg1"/>
                </a:solidFill>
                <a:latin typeface="Propisi" pitchFamily="2" charset="0"/>
              </a:rPr>
              <a:t>чка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, М..</a:t>
            </a:r>
            <a:r>
              <a:rPr lang="ru-RU" sz="6600" dirty="0" err="1" smtClean="0">
                <a:solidFill>
                  <a:schemeClr val="bg1"/>
                </a:solidFill>
                <a:latin typeface="Propisi" pitchFamily="2" charset="0"/>
              </a:rPr>
              <a:t>сква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, </a:t>
            </a:r>
            <a:r>
              <a:rPr lang="ru-RU" sz="6600" dirty="0" err="1" smtClean="0">
                <a:solidFill>
                  <a:schemeClr val="bg1"/>
                </a:solidFill>
                <a:latin typeface="Propisi" pitchFamily="2" charset="0"/>
              </a:rPr>
              <a:t>ст..лица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,</a:t>
            </a:r>
          </a:p>
          <a:p>
            <a:pPr>
              <a:buNone/>
            </a:pPr>
            <a:r>
              <a:rPr lang="ru-RU" sz="6600" dirty="0" err="1">
                <a:solidFill>
                  <a:schemeClr val="bg1"/>
                </a:solidFill>
                <a:latin typeface="Propisi" pitchFamily="2" charset="0"/>
              </a:rPr>
              <a:t>у</a:t>
            </a:r>
            <a:r>
              <a:rPr lang="ru-RU" sz="6600" dirty="0" err="1" smtClean="0">
                <a:solidFill>
                  <a:schemeClr val="bg1"/>
                </a:solidFill>
                <a:latin typeface="Propisi" pitchFamily="2" charset="0"/>
              </a:rPr>
              <a:t>ч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..ник, Р..</a:t>
            </a:r>
            <a:r>
              <a:rPr lang="ru-RU" sz="6600" dirty="0" err="1" smtClean="0">
                <a:solidFill>
                  <a:schemeClr val="bg1"/>
                </a:solidFill>
                <a:latin typeface="Propisi" pitchFamily="2" charset="0"/>
              </a:rPr>
              <a:t>ссия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, </a:t>
            </a:r>
            <a:r>
              <a:rPr lang="ru-RU" sz="6600" dirty="0" err="1" smtClean="0">
                <a:solidFill>
                  <a:schemeClr val="bg1"/>
                </a:solidFill>
                <a:latin typeface="Propisi" pitchFamily="2" charset="0"/>
              </a:rPr>
              <a:t>ру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..кий.</a:t>
            </a:r>
          </a:p>
          <a:p>
            <a:pPr algn="ctr">
              <a:buNone/>
            </a:pPr>
            <a:endParaRPr lang="ru-RU" sz="6600" dirty="0" smtClean="0">
              <a:solidFill>
                <a:schemeClr val="bg1"/>
              </a:solidFill>
              <a:latin typeface="Propisi" pitchFamily="2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51520" y="4077072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51520" y="4437112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51520" y="1700808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51520" y="1988840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51520" y="2924944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51520" y="3212976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51520" y="5301208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51520" y="5661248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221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ProPowerPoint\Шаблоны\ОБРАЗОВАНИЕ\Школьная доска\ShkolDoskaPr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218487" cy="5184775"/>
          </a:xfrm>
        </p:spPr>
        <p:txBody>
          <a:bodyPr/>
          <a:lstStyle/>
          <a:p>
            <a:pPr>
              <a:buNone/>
            </a:pPr>
            <a:r>
              <a:rPr lang="ru-RU" sz="6600" dirty="0">
                <a:solidFill>
                  <a:schemeClr val="bg1"/>
                </a:solidFill>
                <a:latin typeface="Propisi" pitchFamily="2" charset="0"/>
              </a:rPr>
              <a:t> 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 Дев</a:t>
            </a:r>
            <a:r>
              <a:rPr lang="ru-RU" sz="6600" dirty="0" smtClean="0">
                <a:solidFill>
                  <a:srgbClr val="FF0000"/>
                </a:solidFill>
                <a:latin typeface="Propisi" pitchFamily="2" charset="0"/>
              </a:rPr>
              <a:t>о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чка, М</a:t>
            </a:r>
            <a:r>
              <a:rPr lang="ru-RU" sz="6600" dirty="0" smtClean="0">
                <a:solidFill>
                  <a:srgbClr val="FF0000"/>
                </a:solidFill>
                <a:latin typeface="Propisi" pitchFamily="2" charset="0"/>
              </a:rPr>
              <a:t>о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сква, ст</a:t>
            </a:r>
            <a:r>
              <a:rPr lang="ru-RU" sz="6600" dirty="0" smtClean="0">
                <a:solidFill>
                  <a:srgbClr val="FF0000"/>
                </a:solidFill>
                <a:latin typeface="Propisi" pitchFamily="2" charset="0"/>
              </a:rPr>
              <a:t>о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лица,</a:t>
            </a:r>
          </a:p>
          <a:p>
            <a:pPr>
              <a:buNone/>
            </a:pP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уч</a:t>
            </a:r>
            <a:r>
              <a:rPr lang="ru-RU" sz="6600" dirty="0" smtClean="0">
                <a:solidFill>
                  <a:srgbClr val="FF0000"/>
                </a:solidFill>
                <a:latin typeface="Propisi" pitchFamily="2" charset="0"/>
              </a:rPr>
              <a:t>е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ник, Р</a:t>
            </a:r>
            <a:r>
              <a:rPr lang="ru-RU" sz="6600" dirty="0" smtClean="0">
                <a:solidFill>
                  <a:srgbClr val="FF0000"/>
                </a:solidFill>
                <a:latin typeface="Propisi" pitchFamily="2" charset="0"/>
              </a:rPr>
              <a:t>о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ссия, ру</a:t>
            </a:r>
            <a:r>
              <a:rPr lang="ru-RU" sz="6600" dirty="0" smtClean="0">
                <a:solidFill>
                  <a:srgbClr val="FF0000"/>
                </a:solidFill>
                <a:latin typeface="Propisi" pitchFamily="2" charset="0"/>
              </a:rPr>
              <a:t>сс</a:t>
            </a:r>
            <a:r>
              <a:rPr lang="ru-RU" sz="6600" dirty="0" smtClean="0">
                <a:solidFill>
                  <a:schemeClr val="bg1"/>
                </a:solidFill>
                <a:latin typeface="Propisi" pitchFamily="2" charset="0"/>
              </a:rPr>
              <a:t>кий.</a:t>
            </a:r>
          </a:p>
          <a:p>
            <a:pPr algn="ctr">
              <a:buNone/>
            </a:pPr>
            <a:endParaRPr lang="ru-RU" sz="6600" dirty="0" smtClean="0">
              <a:solidFill>
                <a:schemeClr val="bg1"/>
              </a:solidFill>
              <a:latin typeface="Propisi" pitchFamily="2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51520" y="4077072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51520" y="4437112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51520" y="1700808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51520" y="1988840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51520" y="2924944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51520" y="3212976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51520" y="5301208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51520" y="5661248"/>
            <a:ext cx="8640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204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95263" y="228600"/>
            <a:ext cx="8015287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Самоконтроль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762000" y="1752600"/>
            <a:ext cx="609600" cy="6096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762000" y="3276600"/>
            <a:ext cx="6096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762000" y="5029200"/>
            <a:ext cx="609600" cy="6096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828800" y="1676400"/>
            <a:ext cx="7010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Задание для меня  лёгкое. Я очень доволен!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676400" y="3048000"/>
            <a:ext cx="6858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/>
              <a:t>Задание оказалось не таким уж лёгким. Мне было трудно, но я справился. Я вполне доволен собой!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828800" y="5105400"/>
            <a:ext cx="7010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Задание оказалось слишком трудным. Мне нужна помощь!</a:t>
            </a:r>
          </a:p>
        </p:txBody>
      </p:sp>
    </p:spTree>
    <p:extLst>
      <p:ext uri="{BB962C8B-B14F-4D97-AF65-F5344CB8AC3E}">
        <p14:creationId xmlns:p14="http://schemas.microsoft.com/office/powerpoint/2010/main" val="345526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 descr="Описание: http://detskie-raskraski.ru/sites/default/files/raskraska_kolokolchik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74" y="1700808"/>
            <a:ext cx="2465473" cy="32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2" descr="Описание: http://www.images.lesyadraw.ru/2014/08/kak_narisovat_shkolnyy_kolokolchi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8" t="19501" r="34616" b="13750"/>
          <a:stretch>
            <a:fillRect/>
          </a:stretch>
        </p:blipFill>
        <p:spPr bwMode="auto">
          <a:xfrm>
            <a:off x="5740822" y="1940150"/>
            <a:ext cx="2952328" cy="314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одержимое 2"/>
          <p:cNvSpPr>
            <a:spLocks noGrp="1"/>
          </p:cNvSpPr>
          <p:nvPr/>
        </p:nvSpPr>
        <p:spPr>
          <a:xfrm>
            <a:off x="2915816" y="457200"/>
            <a:ext cx="3286125" cy="611505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Шапка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Санки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Бак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Флаги 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Круг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Луч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Хлеб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Глаз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Нос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Звук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Волк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Рот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Крыса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5440" indent="-345440" algn="ctr">
              <a:lnSpc>
                <a:spcPct val="50000"/>
              </a:lnSpc>
              <a:spcBef>
                <a:spcPts val="1535"/>
              </a:spcBef>
              <a:spcAft>
                <a:spcPts val="0"/>
              </a:spcAft>
            </a:pP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Парта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450850" y="2447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022868" y="1484784"/>
            <a:ext cx="2160240" cy="1296144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2123729" y="2780928"/>
            <a:ext cx="2034049" cy="560911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1971110" y="3637277"/>
            <a:ext cx="2186668" cy="151763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1786478" y="4061919"/>
            <a:ext cx="2514792" cy="159169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1786478" y="4437112"/>
            <a:ext cx="2334672" cy="433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1971110" y="4681565"/>
            <a:ext cx="2024826" cy="100434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1259632" y="4781999"/>
            <a:ext cx="2861518" cy="519209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5292080" y="692696"/>
            <a:ext cx="2376264" cy="144016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5148064" y="1007765"/>
            <a:ext cx="2376264" cy="144016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5148064" y="1901679"/>
            <a:ext cx="2736304" cy="879249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013809" y="2329796"/>
            <a:ext cx="2726543" cy="88318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5010094" y="3212976"/>
            <a:ext cx="2514234" cy="500182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5148064" y="4437112"/>
            <a:ext cx="1941193" cy="1340725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V="1">
            <a:off x="5174704" y="4681565"/>
            <a:ext cx="2349624" cy="1642032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00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Тема:</a:t>
            </a:r>
          </a:p>
          <a:p>
            <a:pPr marL="0" indent="0" algn="ctr">
              <a:buNone/>
            </a:pPr>
            <a:r>
              <a:rPr lang="ru-RU" sz="8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8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Звонкие и глухие согласные </a:t>
            </a:r>
            <a:r>
              <a:rPr lang="ru-RU" sz="8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звуки»</a:t>
            </a:r>
            <a:endParaRPr lang="ru-RU" sz="8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07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267" y="1124744"/>
            <a:ext cx="903649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 marL="0" indent="0" algn="ctr">
              <a:buNone/>
            </a:pPr>
            <a:r>
              <a:rPr lang="ru-RU" sz="7200" b="1" dirty="0" smtClean="0">
                <a:solidFill>
                  <a:schemeClr val="tx2">
                    <a:lumMod val="50000"/>
                  </a:schemeClr>
                </a:solidFill>
              </a:rPr>
              <a:t>Научиться </a:t>
            </a:r>
            <a:r>
              <a:rPr lang="ru-RU" sz="7200" b="1" dirty="0">
                <a:solidFill>
                  <a:schemeClr val="tx2">
                    <a:lumMod val="50000"/>
                  </a:schemeClr>
                </a:solidFill>
              </a:rPr>
              <a:t>различать согласные звуки</a:t>
            </a:r>
          </a:p>
        </p:txBody>
      </p:sp>
    </p:spTree>
    <p:extLst>
      <p:ext uri="{BB962C8B-B14F-4D97-AF65-F5344CB8AC3E}">
        <p14:creationId xmlns:p14="http://schemas.microsoft.com/office/powerpoint/2010/main" val="271228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25344"/>
          </a:xfrm>
          <a:ln w="762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Бочка - почка</a:t>
            </a:r>
          </a:p>
          <a:p>
            <a:pPr marL="0" indent="0" algn="ctr">
              <a:buNone/>
            </a:pPr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Доска – тоска</a:t>
            </a:r>
          </a:p>
          <a:p>
            <a:pPr marL="0" indent="0" algn="ctr">
              <a:buNone/>
            </a:pPr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Влага – флаги</a:t>
            </a:r>
          </a:p>
          <a:p>
            <a:pPr marL="0" indent="0" algn="ctr">
              <a:buNone/>
            </a:pPr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Голос – колос</a:t>
            </a:r>
          </a:p>
          <a:p>
            <a:pPr marL="0" indent="0" algn="ctr">
              <a:buNone/>
            </a:pPr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Жар – шар</a:t>
            </a:r>
          </a:p>
          <a:p>
            <a:pPr marL="0" indent="0" algn="ctr">
              <a:buNone/>
            </a:pPr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Зуд – суд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122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33" y="332656"/>
            <a:ext cx="9036496" cy="5937523"/>
          </a:xfrm>
          <a:ln w="76200">
            <a:solidFill>
              <a:srgbClr val="FF0000"/>
            </a:solidFill>
          </a:ln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5800" b="1" u="sng" dirty="0">
                <a:solidFill>
                  <a:srgbClr val="00863D"/>
                </a:solidFill>
                <a:latin typeface="Times New Roman" pitchFamily="18" charset="0"/>
                <a:cs typeface="Times New Roman" pitchFamily="18" charset="0"/>
              </a:rPr>
              <a:t>ЗВОНКИЕ  </a:t>
            </a:r>
            <a:endParaRPr lang="ru-RU" sz="5800" b="1" u="sng" dirty="0" smtClean="0">
              <a:solidFill>
                <a:srgbClr val="00863D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5800" b="1" dirty="0" smtClean="0">
                <a:solidFill>
                  <a:srgbClr val="00863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800" b="1" dirty="0">
                <a:solidFill>
                  <a:srgbClr val="00863D"/>
                </a:solidFill>
                <a:latin typeface="Times New Roman" pitchFamily="18" charset="0"/>
                <a:cs typeface="Times New Roman" pitchFamily="18" charset="0"/>
              </a:rPr>
              <a:t>[Б] [Б’] [В]  [В’] </a:t>
            </a:r>
            <a:endParaRPr lang="ru-RU" sz="5800" b="1" dirty="0" smtClean="0">
              <a:solidFill>
                <a:srgbClr val="00863D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5800" b="1" dirty="0" smtClean="0">
                <a:solidFill>
                  <a:srgbClr val="00863D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5800" b="1" dirty="0">
                <a:solidFill>
                  <a:srgbClr val="00863D"/>
                </a:solidFill>
                <a:latin typeface="Times New Roman" pitchFamily="18" charset="0"/>
                <a:cs typeface="Times New Roman" pitchFamily="18" charset="0"/>
              </a:rPr>
              <a:t>Г] [Г’]  [Д] [Д’] [Ж] [З] [З’]</a:t>
            </a:r>
          </a:p>
          <a:p>
            <a:pPr marL="0" indent="0" algn="ctr">
              <a:buNone/>
            </a:pPr>
            <a:r>
              <a:rPr lang="ru-RU" sz="5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ГЛУХИЕ  </a:t>
            </a:r>
            <a:r>
              <a:rPr lang="ru-RU" sz="5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   </a:t>
            </a:r>
            <a:endParaRPr lang="ru-RU" sz="5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5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5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П] [П’] [Ф] [Ф’] [К] [К’] [Т] [Т’] [Ш] [С] [С’]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00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818"/>
            <a:ext cx="8928992" cy="6589534"/>
          </a:xfrm>
          <a:ln w="76200">
            <a:solidFill>
              <a:srgbClr val="FF00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sz="7200" b="1" u="sng" dirty="0">
                <a:latin typeface="Times New Roman" pitchFamily="18" charset="0"/>
                <a:cs typeface="Times New Roman" pitchFamily="18" charset="0"/>
              </a:rPr>
              <a:t>НЕПАРНЫЕ</a:t>
            </a:r>
          </a:p>
          <a:p>
            <a:pPr marL="0" indent="0" algn="ctr">
              <a:buNone/>
            </a:pP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[Й’], [Л] [Л’], </a:t>
            </a:r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М] [М’], [Н] [Н’], </a:t>
            </a:r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Р] [Р’] 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, [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Х] [Х’], </a:t>
            </a:r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Ц], [Ч’], [Щ’]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51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Игра «Дом  парных согласных»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5328592" cy="16561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/>
              <a:t>Помогите </a:t>
            </a:r>
            <a:r>
              <a:rPr lang="ru-RU" b="1" dirty="0"/>
              <a:t>Маши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и </a:t>
            </a:r>
            <a:r>
              <a:rPr lang="ru-RU" b="1" dirty="0"/>
              <a:t>Мише заселить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Дом </a:t>
            </a:r>
            <a:r>
              <a:rPr lang="ru-RU" b="1" dirty="0"/>
              <a:t>парных согласных звуков.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132" name="Picture 6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18"/>
          <a:stretch/>
        </p:blipFill>
        <p:spPr bwMode="auto">
          <a:xfrm>
            <a:off x="166600" y="2708920"/>
            <a:ext cx="899268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Прямоугольник 62"/>
          <p:cNvSpPr/>
          <p:nvPr/>
        </p:nvSpPr>
        <p:spPr>
          <a:xfrm>
            <a:off x="971600" y="3569196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/>
                <a:ea typeface="Times New Roman"/>
              </a:rPr>
              <a:t>п</a:t>
            </a:r>
            <a:r>
              <a:rPr lang="ru-RU" sz="6000" b="1" kern="1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’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763688" y="3136161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/>
                <a:ea typeface="Times New Roman"/>
              </a:rPr>
              <a:t>в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784251" y="3713212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/>
                <a:ea typeface="Times New Roman"/>
              </a:rPr>
              <a:t>ф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3203848" y="2996952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/>
                <a:ea typeface="Times New Roman"/>
              </a:rPr>
              <a:t>г</a:t>
            </a:r>
            <a:r>
              <a:rPr lang="ru-RU" sz="6000" b="1" kern="1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’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016499" y="3065140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г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364088" y="3065140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/>
                <a:ea typeface="Times New Roman"/>
              </a:rPr>
              <a:t>д</a:t>
            </a:r>
            <a:r>
              <a:rPr lang="ru-RU" sz="6000" b="1" kern="1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’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736579" y="3785220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/>
                <a:ea typeface="Times New Roman"/>
              </a:rPr>
              <a:t>т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176739" y="2996952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/>
                <a:ea typeface="Times New Roman"/>
              </a:rPr>
              <a:t>ж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6876256" y="3026133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/>
                <a:ea typeface="Times New Roman"/>
              </a:rPr>
              <a:t>-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6876256" y="3781675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/>
                <a:ea typeface="Times New Roman"/>
              </a:rPr>
              <a:t>-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688907" y="3065140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з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264971" y="3645024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/>
                <a:ea typeface="Times New Roman"/>
              </a:rPr>
              <a:t>с</a:t>
            </a:r>
            <a:r>
              <a:rPr lang="ru-RU" sz="6000" b="1" kern="1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’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616899" y="3717032"/>
            <a:ext cx="987549" cy="7239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/>
                <a:ea typeface="Times New Roman"/>
              </a:rPr>
              <a:t>с</a:t>
            </a:r>
            <a:endParaRPr lang="ru-RU" sz="14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76" name="Рисунок 75" descr="http://www.uniport.pro/user/1204/blogs/33038-preview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62" y="877629"/>
            <a:ext cx="3076202" cy="21193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390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6" t="-175" r="21006" b="12404"/>
          <a:stretch/>
        </p:blipFill>
        <p:spPr bwMode="auto">
          <a:xfrm>
            <a:off x="3519054" y="1268760"/>
            <a:ext cx="5637909" cy="5555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ttp://cs543104.vk.me/v543104201/1112/26zAPjmBbq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29" r="65863"/>
          <a:stretch/>
        </p:blipFill>
        <p:spPr bwMode="auto">
          <a:xfrm>
            <a:off x="251520" y="2996952"/>
            <a:ext cx="2385950" cy="382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1161306" y="1412776"/>
            <a:ext cx="2952328" cy="1728192"/>
          </a:xfrm>
          <a:prstGeom prst="wedgeEllipse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11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5868144" y="0"/>
            <a:ext cx="2952328" cy="1728192"/>
          </a:xfrm>
          <a:prstGeom prst="wedgeEllipse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37029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95263" y="228600"/>
            <a:ext cx="8015287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Самоконтроль</a:t>
            </a: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762000" y="1752600"/>
            <a:ext cx="609600" cy="6096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762000" y="3276600"/>
            <a:ext cx="6096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762000" y="5029200"/>
            <a:ext cx="609600" cy="6096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828800" y="1676400"/>
            <a:ext cx="7010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Задание для меня  лёгкое. Я очень доволен!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676400" y="3048000"/>
            <a:ext cx="6858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/>
              <a:t>Задание оказалось не таким уж лёгким. Мне было трудно, но я справился. Я вполне доволен собой!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828800" y="5105400"/>
            <a:ext cx="7010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Задание оказалось слишком трудным. Мне нужна помощь!</a:t>
            </a:r>
          </a:p>
        </p:txBody>
      </p:sp>
    </p:spTree>
    <p:extLst>
      <p:ext uri="{BB962C8B-B14F-4D97-AF65-F5344CB8AC3E}">
        <p14:creationId xmlns:p14="http://schemas.microsoft.com/office/powerpoint/2010/main" val="22624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утёнок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700213"/>
            <a:ext cx="33655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AutoShape 5"/>
          <p:cNvSpPr>
            <a:spLocks noChangeArrowheads="1"/>
          </p:cNvSpPr>
          <p:nvPr/>
        </p:nvSpPr>
        <p:spPr bwMode="auto">
          <a:xfrm>
            <a:off x="323850" y="1125538"/>
            <a:ext cx="4392613" cy="3240087"/>
          </a:xfrm>
          <a:prstGeom prst="cloudCallout">
            <a:avLst>
              <a:gd name="adj1" fmla="val 44616"/>
              <a:gd name="adj2" fmla="val 18153"/>
            </a:avLst>
          </a:prstGeom>
          <a:solidFill>
            <a:schemeClr val="bg1"/>
          </a:solidFill>
          <a:ln w="22225">
            <a:solidFill>
              <a:srgbClr val="CC99F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cy-GB" sz="2400" b="1">
              <a:solidFill>
                <a:srgbClr val="FF0000"/>
              </a:solidFill>
            </a:endParaRP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1403350" y="2205038"/>
            <a:ext cx="230346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4400" b="1" i="1">
                <a:solidFill>
                  <a:srgbClr val="FF3300"/>
                </a:solidFill>
                <a:latin typeface="Times New Roman" pitchFamily="18" charset="0"/>
              </a:rPr>
              <a:t>МОЛОДЦЫ!</a:t>
            </a:r>
          </a:p>
        </p:txBody>
      </p:sp>
    </p:spTree>
    <p:extLst>
      <p:ext uri="{BB962C8B-B14F-4D97-AF65-F5344CB8AC3E}">
        <p14:creationId xmlns:p14="http://schemas.microsoft.com/office/powerpoint/2010/main" val="241366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282</Words>
  <Application>Microsoft Office PowerPoint</Application>
  <PresentationFormat>Экран (4:3)</PresentationFormat>
  <Paragraphs>79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Чистописание</vt:lpstr>
      <vt:lpstr>Критерии оценки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Игра «Дом  парных согласных»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Чистописание</dc:title>
  <dc:creator>Пользователь</dc:creator>
  <cp:lastModifiedBy>Рафаэль</cp:lastModifiedBy>
  <cp:revision>45</cp:revision>
  <dcterms:created xsi:type="dcterms:W3CDTF">2016-04-24T16:05:56Z</dcterms:created>
  <dcterms:modified xsi:type="dcterms:W3CDTF">2020-04-27T16:08:14Z</dcterms:modified>
</cp:coreProperties>
</file>