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9" r:id="rId2"/>
    <p:sldId id="279" r:id="rId3"/>
    <p:sldId id="281" r:id="rId4"/>
    <p:sldId id="263" r:id="rId5"/>
    <p:sldId id="264" r:id="rId6"/>
    <p:sldId id="265" r:id="rId7"/>
    <p:sldId id="262" r:id="rId8"/>
    <p:sldId id="260" r:id="rId9"/>
    <p:sldId id="266" r:id="rId10"/>
    <p:sldId id="267" r:id="rId11"/>
    <p:sldId id="268" r:id="rId12"/>
    <p:sldId id="270" r:id="rId13"/>
    <p:sldId id="272" r:id="rId14"/>
    <p:sldId id="271" r:id="rId15"/>
    <p:sldId id="280" r:id="rId16"/>
    <p:sldId id="273" r:id="rId17"/>
    <p:sldId id="278" r:id="rId18"/>
    <p:sldId id="274" r:id="rId19"/>
    <p:sldId id="276" r:id="rId20"/>
    <p:sldId id="284" r:id="rId21"/>
    <p:sldId id="275" r:id="rId22"/>
    <p:sldId id="282" r:id="rId23"/>
    <p:sldId id="277" r:id="rId24"/>
    <p:sldId id="283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865" autoAdjust="0"/>
  </p:normalViewPr>
  <p:slideViewPr>
    <p:cSldViewPr>
      <p:cViewPr>
        <p:scale>
          <a:sx n="50" d="100"/>
          <a:sy n="50" d="100"/>
        </p:scale>
        <p:origin x="-1740" y="-6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F5BFEA-145F-4B61-912E-0F864AF8E51A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0684F4-B86D-421A-9B74-A0E3BC609D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89542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0684F4-B86D-421A-9B74-A0E3BC609D3C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34303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CE936-7341-4B7D-940C-61D525A3C678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FE7-446A-4642-BFE4-A8DAE487F5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84450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CE936-7341-4B7D-940C-61D525A3C678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FE7-446A-4642-BFE4-A8DAE487F5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329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CE936-7341-4B7D-940C-61D525A3C678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FE7-446A-4642-BFE4-A8DAE487F5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54203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CE936-7341-4B7D-940C-61D525A3C678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FE7-446A-4642-BFE4-A8DAE487F5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39858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CE936-7341-4B7D-940C-61D525A3C678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FE7-446A-4642-BFE4-A8DAE487F5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2118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CE936-7341-4B7D-940C-61D525A3C678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FE7-446A-4642-BFE4-A8DAE487F5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67687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CE936-7341-4B7D-940C-61D525A3C678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FE7-446A-4642-BFE4-A8DAE487F5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14504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CE936-7341-4B7D-940C-61D525A3C678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FE7-446A-4642-BFE4-A8DAE487F5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25262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CE936-7341-4B7D-940C-61D525A3C678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FE7-446A-4642-BFE4-A8DAE487F5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7907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CE936-7341-4B7D-940C-61D525A3C678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FE7-446A-4642-BFE4-A8DAE487F5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56229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CE936-7341-4B7D-940C-61D525A3C678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FE7-446A-4642-BFE4-A8DAE487F5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99196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CE936-7341-4B7D-940C-61D525A3C678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26FE7-446A-4642-BFE4-A8DAE487F5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0013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6.png"/><Relationship Id="rId3" Type="http://schemas.openxmlformats.org/officeDocument/2006/relationships/audio" Target="../media/audio1.wav"/><Relationship Id="rId7" Type="http://schemas.openxmlformats.org/officeDocument/2006/relationships/image" Target="../media/image21.gif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11" Type="http://schemas.openxmlformats.org/officeDocument/2006/relationships/image" Target="../media/image24.png"/><Relationship Id="rId5" Type="http://schemas.openxmlformats.org/officeDocument/2006/relationships/image" Target="../media/image7.png"/><Relationship Id="rId10" Type="http://schemas.openxmlformats.org/officeDocument/2006/relationships/image" Target="../media/image23.png"/><Relationship Id="rId4" Type="http://schemas.openxmlformats.org/officeDocument/2006/relationships/image" Target="../media/image1.jpeg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10.png"/><Relationship Id="rId7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https://img-fotki.yandex.ru/get/6615/16969765.b0/0_6b693_8bd157c3_M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67544" y="1701464"/>
            <a:ext cx="1316718" cy="1106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672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6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flipH="1">
            <a:off x="2979440" y="3539130"/>
            <a:ext cx="2312640" cy="2720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трелка вправо 11">
            <a:hlinkClick r:id="" action="ppaction://hlinkshowjump?jump=nextslide"/>
          </p:cNvPr>
          <p:cNvSpPr/>
          <p:nvPr/>
        </p:nvSpPr>
        <p:spPr>
          <a:xfrm>
            <a:off x="8517667" y="6292366"/>
            <a:ext cx="469447" cy="41304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Поле 1"/>
          <p:cNvSpPr txBox="1"/>
          <p:nvPr/>
        </p:nvSpPr>
        <p:spPr>
          <a:xfrm>
            <a:off x="1504256" y="1699809"/>
            <a:ext cx="6204519" cy="172919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200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Calibri"/>
                <a:cs typeface="Times New Roman"/>
              </a:rPr>
              <a:t>Урок </a:t>
            </a:r>
            <a:r>
              <a:rPr lang="ru-RU" sz="22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Calibri"/>
                <a:cs typeface="Times New Roman"/>
              </a:rPr>
              <a:t>математики   в </a:t>
            </a:r>
            <a:r>
              <a:rPr lang="ru-RU" sz="2200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Calibri"/>
                <a:cs typeface="Times New Roman"/>
              </a:rPr>
              <a:t>3 классе</a:t>
            </a:r>
            <a:endParaRPr lang="ru-RU" sz="1100" b="1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Calibri"/>
                <a:cs typeface="Times New Roman"/>
              </a:rPr>
              <a:t>«Письменное умножение </a:t>
            </a:r>
            <a:endParaRPr lang="ru-RU" sz="2800" b="1" dirty="0" smtClean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Calibri"/>
                <a:cs typeface="Times New Roman"/>
              </a:rPr>
              <a:t>трехзначного </a:t>
            </a:r>
            <a:r>
              <a:rPr lang="ru-RU" sz="2800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Calibri"/>
                <a:cs typeface="Times New Roman"/>
              </a:rPr>
              <a:t>числа на </a:t>
            </a:r>
            <a:r>
              <a:rPr lang="ru-RU" sz="28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Calibri"/>
                <a:cs typeface="Times New Roman"/>
              </a:rPr>
              <a:t>однозначное»</a:t>
            </a:r>
            <a:endParaRPr lang="ru-RU" sz="2800" b="1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5202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https://img-fotki.yandex.ru/get/6615/16969765.b0/0_6b693_8bd157c3_M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83278" y="2332506"/>
            <a:ext cx="1316718" cy="1106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672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6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flipH="1">
            <a:off x="2986910" y="3002947"/>
            <a:ext cx="3170179" cy="3728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трелка вправо 11">
            <a:hlinkClick r:id="" action="ppaction://hlinkshowjump?jump=nextslide"/>
          </p:cNvPr>
          <p:cNvSpPr/>
          <p:nvPr/>
        </p:nvSpPr>
        <p:spPr>
          <a:xfrm>
            <a:off x="8517667" y="6292366"/>
            <a:ext cx="469447" cy="41304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Стрелка влево 12">
            <a:hlinkClick r:id="" action="ppaction://hlinkshowjump?jump=previousslide"/>
          </p:cNvPr>
          <p:cNvSpPr/>
          <p:nvPr/>
        </p:nvSpPr>
        <p:spPr>
          <a:xfrm>
            <a:off x="183278" y="6292366"/>
            <a:ext cx="469447" cy="413048"/>
          </a:xfrm>
          <a:prstGeom prst="lef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Умножение 13">
            <a:hlinkClick r:id="" action="ppaction://hlinkshowjump?jump=endshow"/>
          </p:cNvPr>
          <p:cNvSpPr/>
          <p:nvPr/>
        </p:nvSpPr>
        <p:spPr>
          <a:xfrm>
            <a:off x="183277" y="179432"/>
            <a:ext cx="469447" cy="413048"/>
          </a:xfrm>
          <a:prstGeom prst="mathMultiply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60648"/>
            <a:ext cx="833439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36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жизни много интересного,</a:t>
            </a:r>
          </a:p>
          <a:p>
            <a:pPr algn="ctr"/>
            <a:r>
              <a:rPr lang="ru-RU" sz="36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Но пока нам </a:t>
            </a:r>
            <a:r>
              <a:rPr lang="ru-RU" sz="3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неизвестного. </a:t>
            </a:r>
            <a:endParaRPr lang="ru-RU" sz="3600" b="1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36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Будем </a:t>
            </a:r>
            <a:r>
              <a:rPr lang="ru-RU" sz="3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думать, </a:t>
            </a:r>
            <a:r>
              <a:rPr lang="ru-RU" sz="36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3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считать, </a:t>
            </a:r>
            <a:endParaRPr lang="ru-RU" sz="3600" b="1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36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 о многом узнавать. </a:t>
            </a:r>
            <a:endParaRPr lang="ru-RU" sz="3600" b="1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61392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https://img-fotki.yandex.ru/get/6615/16969765.b0/0_6b693_8bd157c3_M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18000" y="4481049"/>
            <a:ext cx="1316718" cy="1106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672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6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flipH="1">
            <a:off x="3491423" y="4230966"/>
            <a:ext cx="2161154" cy="2541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трелка вправо 11">
            <a:hlinkClick r:id="" action="ppaction://hlinkshowjump?jump=nextslide"/>
          </p:cNvPr>
          <p:cNvSpPr/>
          <p:nvPr/>
        </p:nvSpPr>
        <p:spPr>
          <a:xfrm>
            <a:off x="8517667" y="6292366"/>
            <a:ext cx="469447" cy="41304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Стрелка влево 12">
            <a:hlinkClick r:id="" action="ppaction://hlinkshowjump?jump=previousslide"/>
          </p:cNvPr>
          <p:cNvSpPr/>
          <p:nvPr/>
        </p:nvSpPr>
        <p:spPr>
          <a:xfrm>
            <a:off x="183278" y="6292366"/>
            <a:ext cx="469447" cy="413048"/>
          </a:xfrm>
          <a:prstGeom prst="lef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Умножение 13">
            <a:hlinkClick r:id="" action="ppaction://hlinkshowjump?jump=endshow"/>
          </p:cNvPr>
          <p:cNvSpPr/>
          <p:nvPr/>
        </p:nvSpPr>
        <p:spPr>
          <a:xfrm>
            <a:off x="183277" y="179432"/>
            <a:ext cx="469447" cy="413048"/>
          </a:xfrm>
          <a:prstGeom prst="mathMultiply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60648"/>
            <a:ext cx="8334390" cy="39703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ПРАВИЛА РАБОТЫ В ГРУППЕ</a:t>
            </a:r>
          </a:p>
          <a:p>
            <a:r>
              <a:rPr lang="ru-RU" sz="3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36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	Будьте доброжелательны друг к другу.</a:t>
            </a:r>
          </a:p>
          <a:p>
            <a:r>
              <a:rPr lang="ru-RU" sz="36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2.	Умейте слушать других.</a:t>
            </a:r>
          </a:p>
          <a:p>
            <a:r>
              <a:rPr lang="ru-RU" sz="36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3.	Говорите по очереди, не перебивая друг друга.</a:t>
            </a:r>
          </a:p>
          <a:p>
            <a:r>
              <a:rPr lang="ru-RU" sz="36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4.	Работайте дружно, сообща.</a:t>
            </a:r>
          </a:p>
        </p:txBody>
      </p:sp>
    </p:spTree>
    <p:extLst>
      <p:ext uri="{BB962C8B-B14F-4D97-AF65-F5344CB8AC3E}">
        <p14:creationId xmlns:p14="http://schemas.microsoft.com/office/powerpoint/2010/main" xmlns="" val="1396117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60000"/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672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37649" y="592480"/>
            <a:ext cx="8784976" cy="55092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4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Запишите число, в котором 9 сотен, 1 десяток.</a:t>
            </a:r>
          </a:p>
          <a:p>
            <a:endParaRPr lang="ru-RU" sz="4400" b="1" cap="none" spc="0" dirty="0" smtClean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44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Запишите число, в котором 30 десятков и 3 единицы.</a:t>
            </a:r>
          </a:p>
          <a:p>
            <a:endParaRPr lang="ru-RU" sz="4400" b="1" cap="none" spc="0" dirty="0" smtClean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44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Запишите число, в котором 7 сотен, 6 десятков и 9 единиц.</a:t>
            </a:r>
          </a:p>
        </p:txBody>
      </p:sp>
      <p:sp>
        <p:nvSpPr>
          <p:cNvPr id="7" name="Стрелка вправо 6">
            <a:hlinkClick r:id="" action="ppaction://hlinkshowjump?jump=nextslide"/>
          </p:cNvPr>
          <p:cNvSpPr/>
          <p:nvPr/>
        </p:nvSpPr>
        <p:spPr>
          <a:xfrm>
            <a:off x="8517667" y="6292366"/>
            <a:ext cx="469447" cy="41304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Стрелка влево 7">
            <a:hlinkClick r:id="" action="ppaction://hlinkshowjump?jump=previousslide"/>
          </p:cNvPr>
          <p:cNvSpPr/>
          <p:nvPr/>
        </p:nvSpPr>
        <p:spPr>
          <a:xfrm>
            <a:off x="183278" y="6292366"/>
            <a:ext cx="469447" cy="413048"/>
          </a:xfrm>
          <a:prstGeom prst="lef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Умножение 8">
            <a:hlinkClick r:id="" action="ppaction://hlinkshowjump?jump=endshow"/>
          </p:cNvPr>
          <p:cNvSpPr/>
          <p:nvPr/>
        </p:nvSpPr>
        <p:spPr>
          <a:xfrm>
            <a:off x="183277" y="179432"/>
            <a:ext cx="469447" cy="413048"/>
          </a:xfrm>
          <a:prstGeom prst="mathMultiply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2763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60000"/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672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592480"/>
            <a:ext cx="8784976" cy="55092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4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Запишите число, в котором 50 десятков и 7 единиц.</a:t>
            </a:r>
          </a:p>
          <a:p>
            <a:endParaRPr lang="ru-RU" sz="4400" b="1" cap="none" spc="0" dirty="0" smtClean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44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Запишите число, в котором 42 десятка.</a:t>
            </a:r>
          </a:p>
          <a:p>
            <a:endParaRPr lang="ru-RU" sz="4400" b="1" cap="none" spc="0" dirty="0" smtClean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44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Запишите число, в котором 7 сотен и 3 единицы.</a:t>
            </a:r>
            <a:endParaRPr lang="ru-RU" sz="4400" b="1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Стрелка вправо 4">
            <a:hlinkClick r:id="" action="ppaction://hlinkshowjump?jump=nextslide"/>
          </p:cNvPr>
          <p:cNvSpPr/>
          <p:nvPr/>
        </p:nvSpPr>
        <p:spPr>
          <a:xfrm>
            <a:off x="8517667" y="6292366"/>
            <a:ext cx="469447" cy="41304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Стрелка влево 5">
            <a:hlinkClick r:id="" action="ppaction://hlinkshowjump?jump=previousslide"/>
          </p:cNvPr>
          <p:cNvSpPr/>
          <p:nvPr/>
        </p:nvSpPr>
        <p:spPr>
          <a:xfrm>
            <a:off x="183278" y="6292366"/>
            <a:ext cx="469447" cy="413048"/>
          </a:xfrm>
          <a:prstGeom prst="lef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Умножение 6">
            <a:hlinkClick r:id="" action="ppaction://hlinkshowjump?jump=endshow"/>
          </p:cNvPr>
          <p:cNvSpPr/>
          <p:nvPr/>
        </p:nvSpPr>
        <p:spPr>
          <a:xfrm>
            <a:off x="183277" y="179432"/>
            <a:ext cx="469447" cy="413048"/>
          </a:xfrm>
          <a:prstGeom prst="mathMultiply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366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60000"/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672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31171" y="1124744"/>
            <a:ext cx="9112829" cy="1943767"/>
            <a:chOff x="31171" y="1124744"/>
            <a:chExt cx="9112829" cy="1943767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179512" y="1124744"/>
              <a:ext cx="8964488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ru-RU" sz="4800" b="1" cap="none" spc="0" dirty="0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910   303   769   507   420   701 </a:t>
              </a:r>
              <a:endParaRPr lang="ru-RU" sz="4800" b="1" cap="none" spc="0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31171" y="1956634"/>
              <a:ext cx="1115616" cy="110799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lvl="1" algn="ctr"/>
              <a:r>
                <a:rPr lang="ru-RU" sz="6600" b="1" cap="none" spc="0" dirty="0" smtClean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А</a:t>
              </a:r>
              <a:endParaRPr lang="ru-RU" sz="6600" b="1" cap="none" spc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3157770" y="1947500"/>
              <a:ext cx="1115616" cy="110799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lvl="1" algn="ctr"/>
              <a:r>
                <a:rPr lang="ru-RU" sz="6600" b="1" cap="none" spc="0" dirty="0" smtClean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Б</a:t>
              </a:r>
              <a:endParaRPr lang="ru-RU" sz="6600" b="1" cap="none" spc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1554540" y="1960515"/>
              <a:ext cx="1080120" cy="110799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lvl="1" algn="ctr"/>
              <a:r>
                <a:rPr lang="ru-RU" sz="6600" b="1" cap="none" spc="0" dirty="0" smtClean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Д</a:t>
              </a:r>
              <a:endParaRPr lang="ru-RU" sz="6600" b="1" cap="none" spc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4572000" y="1947500"/>
              <a:ext cx="1115616" cy="110799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lvl="1" algn="ctr"/>
              <a:r>
                <a:rPr lang="ru-RU" sz="6600" b="1" cap="none" spc="0" dirty="0" smtClean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У</a:t>
              </a:r>
              <a:endParaRPr lang="ru-RU" sz="6600" b="1" cap="none" spc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084168" y="1942074"/>
              <a:ext cx="1115616" cy="110799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lvl="1" algn="ctr"/>
              <a:r>
                <a:rPr lang="ru-RU" sz="6600" b="1" cap="none" spc="0" dirty="0" smtClean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Р</a:t>
              </a:r>
              <a:endParaRPr lang="ru-RU" sz="6600" b="1" cap="none" spc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7596336" y="1960515"/>
              <a:ext cx="1115616" cy="110799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lvl="1" algn="ctr"/>
              <a:r>
                <a:rPr lang="ru-RU" sz="6600" b="1" cap="none" spc="0" dirty="0" smtClean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Ж</a:t>
              </a:r>
              <a:endParaRPr lang="ru-RU" sz="6600" b="1" cap="none" spc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3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flipH="1">
            <a:off x="2850530" y="2779234"/>
            <a:ext cx="3442940" cy="3776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Стрелка вправо 14">
            <a:hlinkClick r:id="" action="ppaction://hlinkshowjump?jump=nextslide"/>
          </p:cNvPr>
          <p:cNvSpPr/>
          <p:nvPr/>
        </p:nvSpPr>
        <p:spPr>
          <a:xfrm>
            <a:off x="8517667" y="6292366"/>
            <a:ext cx="469447" cy="41304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Стрелка влево 15">
            <a:hlinkClick r:id="" action="ppaction://hlinkshowjump?jump=previousslide"/>
          </p:cNvPr>
          <p:cNvSpPr/>
          <p:nvPr/>
        </p:nvSpPr>
        <p:spPr>
          <a:xfrm>
            <a:off x="183278" y="6292366"/>
            <a:ext cx="469447" cy="413048"/>
          </a:xfrm>
          <a:prstGeom prst="lef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Умножение 16">
            <a:hlinkClick r:id="" action="ppaction://hlinkshowjump?jump=endshow"/>
          </p:cNvPr>
          <p:cNvSpPr/>
          <p:nvPr/>
        </p:nvSpPr>
        <p:spPr>
          <a:xfrm>
            <a:off x="183277" y="179432"/>
            <a:ext cx="469447" cy="413048"/>
          </a:xfrm>
          <a:prstGeom prst="mathMultiply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3066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60000"/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https://img-fotki.yandex.ru/get/6615/16969765.b0/0_6b693_8bd157c3_M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37871" y="810788"/>
            <a:ext cx="1316718" cy="1106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672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2641228" y="1529408"/>
            <a:ext cx="4530437" cy="5328592"/>
            <a:chOff x="2691189" y="657599"/>
            <a:chExt cx="4530437" cy="5328592"/>
          </a:xfrm>
        </p:grpSpPr>
        <p:pic>
          <p:nvPicPr>
            <p:cNvPr id="6" name="Picture 2" descr="ÐÐ¾ÑÐ¾Ð¶ÐµÐµ Ð¸Ð·Ð¾Ð±ÑÐ°Ð¶ÐµÐ½Ð¸Ðµ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691189" y="657599"/>
              <a:ext cx="4530437" cy="53285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Прямоугольник 6"/>
            <p:cNvSpPr/>
            <p:nvPr/>
          </p:nvSpPr>
          <p:spPr>
            <a:xfrm>
              <a:off x="3195403" y="4941168"/>
              <a:ext cx="2024669" cy="35880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CurveUp">
                <a:avLst/>
              </a:prstTxWarp>
              <a:spAutoFit/>
            </a:bodyPr>
            <a:lstStyle/>
            <a:p>
              <a:pPr algn="ctr"/>
              <a:r>
                <a:rPr lang="ru-RU" sz="3600" b="1" cap="none" spc="0" dirty="0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ДРУЖБА</a:t>
              </a:r>
              <a:endParaRPr lang="ru-RU" sz="3600" b="1" cap="none" spc="0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Стрелка вправо 11">
            <a:hlinkClick r:id="" action="ppaction://hlinkshowjump?jump=nextslide"/>
          </p:cNvPr>
          <p:cNvSpPr/>
          <p:nvPr/>
        </p:nvSpPr>
        <p:spPr>
          <a:xfrm>
            <a:off x="8517667" y="6292366"/>
            <a:ext cx="469447" cy="41304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Стрелка влево 12">
            <a:hlinkClick r:id="" action="ppaction://hlinkshowjump?jump=previousslide"/>
          </p:cNvPr>
          <p:cNvSpPr/>
          <p:nvPr/>
        </p:nvSpPr>
        <p:spPr>
          <a:xfrm>
            <a:off x="183278" y="6292366"/>
            <a:ext cx="469447" cy="413048"/>
          </a:xfrm>
          <a:prstGeom prst="lef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Умножение 13">
            <a:hlinkClick r:id="" action="ppaction://hlinkshowjump?jump=endshow"/>
          </p:cNvPr>
          <p:cNvSpPr/>
          <p:nvPr/>
        </p:nvSpPr>
        <p:spPr>
          <a:xfrm>
            <a:off x="183277" y="179432"/>
            <a:ext cx="469447" cy="413048"/>
          </a:xfrm>
          <a:prstGeom prst="mathMultiply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938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60000"/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https://img-fotki.yandex.ru/get/6615/16969765.b0/0_6b693_8bd157c3_M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75761" y="1333190"/>
            <a:ext cx="2088232" cy="1754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672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2641227" y="2795258"/>
            <a:ext cx="3514949" cy="3776435"/>
            <a:chOff x="2691188" y="657599"/>
            <a:chExt cx="4266554" cy="5328592"/>
          </a:xfrm>
        </p:grpSpPr>
        <p:pic>
          <p:nvPicPr>
            <p:cNvPr id="11" name="Picture 2" descr="ÐÐ¾ÑÐ¾Ð¶ÐµÐµ Ð¸Ð·Ð¾Ð±ÑÐ°Ð¶ÐµÐ½Ð¸Ðµ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691188" y="657599"/>
              <a:ext cx="4266554" cy="53285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Прямоугольник 11"/>
            <p:cNvSpPr/>
            <p:nvPr/>
          </p:nvSpPr>
          <p:spPr>
            <a:xfrm>
              <a:off x="3195403" y="4941168"/>
              <a:ext cx="2024669" cy="35880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CurveUp">
                <a:avLst/>
              </a:prstTxWarp>
              <a:spAutoFit/>
            </a:bodyPr>
            <a:lstStyle/>
            <a:p>
              <a:pPr algn="ctr"/>
              <a:r>
                <a:rPr lang="ru-RU" sz="3600" b="1" cap="none" spc="0" dirty="0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ДРУЖБА</a:t>
              </a:r>
              <a:endParaRPr lang="ru-RU" sz="3600" b="1" cap="none" spc="0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3" name="Picture 6" descr="https://img-fotki.yandex.ru/get/6615/16969765.b0/0_6b693_8bd157c3_M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1205349">
            <a:off x="3640848" y="594483"/>
            <a:ext cx="1818202" cy="1527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https://img-fotki.yandex.ru/get/6615/16969765.b0/0_6b693_8bd157c3_M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20518195" flipH="1">
            <a:off x="6682279" y="520694"/>
            <a:ext cx="2232248" cy="1875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189019" y="3011482"/>
            <a:ext cx="246171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400 ⋅ 2 </a:t>
            </a:r>
            <a:endParaRPr lang="ru-RU" sz="4800" b="1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319091" y="1794750"/>
            <a:ext cx="246171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 ⋅ 120 </a:t>
            </a:r>
            <a:endParaRPr lang="ru-RU" sz="4800" b="1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334949" y="2812817"/>
            <a:ext cx="246171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200 ⋅ 4 </a:t>
            </a:r>
            <a:endParaRPr lang="ru-RU" sz="4800" b="1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Стрелка вправо 21">
            <a:hlinkClick r:id="" action="ppaction://hlinkshowjump?jump=nextslide"/>
          </p:cNvPr>
          <p:cNvSpPr/>
          <p:nvPr/>
        </p:nvSpPr>
        <p:spPr>
          <a:xfrm>
            <a:off x="8517667" y="6292366"/>
            <a:ext cx="469447" cy="41304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Стрелка влево 22">
            <a:hlinkClick r:id="" action="ppaction://hlinkshowjump?jump=previousslide"/>
          </p:cNvPr>
          <p:cNvSpPr/>
          <p:nvPr/>
        </p:nvSpPr>
        <p:spPr>
          <a:xfrm>
            <a:off x="183278" y="6292366"/>
            <a:ext cx="469447" cy="413048"/>
          </a:xfrm>
          <a:prstGeom prst="lef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Умножение 23">
            <a:hlinkClick r:id="" action="ppaction://hlinkshowjump?jump=endshow"/>
          </p:cNvPr>
          <p:cNvSpPr/>
          <p:nvPr/>
        </p:nvSpPr>
        <p:spPr>
          <a:xfrm>
            <a:off x="183277" y="179432"/>
            <a:ext cx="469447" cy="413048"/>
          </a:xfrm>
          <a:prstGeom prst="mathMultiply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24938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60000"/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https://img-fotki.yandex.ru/get/6615/16969765.b0/0_6b693_8bd157c3_M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75761" y="1333190"/>
            <a:ext cx="2088232" cy="1754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672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2641228" y="2795258"/>
            <a:ext cx="3805673" cy="3776435"/>
            <a:chOff x="2691189" y="657599"/>
            <a:chExt cx="4530437" cy="5328592"/>
          </a:xfrm>
        </p:grpSpPr>
        <p:pic>
          <p:nvPicPr>
            <p:cNvPr id="11" name="Picture 2" descr="ÐÐ¾ÑÐ¾Ð¶ÐµÐµ Ð¸Ð·Ð¾Ð±ÑÐ°Ð¶ÐµÐ½Ð¸Ðµ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691189" y="657599"/>
              <a:ext cx="4530437" cy="53285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Прямоугольник 11"/>
            <p:cNvSpPr/>
            <p:nvPr/>
          </p:nvSpPr>
          <p:spPr>
            <a:xfrm>
              <a:off x="3195403" y="4941168"/>
              <a:ext cx="2024669" cy="35880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CurveUp">
                <a:avLst/>
              </a:prstTxWarp>
              <a:spAutoFit/>
            </a:bodyPr>
            <a:lstStyle/>
            <a:p>
              <a:pPr algn="ctr"/>
              <a:r>
                <a:rPr lang="ru-RU" sz="3600" b="1" cap="none" spc="0" dirty="0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ДРУЖБА</a:t>
              </a:r>
              <a:endParaRPr lang="ru-RU" sz="3600" b="1" cap="none" spc="0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3" name="Picture 6" descr="https://img-fotki.yandex.ru/get/6615/16969765.b0/0_6b693_8bd157c3_M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1205349">
            <a:off x="3640848" y="594483"/>
            <a:ext cx="1818202" cy="1527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https://img-fotki.yandex.ru/get/6615/16969765.b0/0_6b693_8bd157c3_M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20518195" flipH="1">
            <a:off x="6682279" y="520694"/>
            <a:ext cx="2232248" cy="1875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189019" y="3011482"/>
            <a:ext cx="246171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240 ⋅ 4 </a:t>
            </a:r>
            <a:endParaRPr lang="ru-RU" sz="4800" b="1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319091" y="1794750"/>
            <a:ext cx="246171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110 ⋅ 6 </a:t>
            </a:r>
            <a:endParaRPr lang="ru-RU" sz="4800" b="1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334949" y="2812817"/>
            <a:ext cx="246171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250 ⋅ 2 </a:t>
            </a:r>
            <a:endParaRPr lang="ru-RU" sz="4800" b="1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Стрелка вправо 15">
            <a:hlinkClick r:id="" action="ppaction://hlinkshowjump?jump=nextslide"/>
          </p:cNvPr>
          <p:cNvSpPr/>
          <p:nvPr/>
        </p:nvSpPr>
        <p:spPr>
          <a:xfrm>
            <a:off x="8517667" y="6292366"/>
            <a:ext cx="469447" cy="41304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Стрелка влево 16">
            <a:hlinkClick r:id="" action="ppaction://hlinkshowjump?jump=previousslide"/>
          </p:cNvPr>
          <p:cNvSpPr/>
          <p:nvPr/>
        </p:nvSpPr>
        <p:spPr>
          <a:xfrm>
            <a:off x="183278" y="6292366"/>
            <a:ext cx="469447" cy="413048"/>
          </a:xfrm>
          <a:prstGeom prst="lef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Умножение 17">
            <a:hlinkClick r:id="" action="ppaction://hlinkshowjump?jump=endshow"/>
          </p:cNvPr>
          <p:cNvSpPr/>
          <p:nvPr/>
        </p:nvSpPr>
        <p:spPr>
          <a:xfrm>
            <a:off x="183277" y="179432"/>
            <a:ext cx="469447" cy="413048"/>
          </a:xfrm>
          <a:prstGeom prst="mathMultiply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2909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60000"/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https://img-fotki.yandex.ru/get/6615/16969765.b0/0_6b693_8bd157c3_M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75761" y="1333190"/>
            <a:ext cx="2088232" cy="1754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672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2641228" y="2795258"/>
            <a:ext cx="3805673" cy="3776435"/>
            <a:chOff x="2691189" y="657599"/>
            <a:chExt cx="4530437" cy="5328592"/>
          </a:xfrm>
        </p:grpSpPr>
        <p:pic>
          <p:nvPicPr>
            <p:cNvPr id="11" name="Picture 2" descr="ÐÐ¾ÑÐ¾Ð¶ÐµÐµ Ð¸Ð·Ð¾Ð±ÑÐ°Ð¶ÐµÐ½Ð¸Ðµ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691189" y="657599"/>
              <a:ext cx="4530437" cy="53285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Прямоугольник 11"/>
            <p:cNvSpPr/>
            <p:nvPr/>
          </p:nvSpPr>
          <p:spPr>
            <a:xfrm>
              <a:off x="3195403" y="4941168"/>
              <a:ext cx="2024669" cy="35880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CurveUp">
                <a:avLst/>
              </a:prstTxWarp>
              <a:spAutoFit/>
            </a:bodyPr>
            <a:lstStyle/>
            <a:p>
              <a:pPr algn="ctr"/>
              <a:r>
                <a:rPr lang="ru-RU" sz="3600" b="1" cap="none" spc="0" dirty="0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ДРУЖБА</a:t>
              </a:r>
              <a:endParaRPr lang="ru-RU" sz="3600" b="1" cap="none" spc="0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3" name="Picture 6" descr="https://img-fotki.yandex.ru/get/6615/16969765.b0/0_6b693_8bd157c3_M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1205349">
            <a:off x="3640848" y="594483"/>
            <a:ext cx="1818202" cy="1527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https://img-fotki.yandex.ru/get/6615/16969765.b0/0_6b693_8bd157c3_M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20518195" flipH="1">
            <a:off x="6682279" y="520694"/>
            <a:ext cx="2232248" cy="1875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189019" y="3011482"/>
            <a:ext cx="246171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 ⋅ 120 </a:t>
            </a:r>
            <a:endParaRPr lang="ru-RU" sz="4800" b="1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319091" y="1794750"/>
            <a:ext cx="246171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 ⋅ 110 </a:t>
            </a:r>
            <a:endParaRPr lang="ru-RU" sz="4800" b="1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334949" y="2812817"/>
            <a:ext cx="246171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160 ⋅ 3 </a:t>
            </a:r>
            <a:endParaRPr lang="ru-RU" sz="4800" b="1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Стрелка вправо 15">
            <a:hlinkClick r:id="" action="ppaction://hlinkshowjump?jump=nextslide"/>
          </p:cNvPr>
          <p:cNvSpPr/>
          <p:nvPr/>
        </p:nvSpPr>
        <p:spPr>
          <a:xfrm>
            <a:off x="8517667" y="6292366"/>
            <a:ext cx="469447" cy="41304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Стрелка влево 16">
            <a:hlinkClick r:id="" action="ppaction://hlinkshowjump?jump=previousslide"/>
          </p:cNvPr>
          <p:cNvSpPr/>
          <p:nvPr/>
        </p:nvSpPr>
        <p:spPr>
          <a:xfrm>
            <a:off x="183278" y="6292366"/>
            <a:ext cx="469447" cy="413048"/>
          </a:xfrm>
          <a:prstGeom prst="lef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Умножение 17">
            <a:hlinkClick r:id="" action="ppaction://hlinkshowjump?jump=endshow"/>
          </p:cNvPr>
          <p:cNvSpPr/>
          <p:nvPr/>
        </p:nvSpPr>
        <p:spPr>
          <a:xfrm>
            <a:off x="183277" y="179432"/>
            <a:ext cx="469447" cy="413048"/>
          </a:xfrm>
          <a:prstGeom prst="mathMultiply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1743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60000"/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672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2463993" y="3284984"/>
            <a:ext cx="2866876" cy="3286709"/>
            <a:chOff x="2691189" y="657599"/>
            <a:chExt cx="4530437" cy="5328592"/>
          </a:xfrm>
        </p:grpSpPr>
        <p:pic>
          <p:nvPicPr>
            <p:cNvPr id="11" name="Picture 2" descr="ÐÐ¾ÑÐ¾Ð¶ÐµÐµ Ð¸Ð·Ð¾Ð±ÑÐ°Ð¶ÐµÐ½Ð¸Ðµ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691189" y="657599"/>
              <a:ext cx="4530437" cy="53285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Прямоугольник 11"/>
            <p:cNvSpPr/>
            <p:nvPr/>
          </p:nvSpPr>
          <p:spPr>
            <a:xfrm>
              <a:off x="3195403" y="4941168"/>
              <a:ext cx="2024669" cy="35880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CurveUp">
                <a:avLst/>
              </a:prstTxWarp>
              <a:spAutoFit/>
            </a:bodyPr>
            <a:lstStyle/>
            <a:p>
              <a:pPr algn="ctr"/>
              <a:r>
                <a:rPr lang="ru-RU" sz="3600" b="1" cap="none" spc="0" dirty="0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ДРУЖБА</a:t>
              </a:r>
              <a:endParaRPr lang="ru-RU" sz="3600" b="1" cap="none" spc="0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" name="Прямоугольник 14"/>
          <p:cNvSpPr/>
          <p:nvPr/>
        </p:nvSpPr>
        <p:spPr>
          <a:xfrm>
            <a:off x="3423669" y="237996"/>
            <a:ext cx="2461716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300 · 3                             320 · 3</a:t>
            </a:r>
          </a:p>
          <a:p>
            <a:pPr algn="ctr"/>
            <a:r>
              <a:rPr lang="ru-RU" sz="48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301</a:t>
            </a:r>
            <a:r>
              <a:rPr lang="ru-RU" sz="48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· 3                       </a:t>
            </a:r>
            <a:r>
              <a:rPr lang="ru-RU" sz="48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321 · 3 </a:t>
            </a:r>
            <a:endParaRPr lang="ru-RU" sz="4800" b="1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68" name="Picture 4" descr="ÐÐ°ÑÑÐ¸Ð½ÐºÐ¸ Ð¿Ð¾ Ð·Ð°Ð¿ÑÐ¾ÑÑ ÑÐºÐ°Ð»Ñ Ð² Ð¼Ð¾ÑÐµ ÐºÐ»Ð¸Ð¿Ð°ÑÑ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940152" y="692696"/>
            <a:ext cx="3057555" cy="4459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трелка вправо 15">
            <a:hlinkClick r:id="" action="ppaction://hlinkshowjump?jump=nextslide"/>
          </p:cNvPr>
          <p:cNvSpPr/>
          <p:nvPr/>
        </p:nvSpPr>
        <p:spPr>
          <a:xfrm>
            <a:off x="8517667" y="6292366"/>
            <a:ext cx="469447" cy="41304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Стрелка влево 16">
            <a:hlinkClick r:id="" action="ppaction://hlinkshowjump?jump=previousslide"/>
          </p:cNvPr>
          <p:cNvSpPr/>
          <p:nvPr/>
        </p:nvSpPr>
        <p:spPr>
          <a:xfrm>
            <a:off x="183278" y="6292366"/>
            <a:ext cx="469447" cy="413048"/>
          </a:xfrm>
          <a:prstGeom prst="lef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Умножение 17">
            <a:hlinkClick r:id="" action="ppaction://hlinkshowjump?jump=endshow"/>
          </p:cNvPr>
          <p:cNvSpPr/>
          <p:nvPr/>
        </p:nvSpPr>
        <p:spPr>
          <a:xfrm>
            <a:off x="183277" y="179432"/>
            <a:ext cx="469447" cy="413048"/>
          </a:xfrm>
          <a:prstGeom prst="mathMultiply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3" name="Picture 6" descr="https://img-fotki.yandex.ru/get/6615/16969765.b0/0_6b693_8bd157c3_M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75761" y="1333190"/>
            <a:ext cx="2088232" cy="1754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151276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60000"/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672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02033" y="476672"/>
            <a:ext cx="8818195" cy="15081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6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321 ⋅ 3 = 300 ⋅ 3 + 20 ⋅ 3 + 1 ⋅ 3= 900 + 60 + 3 = 963</a:t>
            </a:r>
            <a:endParaRPr lang="ru-RU" sz="4600" b="1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Стрелка вправо 15">
            <a:hlinkClick r:id="" action="ppaction://hlinkshowjump?jump=nextslide"/>
          </p:cNvPr>
          <p:cNvSpPr/>
          <p:nvPr/>
        </p:nvSpPr>
        <p:spPr>
          <a:xfrm>
            <a:off x="8517667" y="6292366"/>
            <a:ext cx="469447" cy="41304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Стрелка влево 16">
            <a:hlinkClick r:id="" action="ppaction://hlinkshowjump?jump=previousslide"/>
          </p:cNvPr>
          <p:cNvSpPr/>
          <p:nvPr/>
        </p:nvSpPr>
        <p:spPr>
          <a:xfrm>
            <a:off x="183278" y="6292366"/>
            <a:ext cx="469447" cy="413048"/>
          </a:xfrm>
          <a:prstGeom prst="lef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Умножение 17">
            <a:hlinkClick r:id="" action="ppaction://hlinkshowjump?jump=endshow"/>
          </p:cNvPr>
          <p:cNvSpPr/>
          <p:nvPr/>
        </p:nvSpPr>
        <p:spPr>
          <a:xfrm>
            <a:off x="183277" y="179432"/>
            <a:ext cx="469447" cy="413048"/>
          </a:xfrm>
          <a:prstGeom prst="mathMultiply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8" name="Picture 2" descr="C:\Users\User\Desktop\цуке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627783" y="1772816"/>
            <a:ext cx="5616625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s://img-fotki.yandex.ru/get/6615/16969765.b0/0_6b693_8bd157c3_M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42480" y="3064064"/>
            <a:ext cx="1478563" cy="1241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63771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60000"/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672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36712" y="385956"/>
            <a:ext cx="8818195" cy="61247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Рассуждаю  так: </a:t>
            </a:r>
          </a:p>
          <a:p>
            <a:pPr marL="514350" indent="-514350">
              <a:buAutoNum type="arabicPeriod"/>
            </a:pPr>
            <a:r>
              <a:rPr lang="ru-RU" sz="28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Умножаю 1 единицу на 3, </a:t>
            </a:r>
          </a:p>
          <a:p>
            <a:r>
              <a:rPr lang="ru-RU" sz="28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получаю 3 единицы. </a:t>
            </a:r>
          </a:p>
          <a:p>
            <a:r>
              <a:rPr lang="ru-RU" sz="28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Пишу 3 под единицами.</a:t>
            </a:r>
          </a:p>
          <a:p>
            <a:pPr marL="514350" indent="-514350">
              <a:buAutoNum type="arabicPeriod"/>
            </a:pPr>
            <a:endParaRPr lang="ru-RU" sz="2800" b="1" cap="none" spc="0" dirty="0" smtClean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8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2. Умножаю 2 десятка на 3,</a:t>
            </a:r>
          </a:p>
          <a:p>
            <a:r>
              <a:rPr lang="ru-RU" sz="28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получаю 6 десятков. </a:t>
            </a:r>
          </a:p>
          <a:p>
            <a:r>
              <a:rPr lang="ru-RU" sz="28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Пишу 6 под десятками.</a:t>
            </a:r>
          </a:p>
          <a:p>
            <a:endParaRPr lang="ru-RU" sz="2800" b="1" cap="none" spc="0" dirty="0" smtClean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8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3. Умножаю 3 сотни </a:t>
            </a:r>
          </a:p>
          <a:p>
            <a:r>
              <a:rPr lang="ru-RU" sz="28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 3, получаю 9 сотен. </a:t>
            </a:r>
          </a:p>
          <a:p>
            <a:r>
              <a:rPr lang="ru-RU" sz="28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Пишу 9 под сотнями.</a:t>
            </a:r>
          </a:p>
          <a:p>
            <a:endParaRPr lang="ru-RU" sz="2800" b="1" cap="none" spc="0" dirty="0" smtClean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8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4. Читаю ответ: 963.</a:t>
            </a:r>
          </a:p>
        </p:txBody>
      </p:sp>
      <p:pic>
        <p:nvPicPr>
          <p:cNvPr id="16386" name="Picture 2" descr="C:\Users\User\Desktop\цуке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079414" y="1340768"/>
            <a:ext cx="3975493" cy="4739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трелка вправо 15">
            <a:hlinkClick r:id="" action="ppaction://hlinkshowjump?jump=nextslide"/>
          </p:cNvPr>
          <p:cNvSpPr/>
          <p:nvPr/>
        </p:nvSpPr>
        <p:spPr>
          <a:xfrm>
            <a:off x="8517667" y="6292366"/>
            <a:ext cx="469447" cy="41304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Стрелка влево 16">
            <a:hlinkClick r:id="" action="ppaction://hlinkshowjump?jump=previousslide"/>
          </p:cNvPr>
          <p:cNvSpPr/>
          <p:nvPr/>
        </p:nvSpPr>
        <p:spPr>
          <a:xfrm>
            <a:off x="183278" y="6292366"/>
            <a:ext cx="469447" cy="413048"/>
          </a:xfrm>
          <a:prstGeom prst="lef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Умножение 17">
            <a:hlinkClick r:id="" action="ppaction://hlinkshowjump?jump=endshow"/>
          </p:cNvPr>
          <p:cNvSpPr/>
          <p:nvPr/>
        </p:nvSpPr>
        <p:spPr>
          <a:xfrm>
            <a:off x="183277" y="179432"/>
            <a:ext cx="469447" cy="413048"/>
          </a:xfrm>
          <a:prstGeom prst="mathMultiply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1322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60000"/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672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18000" y="184388"/>
            <a:ext cx="8569113" cy="584775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Алгоритм</a:t>
            </a:r>
          </a:p>
          <a:p>
            <a:r>
              <a:rPr lang="ru-RU" sz="3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3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	Записываю множители в столбик.</a:t>
            </a:r>
          </a:p>
          <a:p>
            <a:r>
              <a:rPr lang="ru-RU" sz="3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2.	Умножаю единицы.</a:t>
            </a:r>
          </a:p>
          <a:p>
            <a:r>
              <a:rPr lang="ru-RU" sz="3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3.	Единицы ответа пишу под единицами.</a:t>
            </a:r>
          </a:p>
          <a:p>
            <a:r>
              <a:rPr lang="ru-RU" sz="3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3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	Умножаю </a:t>
            </a:r>
            <a:r>
              <a:rPr lang="ru-RU" sz="3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десятки.</a:t>
            </a:r>
          </a:p>
          <a:p>
            <a:r>
              <a:rPr lang="ru-RU" sz="3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5.	Записываю десятки под десятками.</a:t>
            </a:r>
          </a:p>
          <a:p>
            <a:pPr marL="514350" indent="-514350">
              <a:buAutoNum type="arabicPeriod" startAt="6"/>
            </a:pPr>
            <a:r>
              <a:rPr lang="ru-RU" sz="3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Умножаю </a:t>
            </a:r>
            <a:r>
              <a:rPr lang="ru-RU" sz="3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сотни</a:t>
            </a:r>
            <a:r>
              <a:rPr lang="ru-RU" sz="3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514350" indent="-514350">
              <a:buAutoNum type="arabicPeriod" startAt="6"/>
            </a:pPr>
            <a:r>
              <a:rPr lang="ru-RU" sz="3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Записываю сотни под сотнями.</a:t>
            </a:r>
            <a:endParaRPr lang="ru-RU" sz="3400" b="1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8.</a:t>
            </a:r>
            <a:r>
              <a:rPr lang="ru-RU" sz="3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Читаю ответ.</a:t>
            </a:r>
          </a:p>
        </p:txBody>
      </p:sp>
      <p:sp>
        <p:nvSpPr>
          <p:cNvPr id="16" name="Стрелка вправо 15">
            <a:hlinkClick r:id="" action="ppaction://hlinkshowjump?jump=nextslide"/>
          </p:cNvPr>
          <p:cNvSpPr/>
          <p:nvPr/>
        </p:nvSpPr>
        <p:spPr>
          <a:xfrm>
            <a:off x="8517667" y="6292366"/>
            <a:ext cx="469447" cy="41304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Стрелка влево 16">
            <a:hlinkClick r:id="" action="ppaction://hlinkshowjump?jump=previousslide"/>
          </p:cNvPr>
          <p:cNvSpPr/>
          <p:nvPr/>
        </p:nvSpPr>
        <p:spPr>
          <a:xfrm>
            <a:off x="183278" y="6292366"/>
            <a:ext cx="469447" cy="413048"/>
          </a:xfrm>
          <a:prstGeom prst="lef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Умножение 17">
            <a:hlinkClick r:id="" action="ppaction://hlinkshowjump?jump=endshow"/>
          </p:cNvPr>
          <p:cNvSpPr/>
          <p:nvPr/>
        </p:nvSpPr>
        <p:spPr>
          <a:xfrm>
            <a:off x="183277" y="179432"/>
            <a:ext cx="469447" cy="413048"/>
          </a:xfrm>
          <a:prstGeom prst="mathMultiply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5050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60000"/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672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Стрелка вправо 15">
            <a:hlinkClick r:id="" action="ppaction://hlinkshowjump?jump=nextslide"/>
          </p:cNvPr>
          <p:cNvSpPr/>
          <p:nvPr/>
        </p:nvSpPr>
        <p:spPr>
          <a:xfrm>
            <a:off x="8517667" y="6292366"/>
            <a:ext cx="469447" cy="41304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Стрелка влево 16">
            <a:hlinkClick r:id="" action="ppaction://hlinkshowjump?jump=previousslide"/>
          </p:cNvPr>
          <p:cNvSpPr/>
          <p:nvPr/>
        </p:nvSpPr>
        <p:spPr>
          <a:xfrm>
            <a:off x="183278" y="6292366"/>
            <a:ext cx="469447" cy="413048"/>
          </a:xfrm>
          <a:prstGeom prst="lef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Умножение 17">
            <a:hlinkClick r:id="" action="ppaction://hlinkshowjump?jump=endshow"/>
          </p:cNvPr>
          <p:cNvSpPr/>
          <p:nvPr/>
        </p:nvSpPr>
        <p:spPr>
          <a:xfrm>
            <a:off x="183277" y="179432"/>
            <a:ext cx="469447" cy="413048"/>
          </a:xfrm>
          <a:prstGeom prst="mathMultiply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26" name="Picture 2" descr="Ð´ÐµÐ»ÑÑÐ¸Ð½Ñ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9613" y="3429000"/>
            <a:ext cx="4938621" cy="27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ÐÐ°ÑÑÐ¸Ð½ÐºÐ° 1 Ð¸Ð· 46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11027" y="179432"/>
            <a:ext cx="4921945" cy="30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i2.wp.com/goodnewsanimal.ru/img/bottlenose-dolphin-pictures_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16116" y="3388762"/>
            <a:ext cx="2812238" cy="281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75715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60000"/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672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138692" y="385956"/>
            <a:ext cx="5606494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8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123 · 3      443 · 2           122 · 4      213 · 3         221 · 4      143 · 2 </a:t>
            </a:r>
            <a:endParaRPr lang="ru-RU" sz="4800" b="1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Стрелка вправо 15">
            <a:hlinkClick r:id="" action="ppaction://hlinkshowjump?jump=nextslide"/>
          </p:cNvPr>
          <p:cNvSpPr/>
          <p:nvPr/>
        </p:nvSpPr>
        <p:spPr>
          <a:xfrm>
            <a:off x="8517667" y="6292366"/>
            <a:ext cx="469447" cy="41304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Стрелка влево 16">
            <a:hlinkClick r:id="" action="ppaction://hlinkshowjump?jump=previousslide"/>
          </p:cNvPr>
          <p:cNvSpPr/>
          <p:nvPr/>
        </p:nvSpPr>
        <p:spPr>
          <a:xfrm>
            <a:off x="183278" y="6292366"/>
            <a:ext cx="469447" cy="413048"/>
          </a:xfrm>
          <a:prstGeom prst="lef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Умножение 17">
            <a:hlinkClick r:id="" action="ppaction://hlinkshowjump?jump=endshow"/>
          </p:cNvPr>
          <p:cNvSpPr/>
          <p:nvPr/>
        </p:nvSpPr>
        <p:spPr>
          <a:xfrm>
            <a:off x="183277" y="179432"/>
            <a:ext cx="469447" cy="413048"/>
          </a:xfrm>
          <a:prstGeom prst="mathMultiply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7414" name="Picture 6" descr="ÐÐ¾ÑÐ¾Ð¶ÐµÐµ Ð¸Ð·Ð¾Ð±ÑÐ°Ð¶ÐµÐ½Ð¸Ðµ"/>
          <p:cNvPicPr>
            <a:picLocks noChangeAspect="1" noChangeArrowheads="1"/>
          </p:cNvPicPr>
          <p:nvPr/>
        </p:nvPicPr>
        <p:blipFill rotWithShape="1"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 rot="2429776" flipH="1">
            <a:off x="6491850" y="3372327"/>
            <a:ext cx="2506672" cy="185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ÐÐ¾ÑÐ¾Ð¶ÐµÐµ Ð¸Ð·Ð¾Ð±ÑÐ°Ð¶ÐµÐ½Ð¸Ðµ"/>
          <p:cNvPicPr>
            <a:picLocks noChangeAspect="1" noChangeArrowheads="1"/>
          </p:cNvPicPr>
          <p:nvPr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 rot="19377233">
            <a:off x="-205084" y="2681082"/>
            <a:ext cx="2395852" cy="1916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418" name="Picture 10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407996" y="2504107"/>
            <a:ext cx="1561754" cy="1561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Группа 23"/>
          <p:cNvGrpSpPr/>
          <p:nvPr/>
        </p:nvGrpSpPr>
        <p:grpSpPr>
          <a:xfrm>
            <a:off x="2630840" y="3284984"/>
            <a:ext cx="2866876" cy="3286709"/>
            <a:chOff x="2691189" y="657599"/>
            <a:chExt cx="4530437" cy="5328592"/>
          </a:xfrm>
        </p:grpSpPr>
        <p:pic>
          <p:nvPicPr>
            <p:cNvPr id="25" name="Picture 2" descr="ÐÐ¾ÑÐ¾Ð¶ÐµÐµ Ð¸Ð·Ð¾Ð±ÑÐ°Ð¶ÐµÐ½Ð¸Ðµ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691189" y="657599"/>
              <a:ext cx="4530437" cy="53285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Прямоугольник 25"/>
            <p:cNvSpPr/>
            <p:nvPr/>
          </p:nvSpPr>
          <p:spPr>
            <a:xfrm>
              <a:off x="3195403" y="4941168"/>
              <a:ext cx="2024669" cy="35880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CurveUp">
                <a:avLst/>
              </a:prstTxWarp>
              <a:spAutoFit/>
            </a:bodyPr>
            <a:lstStyle/>
            <a:p>
              <a:pPr algn="ctr"/>
              <a:r>
                <a:rPr lang="ru-RU" sz="3600" b="1" cap="none" spc="0" dirty="0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ДРУЖБА</a:t>
              </a:r>
              <a:endParaRPr lang="ru-RU" sz="3600" b="1" cap="none" spc="0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0261576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6" descr="https://img-fotki.yandex.ru/get/6615/16969765.b0/0_6b693_8bd157c3_M.pn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20696" t="5727"/>
          <a:stretch/>
        </p:blipFill>
        <p:spPr bwMode="auto">
          <a:xfrm flipH="1">
            <a:off x="11312888" y="-520592"/>
            <a:ext cx="1323284" cy="1321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6" descr="ÐÐ¾ÑÐ¾Ð¶ÐµÐµ Ð¸Ð·Ð¾Ð±ÑÐ°Ð¶ÐµÐ½Ð¸Ðµ"/>
          <p:cNvPicPr>
            <a:picLocks noChangeAspect="1" noChangeArrowheads="1"/>
          </p:cNvPicPr>
          <p:nvPr/>
        </p:nvPicPr>
        <p:blipFill rotWithShape="1"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2902146" y="2854072"/>
            <a:ext cx="2395852" cy="1916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http://img1.liveinternet.ru/images/attach/c/0/120/284/120284383_960b88261aa9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20764" y="4293127"/>
            <a:ext cx="1403820" cy="350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2" descr="http://img1.liveinternet.ru/images/attach/c/0/120/284/120284383_960b88261aa9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16614" y="4409433"/>
            <a:ext cx="814388" cy="407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6" descr="ÐÐ¾ÑÐ¾Ð¶ÐµÐµ Ð¸Ð·Ð¾Ð±ÑÐ°Ð¶ÐµÐ½Ð¸Ðµ"/>
          <p:cNvPicPr>
            <a:picLocks noChangeAspect="1" noChangeArrowheads="1"/>
          </p:cNvPicPr>
          <p:nvPr/>
        </p:nvPicPr>
        <p:blipFill rotWithShape="1"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5088872" y="4354232"/>
            <a:ext cx="2395852" cy="1916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6" descr="ÐÐ¾ÑÐ¾Ð¶ÐµÐµ Ð¸Ð·Ð¾Ð±ÑÐ°Ð¶ÐµÐ½Ð¸Ðµ"/>
          <p:cNvPicPr>
            <a:picLocks noChangeAspect="1" noChangeArrowheads="1"/>
          </p:cNvPicPr>
          <p:nvPr/>
        </p:nvPicPr>
        <p:blipFill rotWithShape="1"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 rot="10019570" flipH="1" flipV="1">
            <a:off x="-2797332" y="6419857"/>
            <a:ext cx="2719037" cy="2015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6" descr="ÐÐ¾ÑÐ¾Ð¶ÐµÐµ Ð¸Ð·Ð¾Ð±ÑÐ°Ð¶ÐµÐ½Ð¸Ðµ"/>
          <p:cNvPicPr>
            <a:picLocks noChangeAspect="1" noChangeArrowheads="1"/>
          </p:cNvPicPr>
          <p:nvPr/>
        </p:nvPicPr>
        <p:blipFill rotWithShape="1"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 rot="19377233">
            <a:off x="-2980851" y="6189532"/>
            <a:ext cx="2395852" cy="1916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6" descr="ÐÐ¾ÑÐ¾Ð¶ÐµÐµ Ð¸Ð·Ð¾Ð±ÑÐ°Ð¶ÐµÐ½Ð¸Ðµ"/>
          <p:cNvPicPr>
            <a:picLocks noChangeAspect="1" noChangeArrowheads="1"/>
          </p:cNvPicPr>
          <p:nvPr/>
        </p:nvPicPr>
        <p:blipFill rotWithShape="1"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3238539" y="2641846"/>
            <a:ext cx="2395852" cy="1916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6" descr="ÐÐ¾ÑÐ¾Ð¶ÐµÐµ Ð¸Ð·Ð¾Ð±ÑÐ°Ð¶ÐµÐ½Ð¸Ðµ"/>
          <p:cNvPicPr>
            <a:picLocks noChangeAspect="1" noChangeArrowheads="1"/>
          </p:cNvPicPr>
          <p:nvPr/>
        </p:nvPicPr>
        <p:blipFill rotWithShape="1"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3346166" y="2537328"/>
            <a:ext cx="2395852" cy="1916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2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5445" y="4361694"/>
            <a:ext cx="9036380" cy="1517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6" descr="ÐÐ¾ÑÐ¾Ð¶ÐµÐµ Ð¸Ð·Ð¾Ð±ÑÐ°Ð¶ÐµÐ½Ð¸Ðµ"/>
          <p:cNvPicPr>
            <a:picLocks noChangeAspect="1" noChangeArrowheads="1"/>
          </p:cNvPicPr>
          <p:nvPr/>
        </p:nvPicPr>
        <p:blipFill rotWithShape="1"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 flipH="1">
            <a:off x="9477192" y="5239377"/>
            <a:ext cx="2846046" cy="2276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Группа 18"/>
          <p:cNvGrpSpPr/>
          <p:nvPr/>
        </p:nvGrpSpPr>
        <p:grpSpPr>
          <a:xfrm>
            <a:off x="-2284987" y="1993653"/>
            <a:ext cx="2195736" cy="2822974"/>
            <a:chOff x="2691189" y="657599"/>
            <a:chExt cx="4530437" cy="5328592"/>
          </a:xfrm>
        </p:grpSpPr>
        <p:pic>
          <p:nvPicPr>
            <p:cNvPr id="20" name="Picture 2" descr="ÐÐ¾ÑÐ¾Ð¶ÐµÐµ Ð¸Ð·Ð¾Ð±ÑÐ°Ð¶ÐµÐ½Ð¸Ðµ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691189" y="657599"/>
              <a:ext cx="4530437" cy="53285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Прямоугольник 20"/>
            <p:cNvSpPr/>
            <p:nvPr/>
          </p:nvSpPr>
          <p:spPr>
            <a:xfrm>
              <a:off x="3195403" y="4941168"/>
              <a:ext cx="2024669" cy="35880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CurveUp">
                <a:avLst/>
              </a:prstTxWarp>
              <a:spAutoFit/>
            </a:bodyPr>
            <a:lstStyle/>
            <a:p>
              <a:pPr algn="ctr"/>
              <a:r>
                <a:rPr lang="ru-RU" sz="3600" b="1" cap="none" spc="0" dirty="0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ДРУЖБА</a:t>
              </a:r>
              <a:endParaRPr lang="ru-RU" sz="3600" b="1" cap="none" spc="0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8" name="Умножение 17">
            <a:hlinkClick r:id="" action="ppaction://hlinkshowjump?jump=endshow"/>
          </p:cNvPr>
          <p:cNvSpPr/>
          <p:nvPr/>
        </p:nvSpPr>
        <p:spPr>
          <a:xfrm>
            <a:off x="183277" y="179432"/>
            <a:ext cx="469447" cy="413048"/>
          </a:xfrm>
          <a:prstGeom prst="mathMultiply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2" name="Picture 6" descr="ÐÐ¾ÑÐ¾Ð¶ÐµÐµ Ð¸Ð·Ð¾Ð±ÑÐ°Ð¶ÐµÐ½Ð¸Ðµ"/>
          <p:cNvPicPr>
            <a:picLocks noChangeAspect="1" noChangeArrowheads="1"/>
          </p:cNvPicPr>
          <p:nvPr/>
        </p:nvPicPr>
        <p:blipFill rotWithShape="1"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 rot="21326127" flipH="1">
            <a:off x="10059552" y="953736"/>
            <a:ext cx="2506672" cy="185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ÐÐ¾ÑÐ¾Ð¶ÐµÐµ Ð¸Ð·Ð¾Ð±ÑÐ°Ð¶ÐµÐ½Ð¸Ðµ"/>
          <p:cNvPicPr>
            <a:picLocks noChangeAspect="1" noChangeArrowheads="1"/>
          </p:cNvPicPr>
          <p:nvPr/>
        </p:nvPicPr>
        <p:blipFill rotWithShape="1"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 rot="2429776" flipH="1">
            <a:off x="9424803" y="4251288"/>
            <a:ext cx="2506672" cy="185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ÐÐ¾ÑÐ¾Ð¶ÐµÐµ Ð¸Ð·Ð¾Ð±ÑÐ°Ð¶ÐµÐ½Ð¸Ðµ"/>
          <p:cNvPicPr>
            <a:picLocks noChangeAspect="1" noChangeArrowheads="1"/>
          </p:cNvPicPr>
          <p:nvPr/>
        </p:nvPicPr>
        <p:blipFill rotWithShape="1"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3054546" y="2701672"/>
            <a:ext cx="2395852" cy="1916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Рисунок 1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236303" y="13372"/>
            <a:ext cx="1233488" cy="1231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6" descr="ÐÐ¾ÑÐ¾Ð¶ÐµÐµ Ð¸Ð·Ð¾Ð±ÑÐ°Ð¶ÐµÐ½Ð¸Ðµ"/>
          <p:cNvPicPr>
            <a:picLocks noChangeAspect="1" noChangeArrowheads="1"/>
          </p:cNvPicPr>
          <p:nvPr/>
        </p:nvPicPr>
        <p:blipFill rotWithShape="1"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 flipH="1">
            <a:off x="9324792" y="3843808"/>
            <a:ext cx="2846046" cy="2276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ÐÐ¾ÑÐ¾Ð¶ÐµÐµ Ð¸Ð·Ð¾Ð±ÑÐ°Ð¶ÐµÐ½Ð¸Ðµ"/>
          <p:cNvPicPr>
            <a:picLocks noChangeAspect="1" noChangeArrowheads="1"/>
          </p:cNvPicPr>
          <p:nvPr/>
        </p:nvPicPr>
        <p:blipFill rotWithShape="1"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4252472" y="4973540"/>
            <a:ext cx="2395852" cy="1916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2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5086978"/>
            <a:ext cx="9121825" cy="1767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Стрелка влево 26">
            <a:hlinkClick r:id="" action="ppaction://hlinkshowjump?jump=previousslide"/>
          </p:cNvPr>
          <p:cNvSpPr/>
          <p:nvPr/>
        </p:nvSpPr>
        <p:spPr>
          <a:xfrm>
            <a:off x="183278" y="6292366"/>
            <a:ext cx="469447" cy="413048"/>
          </a:xfrm>
          <a:prstGeom prst="lef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28" name="Picture 2" descr="http://img1.liveinternet.ru/images/attach/c/0/120/284/120284383_960b88261aa9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32040" y="5863469"/>
            <a:ext cx="814388" cy="81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2" descr="http://img1.liveinternet.ru/images/attach/c/0/120/284/120284383_960b88261aa9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69791" y="5863469"/>
            <a:ext cx="814388" cy="81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2" descr="http://img1.liveinternet.ru/images/attach/c/0/120/284/120284383_960b88261aa9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87624" y="5818053"/>
            <a:ext cx="814388" cy="81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672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26" name="Picture 2" descr="http://www.playcast.ru/uploads/2015/03/10/12568340.png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20391848">
            <a:off x="-2484784" y="721974"/>
            <a:ext cx="2275212" cy="1046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http://www.playcast.ru/uploads/2015/03/10/12568340.png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1782925" y="209478"/>
            <a:ext cx="1665223" cy="766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" descr="ÐÐ¾ÑÐ¾Ð¶ÐµÐµ Ð¸Ð·Ð¾Ð±ÑÐ°Ð¶ÐµÐ½Ð¸Ðµ"/>
          <p:cNvPicPr>
            <a:picLocks noChangeAspect="1" noChangeArrowheads="1"/>
          </p:cNvPicPr>
          <p:nvPr/>
        </p:nvPicPr>
        <p:blipFill rotWithShape="1"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 rot="2429776" flipH="1">
            <a:off x="9494479" y="3857626"/>
            <a:ext cx="2506672" cy="185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6" descr="ÐÐ¾ÑÐ¾Ð¶ÐµÐµ Ð¸Ð·Ð¾Ð±ÑÐ°Ð¶ÐµÐ½Ð¸Ðµ"/>
          <p:cNvPicPr>
            <a:picLocks noChangeAspect="1" noChangeArrowheads="1"/>
          </p:cNvPicPr>
          <p:nvPr/>
        </p:nvPicPr>
        <p:blipFill rotWithShape="1"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 rot="2429776" flipH="1">
            <a:off x="9055365" y="2903115"/>
            <a:ext cx="2506672" cy="185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http://www.playcast.ru/uploads/2015/03/10/12568340.png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1630525" y="361878"/>
            <a:ext cx="1665223" cy="766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http://www.playcast.ru/uploads/2015/03/10/12568340.png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20391848">
            <a:off x="-2174375" y="-160957"/>
            <a:ext cx="2275212" cy="1046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http://www.playcast.ru/uploads/2015/03/10/12568340.png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2052957" flipH="1">
            <a:off x="9444310" y="-462926"/>
            <a:ext cx="2792860" cy="1284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Стрелка вправо 48">
            <a:hlinkClick r:id="" action="ppaction://hlinkshowjump?jump=nextslide"/>
          </p:cNvPr>
          <p:cNvSpPr/>
          <p:nvPr/>
        </p:nvSpPr>
        <p:spPr>
          <a:xfrm>
            <a:off x="8517667" y="6292366"/>
            <a:ext cx="469447" cy="41304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5030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elfiny_govoryat_-_ETO_K_NAM_PLYVUT_DELFINY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63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99 0.15116 L 1.37778 0.15046 " pathEditMode="relative" rAng="0" ptsTypes="AA">
                                      <p:cBhvr>
                                        <p:cTn id="9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385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500"/>
                            </p:stCondLst>
                            <p:childTnLst>
                              <p:par>
                                <p:cTn id="11" presetID="44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066 0.39537 L 0.33143 0.00949 C 0.40573 -0.07639 0.51615 -0.12222 0.63125 -0.12222 C 0.76302 -0.12222 0.86806 -0.07639 0.94219 0.00949 L 1.29584 0.39537 " pathEditMode="relative" rAng="0" ptsTypes="FffFF">
                                      <p:cBhvr>
                                        <p:cTn id="12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816" y="-2588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7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441 0.17871 L -0.41302 -0.16481 C -0.47587 -0.24213 -0.56962 -0.28333 -0.66684 -0.28333 C -0.7783 -0.28333 -0.86719 -0.24213 -0.93003 -0.16481 L -1.22847 0.17871 " pathEditMode="relative" rAng="0" ptsTypes="FffFF">
                                      <p:cBhvr>
                                        <p:cTn id="14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712" y="-23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500"/>
                            </p:stCondLst>
                            <p:childTnLst>
                              <p:par>
                                <p:cTn id="16" presetID="43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253 0.17408 L 0.70208 0.17408 C 0.97535 0.17408 1.31302 0.05972 1.31302 -0.03171 L 1.31302 -0.23541 " pathEditMode="relative" rAng="0" ptsTypes="FfFF">
                                      <p:cBhvr>
                                        <p:cTn id="17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024" y="-20486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2.22222E-6 L 1.73959 -0.03218 " pathEditMode="relative" rAng="0" ptsTypes="AA">
                                      <p:cBhvr>
                                        <p:cTn id="19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979" y="-1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500"/>
                            </p:stCondLst>
                            <p:childTnLst>
                              <p:par>
                                <p:cTn id="21" presetID="44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54 0.42222 L 0.36945 0.03634 C 0.44393 -0.04954 0.55434 -0.09537 0.66945 -0.09537 C 0.80122 -0.09537 0.90608 -0.04954 0.98038 0.03634 L 1.33403 0.42222 " pathEditMode="relative" rAng="0" ptsTypes="FffFF">
                                      <p:cBhvr>
                                        <p:cTn id="22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816" y="-25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1500"/>
                            </p:stCondLst>
                            <p:childTnLst>
                              <p:par>
                                <p:cTn id="24" presetID="37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736 0.11805 L -0.46597 -0.22547 C -0.52882 -0.30278 -0.6224 -0.34398 -0.71979 -0.34398 C -0.83125 -0.34398 -0.92014 -0.30278 -0.98299 -0.22547 L -1.28143 0.11805 " pathEditMode="relative" rAng="0" ptsTypes="FffFF">
                                      <p:cBhvr>
                                        <p:cTn id="25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694" y="-23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500"/>
                            </p:stCondLst>
                            <p:childTnLst>
                              <p:par>
                                <p:cTn id="27" presetID="5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674 0.10384 L 0.71719 0.10384 C 1.02709 0.10384 1.40782 0.27683 1.40782 0.4179 L 1.40782 0.73219 " pathEditMode="relative" rAng="0" ptsTypes="FfFF">
                                      <p:cBhvr>
                                        <p:cTn id="28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063" y="3140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1.38778E-17 L -1.59531 0.26204 " pathEditMode="relative" rAng="0" ptsTypes="AA">
                                      <p:cBhvr>
                                        <p:cTn id="30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774" y="13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1500"/>
                            </p:stCondLst>
                            <p:childTnLst>
                              <p:par>
                                <p:cTn id="32" presetID="6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5.73543E-7 C 0.01406 0.05296 0.0467 0.12697 0.16753 0.12604 C 0.34166 0.12604 0.35451 -0.12211 0.5625 -0.12303 C 0.74982 -0.12303 0.64982 0.0939 0.83003 0.09297 C 1.01823 0.09297 0.91701 -0.06406 1.11823 -0.06406 C 1.29843 -0.06406 1.19861 0.04209 1.35902 0.04209 C 1.51336 0.04209 1.43316 -0.03908 1.57413 -0.03908 C 1.65434 -0.03908 1.66007 -0.01711 1.66718 -5.73543E-7 " pathEditMode="relative" rAng="0" ptsTypes="ffffffff">
                                      <p:cBhvr>
                                        <p:cTn id="33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51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6500"/>
                            </p:stCondLst>
                            <p:childTnLst>
                              <p:par>
                                <p:cTn id="35" presetID="44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066 0.39537 L 0.33143 0.00949 C 0.40573 -0.07639 0.51615 -0.12222 0.63125 -0.12222 C 0.76302 -0.12222 0.86806 -0.07639 0.94219 0.00949 L 1.29584 0.39537 " pathEditMode="relative" rAng="0" ptsTypes="FffFF">
                                      <p:cBhvr>
                                        <p:cTn id="36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816" y="-25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9500"/>
                            </p:stCondLst>
                            <p:childTnLst>
                              <p:par>
                                <p:cTn id="38" presetID="41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716 0.11746 C 0.05452 0.10081 -0.06024 0.08463 -0.09982 0.08463 C -0.35329 0.08463 -0.61371 0.34405 -0.61371 0.60347 C -0.61371 0.47283 -0.74427 0.34405 -0.86736 0.34405 C -0.99774 0.34405 -1.12083 0.47468 -1.12083 0.60416 C -1.12083 0.53942 -1.18628 0.4733 -1.25121 0.4733 C -1.31632 0.4733 -1.38142 0.53781 -1.38142 0.60416 C -1.38142 0.57087 -1.41354 0.53942 -1.44618 0.53942 C -1.47864 0.53942 -1.51145 0.57272 -1.51145 0.60416 C -1.51145 0.58728 -1.52829 0.57087 -1.54409 0.57087 C -1.5526 0.57087 -1.57673 0.58752 -1.57673 0.60416 C -1.57673 0.59561 -1.58489 0.58728 -1.5934 0.58728 C -1.5934 0.5852 -1.61041 0.59538 -1.61041 0.60416 C -1.61041 0.59954 -1.61041 0.59561 -1.61892 0.59561 C -1.61892 0.59769 -1.62743 0.6 -1.62743 0.60416 C -1.62743 0.60208 -1.62743 0.59954 -1.62743 0.59769 C -1.63593 0.59769 -1.63593 0.59954 -1.63593 0.60208 C -1.64427 0.60208 -1.64427 0.6 -1.64427 0.59769 C -1.65312 0.59769 -1.65312 0.59954 -1.65312 0.60208 " pathEditMode="relative" rAng="0" ptsTypes="fffffffffffffffffff">
                                      <p:cBhvr>
                                        <p:cTn id="3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014" y="226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2500"/>
                            </p:stCondLst>
                            <p:childTnLst>
                              <p:par>
                                <p:cTn id="41" presetID="44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066 0.39537 L 0.33143 0.00949 C 0.40573 -0.07639 0.51615 -0.12222 0.63125 -0.12222 C 0.76302 -0.12222 0.86806 -0.07639 0.94219 0.00949 L 1.29584 0.39537 " pathEditMode="relative" rAng="0" ptsTypes="FffFF">
                                      <p:cBhvr>
                                        <p:cTn id="42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816" y="-2588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5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674 0.10384 L 0.71719 0.10384 C 1.02709 0.10384 1.40782 0.27683 1.40782 0.4179 L 1.40782 0.73219 " pathEditMode="relative" rAng="0" ptsTypes="FfFF">
                                      <p:cBhvr>
                                        <p:cTn id="44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063" y="314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7500"/>
                            </p:stCondLst>
                            <p:childTnLst>
                              <p:par>
                                <p:cTn id="46" presetID="43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056 0.21227 L 0.61216 0.21227 C 0.82796 0.21227 1.09514 0.02454 1.09514 -0.12523 L 1.09514 -0.45972 " pathEditMode="relative" rAng="0" ptsTypes="FfFF">
                                      <p:cBhvr>
                                        <p:cTn id="47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229" y="-33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500"/>
                            </p:stCondLst>
                            <p:childTnLst>
                              <p:par>
                                <p:cTn id="49" presetID="5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395 -0.47917 L 0.31164 -0.47917 C 0.50712 -0.47917 0.7474 -0.26968 0.7474 -0.09884 L 0.7474 0.28079 " pathEditMode="relative" rAng="0" ptsTypes="FfFF">
                                      <p:cBhvr>
                                        <p:cTn id="50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559" y="37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500"/>
                            </p:stCondLst>
                            <p:childTnLst>
                              <p:par>
                                <p:cTn id="52" presetID="37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97 0.96365 L -0.36215 0.18032 C -0.4342 0.00416 -0.54271 -0.08959 -0.65521 -0.08959 C -0.78385 -0.08959 -0.88715 0.00416 -0.95937 0.18032 L -1.30416 0.96365 " pathEditMode="relative" rAng="0" ptsTypes="FffFF">
                                      <p:cBhvr>
                                        <p:cTn id="53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410" y="-52662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066 0.39537 L 0.33143 0.00949 C 0.40573 -0.07639 0.51615 -0.12222 0.63125 -0.12222 C 0.76302 -0.12222 0.86806 -0.07639 0.94219 0.00949 L 1.29584 0.39537 " pathEditMode="relative" rAng="0" ptsTypes="FffFF">
                                      <p:cBhvr>
                                        <p:cTn id="55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816" y="-25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8500"/>
                            </p:stCondLst>
                            <p:childTnLst>
                              <p:par>
                                <p:cTn id="57" presetID="35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4.81481E-6 L -1.39028 0.33334 " pathEditMode="relative" rAng="0" ptsTypes="AA">
                                      <p:cBhvr>
                                        <p:cTn id="58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514" y="1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104 -0.23843 L 0.39497 -0.40116 C 0.46702 -0.43796 0.57465 -0.45718 0.68715 -0.45718 C 0.81528 -0.45718 0.91788 -0.43796 0.99028 -0.40116 L 1.33438 -0.23843 " pathEditMode="relative" rAng="0" ptsTypes="FffFF">
                                      <p:cBhvr>
                                        <p:cTn id="62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167" y="-10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60000"/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672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83279" y="592480"/>
            <a:ext cx="8803836" cy="515525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7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Задача</a:t>
            </a:r>
          </a:p>
          <a:p>
            <a:r>
              <a:rPr lang="ru-RU" sz="47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Один  </a:t>
            </a:r>
            <a:r>
              <a:rPr lang="ru-RU" sz="47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дельфин </a:t>
            </a:r>
            <a:r>
              <a:rPr lang="ru-RU" sz="47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за   1   день  съедает</a:t>
            </a:r>
            <a:r>
              <a:rPr lang="ru-RU" sz="47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7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30 килограммов </a:t>
            </a:r>
            <a:r>
              <a:rPr lang="ru-RU" sz="47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рыбы.</a:t>
            </a:r>
          </a:p>
          <a:p>
            <a:r>
              <a:rPr lang="ru-RU" sz="47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Сколько </a:t>
            </a:r>
            <a:r>
              <a:rPr lang="ru-RU" sz="47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килограммов рыбы </a:t>
            </a:r>
          </a:p>
          <a:p>
            <a:r>
              <a:rPr lang="ru-RU" sz="47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съедят  ____ </a:t>
            </a:r>
            <a:r>
              <a:rPr lang="ru-RU" sz="47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дельфинов за </a:t>
            </a:r>
            <a:r>
              <a:rPr lang="ru-RU" sz="47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____  </a:t>
            </a:r>
            <a:r>
              <a:rPr lang="ru-RU" sz="47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дней?</a:t>
            </a:r>
          </a:p>
        </p:txBody>
      </p:sp>
      <p:sp>
        <p:nvSpPr>
          <p:cNvPr id="16" name="Стрелка вправо 15">
            <a:hlinkClick r:id="" action="ppaction://hlinkshowjump?jump=nextslide"/>
          </p:cNvPr>
          <p:cNvSpPr/>
          <p:nvPr/>
        </p:nvSpPr>
        <p:spPr>
          <a:xfrm>
            <a:off x="8517667" y="6292366"/>
            <a:ext cx="469447" cy="41304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Стрелка влево 16">
            <a:hlinkClick r:id="" action="ppaction://hlinkshowjump?jump=previousslide"/>
          </p:cNvPr>
          <p:cNvSpPr/>
          <p:nvPr/>
        </p:nvSpPr>
        <p:spPr>
          <a:xfrm>
            <a:off x="183278" y="6292366"/>
            <a:ext cx="469447" cy="413048"/>
          </a:xfrm>
          <a:prstGeom prst="lef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Умножение 17">
            <a:hlinkClick r:id="" action="ppaction://hlinkshowjump?jump=endshow"/>
          </p:cNvPr>
          <p:cNvSpPr/>
          <p:nvPr/>
        </p:nvSpPr>
        <p:spPr>
          <a:xfrm>
            <a:off x="183277" y="179432"/>
            <a:ext cx="469447" cy="413048"/>
          </a:xfrm>
          <a:prstGeom prst="mathMultiply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" name="Picture 6" descr="ÐÐ¾ÑÐ¾Ð¶ÐµÐµ Ð¸Ð·Ð¾Ð±ÑÐ°Ð¶ÐµÐ½Ð¸Ðµ"/>
          <p:cNvPicPr>
            <a:picLocks noChangeAspect="1" noChangeArrowheads="1"/>
          </p:cNvPicPr>
          <p:nvPr/>
        </p:nvPicPr>
        <p:blipFill rotWithShape="1"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 rot="1596150" flipH="1">
            <a:off x="5684583" y="5060678"/>
            <a:ext cx="1561684" cy="1157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32296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alphaModFix amt="60000"/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672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179452" y="190860"/>
            <a:ext cx="712641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54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Собери картинку</a:t>
            </a:r>
            <a:endParaRPr lang="ru-RU" sz="5400" b="1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Стрелка вправо 15">
            <a:hlinkClick r:id="" action="ppaction://hlinkshowjump?jump=nextslide"/>
          </p:cNvPr>
          <p:cNvSpPr/>
          <p:nvPr/>
        </p:nvSpPr>
        <p:spPr>
          <a:xfrm>
            <a:off x="8517667" y="6292366"/>
            <a:ext cx="469447" cy="41304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Стрелка влево 16">
            <a:hlinkClick r:id="" action="ppaction://hlinkshowjump?jump=previousslide"/>
          </p:cNvPr>
          <p:cNvSpPr/>
          <p:nvPr/>
        </p:nvSpPr>
        <p:spPr>
          <a:xfrm>
            <a:off x="183278" y="6292366"/>
            <a:ext cx="469447" cy="413048"/>
          </a:xfrm>
          <a:prstGeom prst="lef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Умножение 17">
            <a:hlinkClick r:id="" action="ppaction://hlinkshowjump?jump=endshow"/>
          </p:cNvPr>
          <p:cNvSpPr/>
          <p:nvPr/>
        </p:nvSpPr>
        <p:spPr>
          <a:xfrm>
            <a:off x="183277" y="179432"/>
            <a:ext cx="469447" cy="413048"/>
          </a:xfrm>
          <a:prstGeom prst="mathMultiply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3" name="Picture 6" descr="ÐÐ¾ÑÐ¾Ð¶ÐµÐµ Ð¸Ð·Ð¾Ð±ÑÐ°Ð¶ÐµÐ½Ð¸Ðµ"/>
          <p:cNvPicPr>
            <a:picLocks noChangeAspect="1" noChangeArrowheads="1"/>
          </p:cNvPicPr>
          <p:nvPr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 rot="20346194">
            <a:off x="814772" y="5481434"/>
            <a:ext cx="1285786" cy="1028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Группа 13"/>
          <p:cNvGrpSpPr/>
          <p:nvPr/>
        </p:nvGrpSpPr>
        <p:grpSpPr>
          <a:xfrm>
            <a:off x="1179452" y="1340768"/>
            <a:ext cx="6823282" cy="4429272"/>
            <a:chOff x="-19034" y="298898"/>
            <a:chExt cx="8928992" cy="6188289"/>
          </a:xfrm>
        </p:grpSpPr>
        <p:pic>
          <p:nvPicPr>
            <p:cNvPr id="19" name="Picture 2" descr="https://naurok.com.ua/uploads/files/84985/35858/36452_html/images/35858015.jp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9034" y="298898"/>
              <a:ext cx="8928992" cy="6188289"/>
            </a:xfrm>
            <a:prstGeom prst="rect">
              <a:avLst/>
            </a:prstGeom>
            <a:ln>
              <a:noFill/>
            </a:ln>
            <a:effectLst>
              <a:softEdge rad="317500"/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Прямоугольник 19"/>
            <p:cNvSpPr/>
            <p:nvPr/>
          </p:nvSpPr>
          <p:spPr>
            <a:xfrm>
              <a:off x="5724128" y="1268760"/>
              <a:ext cx="2448272" cy="91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xmlns="" val="41555151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Zvuki-prirody-Krik-del_finov дельфины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alphaModFix amt="60000"/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672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73634" y="190860"/>
            <a:ext cx="831348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54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Найди периметр фигур</a:t>
            </a:r>
            <a:endParaRPr lang="ru-RU" sz="5400" b="1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Стрелка вправо 15">
            <a:hlinkClick r:id="" action="ppaction://hlinkshowjump?jump=nextslide"/>
          </p:cNvPr>
          <p:cNvSpPr/>
          <p:nvPr/>
        </p:nvSpPr>
        <p:spPr>
          <a:xfrm>
            <a:off x="8517667" y="6292366"/>
            <a:ext cx="469447" cy="41304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Стрелка влево 16">
            <a:hlinkClick r:id="" action="ppaction://hlinkshowjump?jump=previousslide"/>
          </p:cNvPr>
          <p:cNvSpPr/>
          <p:nvPr/>
        </p:nvSpPr>
        <p:spPr>
          <a:xfrm>
            <a:off x="183278" y="6292366"/>
            <a:ext cx="469447" cy="413048"/>
          </a:xfrm>
          <a:prstGeom prst="lef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Умножение 17">
            <a:hlinkClick r:id="" action="ppaction://hlinkshowjump?jump=endshow"/>
          </p:cNvPr>
          <p:cNvSpPr/>
          <p:nvPr/>
        </p:nvSpPr>
        <p:spPr>
          <a:xfrm>
            <a:off x="183277" y="179432"/>
            <a:ext cx="469447" cy="413048"/>
          </a:xfrm>
          <a:prstGeom prst="mathMultiply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3" name="Picture 6" descr="ÐÐ¾ÑÐ¾Ð¶ÐµÐµ Ð¸Ð·Ð¾Ð±ÑÐ°Ð¶ÐµÐ½Ð¸Ðµ"/>
          <p:cNvPicPr>
            <a:picLocks noChangeAspect="1" noChangeArrowheads="1"/>
          </p:cNvPicPr>
          <p:nvPr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 rot="20346194">
            <a:off x="814772" y="5481434"/>
            <a:ext cx="1285786" cy="1028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Группа 13"/>
          <p:cNvGrpSpPr/>
          <p:nvPr/>
        </p:nvGrpSpPr>
        <p:grpSpPr>
          <a:xfrm>
            <a:off x="1179452" y="1340768"/>
            <a:ext cx="6823282" cy="4429272"/>
            <a:chOff x="-19034" y="298898"/>
            <a:chExt cx="8928992" cy="6188289"/>
          </a:xfrm>
        </p:grpSpPr>
        <p:pic>
          <p:nvPicPr>
            <p:cNvPr id="19" name="Picture 2" descr="https://naurok.com.ua/uploads/files/84985/35858/36452_html/images/35858015.jp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9034" y="298898"/>
              <a:ext cx="8928992" cy="6188289"/>
            </a:xfrm>
            <a:prstGeom prst="rect">
              <a:avLst/>
            </a:prstGeom>
            <a:ln>
              <a:noFill/>
            </a:ln>
            <a:effectLst>
              <a:softEdge rad="317500"/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Прямоугольник 19"/>
            <p:cNvSpPr/>
            <p:nvPr/>
          </p:nvSpPr>
          <p:spPr>
            <a:xfrm>
              <a:off x="5724128" y="1268760"/>
              <a:ext cx="2448272" cy="91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xmlns="" val="1309305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Zvuki-prirody-Krik-del_finov дельфины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60000"/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672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93605" y="179432"/>
            <a:ext cx="885655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54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54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23 июля</a:t>
            </a:r>
            <a:r>
              <a:rPr lang="ru-RU" sz="5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5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54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Всемирный день китов и дельфинов </a:t>
            </a:r>
            <a:endParaRPr lang="ru-RU" sz="5400" b="1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Стрелка вправо 15">
            <a:hlinkClick r:id="" action="ppaction://hlinkshowjump?jump=nextslide"/>
          </p:cNvPr>
          <p:cNvSpPr/>
          <p:nvPr/>
        </p:nvSpPr>
        <p:spPr>
          <a:xfrm>
            <a:off x="8517667" y="6292366"/>
            <a:ext cx="469447" cy="41304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Стрелка влево 16">
            <a:hlinkClick r:id="" action="ppaction://hlinkshowjump?jump=previousslide"/>
          </p:cNvPr>
          <p:cNvSpPr/>
          <p:nvPr/>
        </p:nvSpPr>
        <p:spPr>
          <a:xfrm>
            <a:off x="183278" y="6292366"/>
            <a:ext cx="469447" cy="413048"/>
          </a:xfrm>
          <a:prstGeom prst="lef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Умножение 17">
            <a:hlinkClick r:id="" action="ppaction://hlinkshowjump?jump=endshow"/>
          </p:cNvPr>
          <p:cNvSpPr/>
          <p:nvPr/>
        </p:nvSpPr>
        <p:spPr>
          <a:xfrm>
            <a:off x="183277" y="179432"/>
            <a:ext cx="469447" cy="413048"/>
          </a:xfrm>
          <a:prstGeom prst="mathMultiply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20488" name="Picture 8" descr="http://ecology.aonb.ru/assets/images/den-kito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709737" y="1991994"/>
            <a:ext cx="5724525" cy="30956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26083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60000"/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672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93605" y="179432"/>
            <a:ext cx="8856556" cy="59093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54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4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Продолжите </a:t>
            </a:r>
            <a:r>
              <a:rPr lang="ru-RU" sz="4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предложение</a:t>
            </a:r>
            <a:endParaRPr lang="ru-RU" sz="40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5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– Сегодня я узнал… </a:t>
            </a:r>
            <a:r>
              <a:rPr lang="ru-RU" sz="5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      </a:t>
            </a:r>
            <a:r>
              <a:rPr lang="ru-RU" sz="5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– Было интересно…    </a:t>
            </a:r>
          </a:p>
          <a:p>
            <a:pPr>
              <a:lnSpc>
                <a:spcPct val="150000"/>
              </a:lnSpc>
            </a:pPr>
            <a:r>
              <a:rPr lang="ru-RU" sz="5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– Я выполнял задания</a:t>
            </a:r>
            <a:r>
              <a:rPr lang="ru-RU" sz="5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ru-RU" sz="5400" b="1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5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5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Я научился…</a:t>
            </a:r>
          </a:p>
        </p:txBody>
      </p:sp>
      <p:sp>
        <p:nvSpPr>
          <p:cNvPr id="16" name="Стрелка вправо 15">
            <a:hlinkClick r:id="" action="ppaction://hlinkshowjump?jump=nextslide"/>
          </p:cNvPr>
          <p:cNvSpPr/>
          <p:nvPr/>
        </p:nvSpPr>
        <p:spPr>
          <a:xfrm>
            <a:off x="8517667" y="6292366"/>
            <a:ext cx="469447" cy="41304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Стрелка влево 16">
            <a:hlinkClick r:id="" action="ppaction://hlinkshowjump?jump=previousslide"/>
          </p:cNvPr>
          <p:cNvSpPr/>
          <p:nvPr/>
        </p:nvSpPr>
        <p:spPr>
          <a:xfrm>
            <a:off x="183278" y="6292366"/>
            <a:ext cx="469447" cy="413048"/>
          </a:xfrm>
          <a:prstGeom prst="lef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Умножение 17">
            <a:hlinkClick r:id="" action="ppaction://hlinkshowjump?jump=endshow"/>
          </p:cNvPr>
          <p:cNvSpPr/>
          <p:nvPr/>
        </p:nvSpPr>
        <p:spPr>
          <a:xfrm>
            <a:off x="183277" y="179432"/>
            <a:ext cx="469447" cy="413048"/>
          </a:xfrm>
          <a:prstGeom prst="mathMultiply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1544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672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Стрелка влево 16">
            <a:hlinkClick r:id="" action="ppaction://hlinkshowjump?jump=previousslide"/>
          </p:cNvPr>
          <p:cNvSpPr/>
          <p:nvPr/>
        </p:nvSpPr>
        <p:spPr>
          <a:xfrm>
            <a:off x="183278" y="6292366"/>
            <a:ext cx="469447" cy="413048"/>
          </a:xfrm>
          <a:prstGeom prst="lef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Умножение 17">
            <a:hlinkClick r:id="" action="ppaction://hlinkshowjump?jump=endshow"/>
          </p:cNvPr>
          <p:cNvSpPr/>
          <p:nvPr/>
        </p:nvSpPr>
        <p:spPr>
          <a:xfrm>
            <a:off x="183277" y="179432"/>
            <a:ext cx="469447" cy="413048"/>
          </a:xfrm>
          <a:prstGeom prst="mathMultiply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24" name="Группа 23"/>
          <p:cNvGrpSpPr/>
          <p:nvPr/>
        </p:nvGrpSpPr>
        <p:grpSpPr>
          <a:xfrm>
            <a:off x="2463993" y="3284984"/>
            <a:ext cx="2866876" cy="3286709"/>
            <a:chOff x="2691189" y="657599"/>
            <a:chExt cx="4530437" cy="5328592"/>
          </a:xfrm>
        </p:grpSpPr>
        <p:pic>
          <p:nvPicPr>
            <p:cNvPr id="25" name="Picture 2" descr="ÐÐ¾ÑÐ¾Ð¶ÐµÐµ Ð¸Ð·Ð¾Ð±ÑÐ°Ð¶ÐµÐ½Ð¸Ðµ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691189" y="657599"/>
              <a:ext cx="4530437" cy="53285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Прямоугольник 25"/>
            <p:cNvSpPr/>
            <p:nvPr/>
          </p:nvSpPr>
          <p:spPr>
            <a:xfrm>
              <a:off x="3195403" y="4941168"/>
              <a:ext cx="2024669" cy="35880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CurveUp">
                <a:avLst/>
              </a:prstTxWarp>
              <a:spAutoFit/>
            </a:bodyPr>
            <a:lstStyle/>
            <a:p>
              <a:pPr algn="ctr"/>
              <a:r>
                <a:rPr lang="ru-RU" sz="3600" b="1" cap="none" spc="0" dirty="0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ДРУЖБА</a:t>
              </a:r>
              <a:endParaRPr lang="ru-RU" sz="3600" b="1" cap="none" spc="0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9" name="Picture 6" descr="https://img-fotki.yandex.ru/get/6615/16969765.b0/0_6b693_8bd157c3_M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20518195" flipH="1">
            <a:off x="5148611" y="1733607"/>
            <a:ext cx="1592570" cy="133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ÐÐ°ÑÑÐ¸Ð½ÐºÐ¸ Ð¿Ð¾ Ð·Ð°Ð¿ÑÐ¾ÑÑ ÑÐºÐ°Ð»Ñ Ð² Ð¼Ð¾ÑÐµ ÐºÐ»Ð¸Ð¿Ð°ÑÑ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flipH="1">
            <a:off x="183278" y="2165174"/>
            <a:ext cx="1535482" cy="2239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ÐÐ¾ÑÐ¾Ð¶ÐµÐµ Ð¸Ð·Ð¾Ð±ÑÐ°Ð¶ÐµÐ½Ð¸Ðµ"/>
          <p:cNvPicPr>
            <a:picLocks noChangeAspect="1" noChangeArrowheads="1"/>
          </p:cNvPicPr>
          <p:nvPr/>
        </p:nvPicPr>
        <p:blipFill rotWithShape="1"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 rot="2696821" flipH="1">
            <a:off x="7435076" y="4057951"/>
            <a:ext cx="1548221" cy="1147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ÐÐ¾ÑÐ¾Ð¶ÐµÐµ Ð¸Ð·Ð¾Ð±ÑÐ°Ð¶ÐµÐ½Ð¸Ðµ"/>
          <p:cNvPicPr>
            <a:picLocks noChangeAspect="1" noChangeArrowheads="1"/>
          </p:cNvPicPr>
          <p:nvPr/>
        </p:nvPicPr>
        <p:blipFill rotWithShape="1"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 rot="1713565" flipH="1">
            <a:off x="5926953" y="4680300"/>
            <a:ext cx="1964311" cy="1455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ÐÐ¾ÑÐ¾Ð¶ÐµÐµ Ð¸Ð·Ð¾Ð±ÑÐ°Ð¶ÐµÐ½Ð¸Ðµ"/>
          <p:cNvPicPr>
            <a:picLocks noChangeAspect="1" noChangeArrowheads="1"/>
          </p:cNvPicPr>
          <p:nvPr/>
        </p:nvPicPr>
        <p:blipFill rotWithShape="1"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 rot="20346194">
            <a:off x="185829" y="4559311"/>
            <a:ext cx="1709980" cy="1367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1179452" y="190860"/>
            <a:ext cx="7126415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СПАСИБО </a:t>
            </a:r>
          </a:p>
          <a:p>
            <a:pPr algn="ctr"/>
            <a:r>
              <a:rPr lang="ru-RU" sz="44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 ОТЛИЧНУЮ РАБОТУ!</a:t>
            </a:r>
            <a:endParaRPr lang="ru-RU" sz="4400" b="1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4015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60000"/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672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93605" y="179432"/>
            <a:ext cx="8856556" cy="59400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Домашнее задание </a:t>
            </a:r>
          </a:p>
          <a:p>
            <a:pPr algn="ctr"/>
            <a:r>
              <a:rPr lang="ru-RU" sz="4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(по выбору )</a:t>
            </a:r>
            <a:endParaRPr lang="ru-RU" sz="40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40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С. 88, примеры 1.</a:t>
            </a:r>
          </a:p>
          <a:p>
            <a:pPr>
              <a:lnSpc>
                <a:spcPct val="150000"/>
              </a:lnSpc>
            </a:pPr>
            <a:endParaRPr lang="ru-RU" sz="4000" b="1" dirty="0" smtClean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40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Составить и  решить </a:t>
            </a:r>
            <a:r>
              <a:rPr lang="ru-RU" sz="40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 примеров на умножение трехзначного числа на </a:t>
            </a:r>
            <a:r>
              <a:rPr lang="ru-RU" sz="40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однозначное.</a:t>
            </a:r>
            <a:endParaRPr lang="ru-RU" sz="4000" b="1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Стрелка вправо 15">
            <a:hlinkClick r:id="" action="ppaction://hlinkshowjump?jump=nextslide"/>
          </p:cNvPr>
          <p:cNvSpPr/>
          <p:nvPr/>
        </p:nvSpPr>
        <p:spPr>
          <a:xfrm>
            <a:off x="8517667" y="6292366"/>
            <a:ext cx="469447" cy="41304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Стрелка влево 16">
            <a:hlinkClick r:id="" action="ppaction://hlinkshowjump?jump=previousslide"/>
          </p:cNvPr>
          <p:cNvSpPr/>
          <p:nvPr/>
        </p:nvSpPr>
        <p:spPr>
          <a:xfrm>
            <a:off x="183278" y="6292366"/>
            <a:ext cx="469447" cy="413048"/>
          </a:xfrm>
          <a:prstGeom prst="lef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Умножение 17">
            <a:hlinkClick r:id="" action="ppaction://hlinkshowjump?jump=endshow"/>
          </p:cNvPr>
          <p:cNvSpPr/>
          <p:nvPr/>
        </p:nvSpPr>
        <p:spPr>
          <a:xfrm>
            <a:off x="183277" y="179432"/>
            <a:ext cx="469447" cy="413048"/>
          </a:xfrm>
          <a:prstGeom prst="mathMultiply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2722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634</TotalTime>
  <Words>324</Words>
  <Application>Microsoft Office PowerPoint</Application>
  <PresentationFormat>Экран (4:3)</PresentationFormat>
  <Paragraphs>92</Paragraphs>
  <Slides>24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Admin</cp:lastModifiedBy>
  <cp:revision>52</cp:revision>
  <dcterms:created xsi:type="dcterms:W3CDTF">2019-04-20T19:37:46Z</dcterms:created>
  <dcterms:modified xsi:type="dcterms:W3CDTF">2020-05-08T06:30:39Z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13341476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