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57" r:id="rId3"/>
    <p:sldId id="276" r:id="rId4"/>
    <p:sldId id="261" r:id="rId5"/>
    <p:sldId id="258" r:id="rId6"/>
    <p:sldId id="259" r:id="rId7"/>
    <p:sldId id="274" r:id="rId8"/>
    <p:sldId id="264" r:id="rId9"/>
    <p:sldId id="265" r:id="rId10"/>
    <p:sldId id="275" r:id="rId11"/>
    <p:sldId id="267" r:id="rId12"/>
    <p:sldId id="268" r:id="rId13"/>
    <p:sldId id="269" r:id="rId14"/>
    <p:sldId id="271" r:id="rId15"/>
    <p:sldId id="262" r:id="rId16"/>
    <p:sldId id="263" r:id="rId17"/>
    <p:sldId id="272" r:id="rId18"/>
    <p:sldId id="273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75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ED7E110-35B2-4BB6-BEE5-4F91F7CC598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43363DC-239B-47E3-BD5B-37D5FA591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21.wmf"/><Relationship Id="rId7" Type="http://schemas.openxmlformats.org/officeDocument/2006/relationships/image" Target="../media/image18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9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 русского языка 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3в классе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«Роль имени прилагательного в речи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67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Ребята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послушайте, какая тишина!</a:t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в школе начались уроки.</a:t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Мы не будем тратить время зря,</a:t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приступим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сразу все </a:t>
            </a: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 работе.</a:t>
            </a:r>
          </a:p>
        </p:txBody>
      </p:sp>
    </p:spTree>
    <p:extLst>
      <p:ext uri="{BB962C8B-B14F-4D97-AF65-F5344CB8AC3E}">
        <p14:creationId xmlns="" xmlns:p14="http://schemas.microsoft.com/office/powerpoint/2010/main" val="383265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636912"/>
            <a:ext cx="8568952" cy="1464568"/>
          </a:xfr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Adobe Fangsong Std R" pitchFamily="18" charset="-128"/>
              </a:rPr>
              <a:t>Художественная мастерская</a:t>
            </a:r>
            <a:endParaRPr lang="ru-RU" sz="6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903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sz="3600" dirty="0" smtClean="0"/>
              <a:t>Игра «Да и Нет»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67" y="1052736"/>
            <a:ext cx="9073008" cy="518457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1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·        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Имя прилагательное относится к служебным частям </a:t>
            </a:r>
            <a:endParaRPr lang="ru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речи   </a:t>
            </a:r>
            <a:r>
              <a:rPr lang="ru-RU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нет).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Имя прилагательное – самостоятельная часть речи 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(да).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Имя прилагательное обозначает предмет 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(нет).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Имя прилагательное обозначает признак предмета 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(да).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Имя прилагательное отвечает на вопросы где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куда?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откуда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 как? 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(нет).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Имя прилагательное отвечает на вопросы какой? какая? какое? какие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 Чей? Чья? Чьи? Чьё?                      </a:t>
            </a:r>
            <a:r>
              <a:rPr lang="ru-RU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(да)</a:t>
            </a:r>
            <a:endParaRPr lang="ru-RU" sz="2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Имя прилагательное в предложении чаще всего бывает определением? 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(да)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Имя прилагательное имеет постоянный род 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(нет).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Имя прилагательное изменяется по родам, числам </a:t>
            </a:r>
            <a:endParaRPr lang="ru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и 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падежам 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(да).</a:t>
            </a:r>
          </a:p>
          <a:p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        Род, число, падеж имени прилагательного зависит от имени существительного, с которым оно связано 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(да).</a:t>
            </a:r>
          </a:p>
          <a:p>
            <a:pPr marL="0" indent="0">
              <a:buNone/>
            </a:pPr>
            <a:endParaRPr lang="ru-RU" sz="1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22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скраска зима, снег, заснеженный домик. Сайт детского творчеств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62" y="575945"/>
            <a:ext cx="4664075" cy="57061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94631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024.radikal.ru/1312/5c/f1f03e3dda0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20688"/>
            <a:ext cx="5202578" cy="6120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4176464" cy="838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Натюрморт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060848"/>
            <a:ext cx="20585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л</a:t>
            </a:r>
            <a:r>
              <a:rPr lang="ru-RU" sz="4800" dirty="0" smtClean="0"/>
              <a:t>имон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46131" y="3068960"/>
            <a:ext cx="16535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кофе</a:t>
            </a:r>
          </a:p>
        </p:txBody>
      </p:sp>
    </p:spTree>
    <p:extLst>
      <p:ext uri="{BB962C8B-B14F-4D97-AF65-F5344CB8AC3E}">
        <p14:creationId xmlns="" xmlns:p14="http://schemas.microsoft.com/office/powerpoint/2010/main" val="394631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Отгадаем цвета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844824"/>
            <a:ext cx="7704856" cy="2748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i="1" dirty="0"/>
              <a:t>Красный, алый, малахитовый, зелёный, салатный, багровый, пунцовый, изумрудный.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8272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6400800" cy="838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Пейзаж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http://www.bibliotekar.ru/rusShishkin/13.files/image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5887253" cy="3600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xn----8sbiecm6bhdx8i.xn--p1ai/sites/default/files/Grabar_Fevralskay_lazu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48680"/>
            <a:ext cx="3512006" cy="6021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2409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63880" cy="814536"/>
          </a:xfrm>
        </p:spPr>
        <p:txBody>
          <a:bodyPr/>
          <a:lstStyle/>
          <a:p>
            <a:pPr algn="ctr"/>
            <a:r>
              <a:rPr lang="ru-RU" sz="2800" i="1" dirty="0">
                <a:effectLst/>
              </a:rPr>
              <a:t>И</a:t>
            </a:r>
            <a:r>
              <a:rPr lang="ru-RU" sz="2800" i="1" dirty="0" smtClean="0">
                <a:effectLst/>
              </a:rPr>
              <a:t>зобразительно-выразительные </a:t>
            </a:r>
            <a:r>
              <a:rPr lang="ru-RU" sz="2800" i="1" dirty="0">
                <a:effectLst/>
              </a:rPr>
              <a:t>средства языка</a:t>
            </a:r>
            <a:endParaRPr lang="ru-RU" sz="28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060849"/>
            <a:ext cx="7992888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Эпитеты, метафоры, </a:t>
            </a:r>
            <a:endParaRPr lang="ru-RU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олицетворения</a:t>
            </a: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сравнения.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2915816" y="1916832"/>
            <a:ext cx="428625" cy="381000"/>
          </a:xfrm>
          <a:prstGeom prst="sun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802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img-fotki.yandex.ru/get/11/zabava-2007.6/0_8241_12db4a47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532" y="238845"/>
            <a:ext cx="4736744" cy="63156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-fotki.yandex.ru/get/6002/anugarov.5/0_48f64_cd3e48a_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47" y="260648"/>
            <a:ext cx="3990305" cy="62938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photo.sibnet.ru/upload/imggreat/1256542588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7623"/>
            <a:ext cx="7938377" cy="59399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624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555822"/>
            <a:ext cx="75608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Стройные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высокие сосны развесили иглистые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лапы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⁴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lnSpc>
                <a:spcPct val="150000"/>
              </a:lnSpc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Изумрудные </a:t>
            </a:r>
            <a:r>
              <a:rPr lang="ru-RU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ёл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</a:t>
            </a:r>
            <a:r>
              <a:rPr lang="ru-RU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чки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</a:t>
            </a:r>
            <a:r>
              <a:rPr lang="ru-RU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ят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под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тихим³ 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снегом.</a:t>
            </a:r>
          </a:p>
          <a:p>
            <a:pPr>
              <a:lnSpc>
                <a:spcPct val="150000"/>
              </a:lnSpc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Горят рубиновые </a:t>
            </a:r>
            <a:r>
              <a:rPr lang="ru-RU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яг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</a:t>
            </a:r>
            <a:r>
              <a:rPr lang="ru-RU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ды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 застенчивой р…</a:t>
            </a:r>
            <a:r>
              <a:rPr lang="ru-RU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бине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5076056" y="1556792"/>
            <a:ext cx="428625" cy="3810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Солнце 4"/>
          <p:cNvSpPr/>
          <p:nvPr/>
        </p:nvSpPr>
        <p:spPr>
          <a:xfrm>
            <a:off x="2843808" y="2492896"/>
            <a:ext cx="428625" cy="3810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3131840" y="3371977"/>
            <a:ext cx="428625" cy="3810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7" name="Солнце 6"/>
          <p:cNvSpPr/>
          <p:nvPr/>
        </p:nvSpPr>
        <p:spPr>
          <a:xfrm>
            <a:off x="4339931" y="4293096"/>
            <a:ext cx="428625" cy="3810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олнце 7"/>
          <p:cNvSpPr/>
          <p:nvPr/>
        </p:nvSpPr>
        <p:spPr>
          <a:xfrm>
            <a:off x="3560465" y="5229200"/>
            <a:ext cx="428625" cy="3810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912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19672" y="265015"/>
            <a:ext cx="68407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 посмотри, какая красота!</a:t>
            </a:r>
          </a:p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___________снег мерцает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еле-еле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Поляна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________светом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залита</a:t>
            </a:r>
          </a:p>
          <a:p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Вокруг_____________ели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 descr="http://desktopwallpapers.org.ua/large/201111/95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11784"/>
            <a:ext cx="6048672" cy="41060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79748" y="5229200"/>
            <a:ext cx="4248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 посмотри, какая красота!</a:t>
            </a:r>
            <a:b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Вечерний снег мерцает еле-еле.</a:t>
            </a:r>
            <a:b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Поляна лунным светом залита</a:t>
            </a:r>
            <a:b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Вокруг немой заиндевелой ели. </a:t>
            </a:r>
            <a:endParaRPr lang="ru-RU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(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С. Смирнов)</a:t>
            </a:r>
          </a:p>
        </p:txBody>
      </p:sp>
    </p:spTree>
    <p:extLst>
      <p:ext uri="{BB962C8B-B14F-4D97-AF65-F5344CB8AC3E}">
        <p14:creationId xmlns="" xmlns:p14="http://schemas.microsoft.com/office/powerpoint/2010/main" val="392980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3024336" cy="838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Портрет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5502" y="1844824"/>
            <a:ext cx="7992888" cy="4144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lnSpc>
                <a:spcPct val="150000"/>
              </a:lnSpc>
            </a:pP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Глаза </a:t>
            </a: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(карие, задумчивые), лицо (доброе, круглое), девочка (аккуратная, высокая), мальчик (стройный, заботливый). </a:t>
            </a:r>
          </a:p>
        </p:txBody>
      </p:sp>
      <p:pic>
        <p:nvPicPr>
          <p:cNvPr id="1026" name="Picture 2" descr="http://www.art-portrets.ru/pict3/detsky-risunok-portr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4849"/>
            <a:ext cx="2246650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9606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81000"/>
            <a:ext cx="8735888" cy="838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Анималистический жанр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2" name="Picture 2" descr="http://www.art-vernissage.ru/files/bars-D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40768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g15.nnm.me/4/0/3/e/0/69b41ebc80551c0f4f64be2eb8b_pre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700817" cy="49723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1370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2" descr="g0123962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5" y="214313"/>
            <a:ext cx="1411288" cy="33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3" descr="g0134735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6205538"/>
            <a:ext cx="993775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5" descr="g0112679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325" y="3357563"/>
            <a:ext cx="209867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Рисунок 7" descr="g0150334.WM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75" y="5072063"/>
            <a:ext cx="2043113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8" descr="g0100406.WM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2035180">
            <a:off x="3591928" y="3033885"/>
            <a:ext cx="1460500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Рисунок 10" descr="g0112660.WM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500688"/>
            <a:ext cx="1287463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Рисунок 19" descr="g0101263.WM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34909" y="3636593"/>
            <a:ext cx="2788807" cy="2429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395536" y="357188"/>
            <a:ext cx="4006602" cy="4799012"/>
            <a:chOff x="0" y="357166"/>
            <a:chExt cx="4402167" cy="4799617"/>
          </a:xfrm>
        </p:grpSpPr>
        <p:sp>
          <p:nvSpPr>
            <p:cNvPr id="2" name="TextBox 1"/>
            <p:cNvSpPr txBox="1"/>
            <p:nvPr/>
          </p:nvSpPr>
          <p:spPr>
            <a:xfrm>
              <a:off x="0" y="357166"/>
              <a:ext cx="4402167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>
                    <a:solidFill>
                      <a:schemeClr val="tx1"/>
                    </a:solidFill>
                  </a:ln>
                  <a:solidFill>
                    <a:srgbClr val="C00000"/>
                  </a:solidFill>
                  <a:latin typeface="Comic Sans MS" pitchFamily="66" charset="0"/>
                </a:rPr>
                <a:t>Благородный как ...</a:t>
              </a:r>
              <a:endParaRPr lang="ru-RU" sz="3200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0" y="1643050"/>
              <a:ext cx="3114955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FFFF00"/>
                  </a:solidFill>
                  <a:latin typeface="Comic Sans MS" pitchFamily="66" charset="0"/>
                </a:rPr>
                <a:t>Упрямый как…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0" y="2857496"/>
              <a:ext cx="267733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19050">
                    <a:solidFill>
                      <a:schemeClr val="tx1"/>
                    </a:solidFill>
                  </a:ln>
                  <a:solidFill>
                    <a:srgbClr val="009900"/>
                  </a:solidFill>
                  <a:latin typeface="Comic Sans MS" pitchFamily="66" charset="0"/>
                </a:rPr>
                <a:t>Хитрая как…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0" y="1000108"/>
              <a:ext cx="3685624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0066FF"/>
                  </a:solidFill>
                  <a:latin typeface="Comic Sans MS" pitchFamily="66" charset="0"/>
                </a:rPr>
                <a:t>Неуклюжий как…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0" y="3429000"/>
              <a:ext cx="3068661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Надутый как…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0" y="2285992"/>
              <a:ext cx="4182555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Comic Sans MS" pitchFamily="66" charset="0"/>
                </a:rPr>
                <a:t>Изворотливый как…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0" y="4572008"/>
              <a:ext cx="3151825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FF9900"/>
                  </a:solidFill>
                  <a:latin typeface="Comic Sans MS" pitchFamily="66" charset="0"/>
                </a:rPr>
                <a:t>Колючий как…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0" y="4071942"/>
              <a:ext cx="325762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00B050"/>
                  </a:solidFill>
                  <a:latin typeface="Comic Sans MS" pitchFamily="66" charset="0"/>
                </a:rPr>
                <a:t>Здоровый как…</a:t>
              </a:r>
            </a:p>
          </p:txBody>
        </p:sp>
      </p:grpSp>
      <p:pic>
        <p:nvPicPr>
          <p:cNvPr id="10250" name="Рисунок 17" descr="g0108522.WM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29313" y="0"/>
            <a:ext cx="3214687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2121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7"/>
          <p:cNvGrpSpPr>
            <a:grpSpLocks/>
          </p:cNvGrpSpPr>
          <p:nvPr/>
        </p:nvGrpSpPr>
        <p:grpSpPr bwMode="auto">
          <a:xfrm>
            <a:off x="500063" y="0"/>
            <a:ext cx="5786437" cy="2501900"/>
            <a:chOff x="714348" y="0"/>
            <a:chExt cx="5786465" cy="2501900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714348" y="428604"/>
              <a:ext cx="44021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>
                    <a:solidFill>
                      <a:schemeClr val="tx1"/>
                    </a:solidFill>
                  </a:ln>
                  <a:solidFill>
                    <a:srgbClr val="C00000"/>
                  </a:solidFill>
                  <a:latin typeface="Comic Sans MS" pitchFamily="66" charset="0"/>
                </a:rPr>
                <a:t>Благородный как ...</a:t>
              </a:r>
              <a:endParaRPr lang="ru-RU" sz="3200" dirty="0">
                <a:ln>
                  <a:solidFill>
                    <a:schemeClr val="tx1"/>
                  </a:solidFill>
                </a:ln>
              </a:endParaRPr>
            </a:p>
          </p:txBody>
        </p:sp>
        <p:pic>
          <p:nvPicPr>
            <p:cNvPr id="11289" name="Рисунок 5" descr="g0112679.WM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0625" y="0"/>
              <a:ext cx="1500188" cy="250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Группа 20"/>
          <p:cNvGrpSpPr>
            <a:grpSpLocks/>
          </p:cNvGrpSpPr>
          <p:nvPr/>
        </p:nvGrpSpPr>
        <p:grpSpPr bwMode="auto">
          <a:xfrm>
            <a:off x="5457825" y="1071563"/>
            <a:ext cx="3686175" cy="2370137"/>
            <a:chOff x="5458376" y="1071563"/>
            <a:chExt cx="3685624" cy="2370708"/>
          </a:xfrm>
        </p:grpSpPr>
        <p:pic>
          <p:nvPicPr>
            <p:cNvPr id="11286" name="Рисунок 9" descr="g0150484.WM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29438" y="1071563"/>
              <a:ext cx="1812925" cy="2071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Прямоугольник 3"/>
            <p:cNvSpPr/>
            <p:nvPr/>
          </p:nvSpPr>
          <p:spPr>
            <a:xfrm>
              <a:off x="5458376" y="2857496"/>
              <a:ext cx="368562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0066FF"/>
                  </a:solidFill>
                  <a:latin typeface="Comic Sans MS" pitchFamily="66" charset="0"/>
                </a:rPr>
                <a:t>Неуклюжий как…</a:t>
              </a:r>
            </a:p>
          </p:txBody>
        </p:sp>
      </p:grpSp>
      <p:grpSp>
        <p:nvGrpSpPr>
          <p:cNvPr id="7" name="Группа 18"/>
          <p:cNvGrpSpPr>
            <a:grpSpLocks/>
          </p:cNvGrpSpPr>
          <p:nvPr/>
        </p:nvGrpSpPr>
        <p:grpSpPr bwMode="auto">
          <a:xfrm>
            <a:off x="571500" y="1285875"/>
            <a:ext cx="4410075" cy="1357313"/>
            <a:chOff x="571472" y="1285875"/>
            <a:chExt cx="4410103" cy="1357313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71472" y="1357298"/>
              <a:ext cx="304602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FFFF00"/>
                  </a:solidFill>
                  <a:latin typeface="Comic Sans MS" pitchFamily="66" charset="0"/>
                </a:rPr>
                <a:t>Упрямый как</a:t>
              </a:r>
              <a:r>
                <a:rPr lang="ru-RU" b="1" i="1" dirty="0">
                  <a:ln w="28575">
                    <a:solidFill>
                      <a:schemeClr val="tx1"/>
                    </a:solidFill>
                  </a:ln>
                  <a:solidFill>
                    <a:srgbClr val="FFFF00"/>
                  </a:solidFill>
                  <a:latin typeface="Comic Sans MS" pitchFamily="66" charset="0"/>
                </a:rPr>
                <a:t>…</a:t>
              </a:r>
            </a:p>
          </p:txBody>
        </p:sp>
        <p:pic>
          <p:nvPicPr>
            <p:cNvPr id="11285" name="Рисунок 7" descr="g0150334.WM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9000" y="1285875"/>
              <a:ext cx="1552575" cy="1357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Группа 19"/>
          <p:cNvGrpSpPr>
            <a:grpSpLocks/>
          </p:cNvGrpSpPr>
          <p:nvPr/>
        </p:nvGrpSpPr>
        <p:grpSpPr bwMode="auto">
          <a:xfrm>
            <a:off x="101600" y="1835150"/>
            <a:ext cx="4795838" cy="2868613"/>
            <a:chOff x="101600" y="1835150"/>
            <a:chExt cx="4795303" cy="2868613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714348" y="2786058"/>
              <a:ext cx="418255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Comic Sans MS" pitchFamily="66" charset="0"/>
                </a:rPr>
                <a:t>Изворотливый как…</a:t>
              </a:r>
            </a:p>
          </p:txBody>
        </p:sp>
        <p:pic>
          <p:nvPicPr>
            <p:cNvPr id="11283" name="Рисунок 8" descr="g0100406.WM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249336">
              <a:off x="101600" y="1835150"/>
              <a:ext cx="1460500" cy="2868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Группа 22"/>
          <p:cNvGrpSpPr>
            <a:grpSpLocks/>
          </p:cNvGrpSpPr>
          <p:nvPr/>
        </p:nvGrpSpPr>
        <p:grpSpPr bwMode="auto">
          <a:xfrm>
            <a:off x="5143500" y="3511550"/>
            <a:ext cx="3787775" cy="3346450"/>
            <a:chOff x="5143504" y="3511550"/>
            <a:chExt cx="3788387" cy="334645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5143504" y="3714752"/>
              <a:ext cx="2714644" cy="5847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19050">
                    <a:solidFill>
                      <a:schemeClr val="tx1"/>
                    </a:solidFill>
                  </a:ln>
                  <a:solidFill>
                    <a:srgbClr val="009900"/>
                  </a:solidFill>
                  <a:latin typeface="Comic Sans MS" pitchFamily="66" charset="0"/>
                </a:rPr>
                <a:t>Хитрая как…</a:t>
              </a:r>
            </a:p>
          </p:txBody>
        </p:sp>
        <p:pic>
          <p:nvPicPr>
            <p:cNvPr id="11281" name="Рисунок 2" descr="g0123962.WM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00938" y="3511550"/>
              <a:ext cx="1430953" cy="33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214438" y="3857625"/>
            <a:ext cx="4287837" cy="1357313"/>
            <a:chOff x="1214414" y="3857625"/>
            <a:chExt cx="4287861" cy="135731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214414" y="4214818"/>
              <a:ext cx="30652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Надутый как…</a:t>
              </a:r>
            </a:p>
          </p:txBody>
        </p:sp>
        <p:pic>
          <p:nvPicPr>
            <p:cNvPr id="11279" name="Рисунок 10" descr="g0112660.WMF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214813" y="3857625"/>
              <a:ext cx="1287462" cy="1357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Группа 23"/>
          <p:cNvGrpSpPr>
            <a:grpSpLocks/>
          </p:cNvGrpSpPr>
          <p:nvPr/>
        </p:nvGrpSpPr>
        <p:grpSpPr bwMode="auto">
          <a:xfrm>
            <a:off x="285750" y="5072063"/>
            <a:ext cx="4662488" cy="1571625"/>
            <a:chOff x="285720" y="5072063"/>
            <a:chExt cx="4662518" cy="1571625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85720" y="5214950"/>
              <a:ext cx="325762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3200" b="1" i="1" dirty="0">
                  <a:ln w="28575">
                    <a:solidFill>
                      <a:schemeClr val="tx1"/>
                    </a:solidFill>
                  </a:ln>
                  <a:solidFill>
                    <a:srgbClr val="00B050"/>
                  </a:solidFill>
                  <a:latin typeface="Comic Sans MS" pitchFamily="66" charset="0"/>
                </a:rPr>
                <a:t>Здоровый как…</a:t>
              </a:r>
            </a:p>
          </p:txBody>
        </p:sp>
        <p:pic>
          <p:nvPicPr>
            <p:cNvPr id="11277" name="Рисунок 19" descr="g0101263.WMF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43250" y="5072063"/>
              <a:ext cx="1804988" cy="157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Группа 24"/>
          <p:cNvGrpSpPr>
            <a:grpSpLocks/>
          </p:cNvGrpSpPr>
          <p:nvPr/>
        </p:nvGrpSpPr>
        <p:grpSpPr bwMode="auto">
          <a:xfrm>
            <a:off x="4929188" y="5286375"/>
            <a:ext cx="2411412" cy="1290638"/>
            <a:chOff x="4929190" y="5286388"/>
            <a:chExt cx="2411238" cy="1290625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929190" y="5286388"/>
              <a:ext cx="241123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i="1" dirty="0">
                  <a:ln w="28575">
                    <a:solidFill>
                      <a:schemeClr val="tx1"/>
                    </a:solidFill>
                  </a:ln>
                  <a:solidFill>
                    <a:srgbClr val="FF9900"/>
                  </a:solidFill>
                  <a:latin typeface="Comic Sans MS" pitchFamily="66" charset="0"/>
                </a:rPr>
                <a:t>Колючий как…</a:t>
              </a:r>
            </a:p>
          </p:txBody>
        </p:sp>
        <p:pic>
          <p:nvPicPr>
            <p:cNvPr id="11275" name="Рисунок 3" descr="g0134735.WMF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857875" y="5643563"/>
              <a:ext cx="1422400" cy="933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="" xmlns:p14="http://schemas.microsoft.com/office/powerpoint/2010/main" val="383136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6400800" cy="838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Бытовой жанр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Раскраска зима, снег, заснеженный домик. Сайт детского творчеств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52736"/>
            <a:ext cx="4664075" cy="57061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2429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Мозаика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www.strojabc.ru/f/image/filename/0/1/10295/mozaika_rankos_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5654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1.liveinternet.ru/images/attach/c/3/76/1/76001197_3453311_3625857_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851" y="1441009"/>
            <a:ext cx="3282721" cy="45082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Домашнее задание: составить текст , придумать рисунок </a:t>
            </a:r>
          </a:p>
        </p:txBody>
      </p:sp>
    </p:spTree>
    <p:extLst>
      <p:ext uri="{BB962C8B-B14F-4D97-AF65-F5344CB8AC3E}">
        <p14:creationId xmlns="" xmlns:p14="http://schemas.microsoft.com/office/powerpoint/2010/main" val="38588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8418"/>
          </a:xfrm>
        </p:spPr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</a:rPr>
              <a:t>Домашнее задание</a:t>
            </a:r>
            <a:br>
              <a:rPr lang="ru-RU" dirty="0" smtClean="0">
                <a:solidFill>
                  <a:schemeClr val="accent2"/>
                </a:solidFill>
              </a:rPr>
            </a:br>
            <a:r>
              <a:rPr lang="ru-RU" dirty="0" smtClean="0">
                <a:solidFill>
                  <a:schemeClr val="accent2"/>
                </a:solidFill>
              </a:rPr>
              <a:t>Составь 6 предложений на тему «Весна», используя прилагательные.</a:t>
            </a:r>
            <a:br>
              <a:rPr lang="ru-RU" dirty="0" smtClean="0">
                <a:solidFill>
                  <a:schemeClr val="accent2"/>
                </a:solidFill>
              </a:rPr>
            </a:b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608931"/>
          </a:xfrm>
        </p:spPr>
        <p:txBody>
          <a:bodyPr/>
          <a:lstStyle/>
          <a:p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987346665"/>
      </p:ext>
    </p:extLst>
  </p:cSld>
  <p:clrMapOvr>
    <a:masterClrMapping/>
  </p:clrMapOvr>
</p:sld>
</file>

<file path=ppt/theme/theme1.xml><?xml version="1.0" encoding="utf-8"?>
<a:theme xmlns:a="http://schemas.openxmlformats.org/drawingml/2006/main" name="Цветные карандаши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Cvetnye-karandashi</Template>
  <TotalTime>170</TotalTime>
  <Words>189</Words>
  <Application>Microsoft Office PowerPoint</Application>
  <PresentationFormat>Экран (4:3)</PresentationFormat>
  <Paragraphs>61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Цветные карандаши</vt:lpstr>
      <vt:lpstr>Урок русского языка  в 3в классе</vt:lpstr>
      <vt:lpstr>  Ребята, послушайте, какая тишина!  Это в школе начались уроки.  Мы не будем тратить время зря,  И приступим сразу все к работе.</vt:lpstr>
      <vt:lpstr>Слайд 3</vt:lpstr>
      <vt:lpstr>Игра «Да и Нет»</vt:lpstr>
      <vt:lpstr>Слайд 5</vt:lpstr>
      <vt:lpstr>Натюрморт </vt:lpstr>
      <vt:lpstr>Отгадаем цвета</vt:lpstr>
      <vt:lpstr>Пейзаж </vt:lpstr>
      <vt:lpstr>Изобразительно-выразительные средства языка</vt:lpstr>
      <vt:lpstr>Слайд 10</vt:lpstr>
      <vt:lpstr>Слайд 11</vt:lpstr>
      <vt:lpstr>Слайд 12</vt:lpstr>
      <vt:lpstr>Портрет </vt:lpstr>
      <vt:lpstr>Анималистический жанр</vt:lpstr>
      <vt:lpstr>Слайд 15</vt:lpstr>
      <vt:lpstr>Слайд 16</vt:lpstr>
      <vt:lpstr>Бытовой жанр</vt:lpstr>
      <vt:lpstr>Мозаика </vt:lpstr>
      <vt:lpstr>Домашнее задание Составь 6 предложений на тему «Весна», используя прилагательные.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 : Скворцова М.В. Учитель КГУ "СОШ № 30 г. Семей"</dc:title>
  <dc:creator>Home</dc:creator>
  <cp:lastModifiedBy>Admin</cp:lastModifiedBy>
  <cp:revision>23</cp:revision>
  <dcterms:created xsi:type="dcterms:W3CDTF">2013-11-20T19:06:05Z</dcterms:created>
  <dcterms:modified xsi:type="dcterms:W3CDTF">2020-05-08T06:40:14Z</dcterms:modified>
</cp:coreProperties>
</file>