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0" r:id="rId1"/>
    <p:sldMasterId id="2147484332" r:id="rId2"/>
    <p:sldMasterId id="2147484344" r:id="rId3"/>
    <p:sldMasterId id="2147484356" r:id="rId4"/>
    <p:sldMasterId id="2147484380" r:id="rId5"/>
    <p:sldMasterId id="2147484404" r:id="rId6"/>
  </p:sldMasterIdLst>
  <p:notesMasterIdLst>
    <p:notesMasterId r:id="rId24"/>
  </p:notesMasterIdLst>
  <p:sldIdLst>
    <p:sldId id="257" r:id="rId7"/>
    <p:sldId id="279" r:id="rId8"/>
    <p:sldId id="260" r:id="rId9"/>
    <p:sldId id="258" r:id="rId10"/>
    <p:sldId id="261" r:id="rId11"/>
    <p:sldId id="280" r:id="rId12"/>
    <p:sldId id="281" r:id="rId13"/>
    <p:sldId id="266" r:id="rId14"/>
    <p:sldId id="282" r:id="rId15"/>
    <p:sldId id="285" r:id="rId16"/>
    <p:sldId id="286" r:id="rId17"/>
    <p:sldId id="263" r:id="rId18"/>
    <p:sldId id="287" r:id="rId19"/>
    <p:sldId id="264" r:id="rId20"/>
    <p:sldId id="305" r:id="rId21"/>
    <p:sldId id="306" r:id="rId22"/>
    <p:sldId id="30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800356-0236-4753-9E75-CE97FCE6A59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4EAFE-C1F5-4391-8275-20F3DDB68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33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769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86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152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400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33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36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371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80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584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38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936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016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979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375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014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900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654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7993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7452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9289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305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679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6421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566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4103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8529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568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872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5877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679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0188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7084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7879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196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6963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641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2151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8517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4945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193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3447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58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04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6591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4480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76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3278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4343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5754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6868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46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9031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5538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0549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867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8987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9855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3656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6050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0359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61689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4504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1774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7809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10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397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631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72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971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8566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1323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7F542B-20EC-4A5A-B5A8-386D409F16FE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11.05.2020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5B0284-B6A4-478A-999D-04E3A32E9DA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1617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adge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4832" y="1124744"/>
            <a:ext cx="6960773" cy="522058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159327" y="5593015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>
                <a:solidFill>
                  <a:srgbClr val="FF0000"/>
                </a:solidFill>
                <a:latin typeface="Arial Black" pitchFamily="34" charset="0"/>
              </a:rPr>
              <a:t>High tech</a:t>
            </a:r>
            <a:r>
              <a:rPr lang="ru-RU" sz="6000" b="1" i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6000" b="1" i="1" dirty="0">
                <a:solidFill>
                  <a:srgbClr val="FF0000"/>
                </a:solidFill>
                <a:latin typeface="Arial Black" pitchFamily="34" charset="0"/>
              </a:rPr>
              <a:t>gadgets</a:t>
            </a:r>
            <a:endParaRPr lang="ru-RU" sz="6000" b="1" i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97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We are going to: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35480"/>
            <a:ext cx="8147248" cy="2141592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 </a:t>
            </a:r>
            <a:r>
              <a:rPr lang="en-US" b="1" dirty="0"/>
              <a:t>- learn new words: high tech gadgets and their uses</a:t>
            </a:r>
          </a:p>
          <a:p>
            <a:r>
              <a:rPr lang="en-US" b="1" dirty="0"/>
              <a:t>- read the text: profiles of people (matching)</a:t>
            </a:r>
          </a:p>
          <a:p>
            <a:r>
              <a:rPr lang="en-US" b="1" dirty="0"/>
              <a:t>-  talk about your </a:t>
            </a:r>
            <a:r>
              <a:rPr lang="en-US" b="1" dirty="0" err="1"/>
              <a:t>favourite</a:t>
            </a:r>
            <a:r>
              <a:rPr lang="en-US" b="1" dirty="0"/>
              <a:t> gadgets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901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atMod val="400000"/>
              </a:schemeClr>
            </a:gs>
            <a:gs pos="71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5190" y="1916832"/>
            <a:ext cx="9036496" cy="48320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4400" b="1" dirty="0">
                <a:latin typeface="Times New Roman"/>
              </a:rPr>
              <a:t>You know that modern inventions are used in everyday life and make it easier. </a:t>
            </a:r>
            <a:endParaRPr lang="ru-RU" sz="4400" b="1" dirty="0">
              <a:latin typeface="Times New Roman"/>
            </a:endParaRPr>
          </a:p>
          <a:p>
            <a:pPr algn="ctr"/>
            <a:r>
              <a:rPr lang="en-US" sz="4400" b="1" u="sng" dirty="0">
                <a:solidFill>
                  <a:srgbClr val="FF0000"/>
                </a:solidFill>
                <a:latin typeface="Times New Roman"/>
              </a:rPr>
              <a:t>What are gadgets? </a:t>
            </a:r>
            <a:endParaRPr lang="ru-RU" sz="4400" b="1" u="sng" dirty="0">
              <a:solidFill>
                <a:srgbClr val="FF0000"/>
              </a:solidFill>
              <a:latin typeface="Times New Roman"/>
            </a:endParaRPr>
          </a:p>
          <a:p>
            <a:pPr algn="ctr"/>
            <a:r>
              <a:rPr lang="en-US" sz="4400" b="1" u="sng" dirty="0">
                <a:solidFill>
                  <a:srgbClr val="FF0000"/>
                </a:solidFill>
                <a:latin typeface="Times New Roman"/>
              </a:rPr>
              <a:t>Why does a modern man need them? </a:t>
            </a:r>
          </a:p>
          <a:p>
            <a:r>
              <a:rPr lang="en-US" sz="4400" b="1" dirty="0">
                <a:latin typeface="Times New Roman"/>
              </a:rPr>
              <a:t>This is what we are going to speak about at our lesson.</a:t>
            </a:r>
            <a:endParaRPr lang="ru-RU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5190" y="0"/>
            <a:ext cx="82832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    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The use of modern gadgets. 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arkisim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439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678165" y="-8596892"/>
            <a:ext cx="1787669" cy="1765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ru-RU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ru-RU" sz="22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ru-RU" sz="8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ru-RU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ru-RU" sz="7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ru-RU" sz="5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ru-RU" sz="6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ru-RU" sz="7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7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72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2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ru-RU" sz="14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26" name="Picture 2" descr="http://festival.1september.ru/articles/522416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565" y="4496853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://festival.1september.ru/articles/522416/im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126" y="1039812"/>
            <a:ext cx="123825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festival.1september.ru/articles/522416/img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300395"/>
            <a:ext cx="138112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festival.1september.ru/articles/522416/img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898" y="955770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festival.1september.ru/articles/522416/img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903" y="5313984"/>
            <a:ext cx="8001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festival.1september.ru/articles/522416/img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52" y="4514935"/>
            <a:ext cx="12954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festival.1september.ru/articles/522416/img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069" y="5610225"/>
            <a:ext cx="14001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festival.1september.ru/articles/522416/img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0" y="4578493"/>
            <a:ext cx="1219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festival.1september.ru/articles/522416/img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" y="5610225"/>
            <a:ext cx="10191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festival.1september.ru/articles/522416/img10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426" y="5725293"/>
            <a:ext cx="94297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festival.1september.ru/articles/522416/img1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324310"/>
            <a:ext cx="44291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://festival.1september.ru/articles/522416/img12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189" y="958605"/>
            <a:ext cx="2381250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324544" y="1"/>
            <a:ext cx="9468543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Tech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Gadgets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Look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pictures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their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names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73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304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786" y="318621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New    words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908720"/>
            <a:ext cx="8136904" cy="5262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gadget-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техническая новинка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camcorder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-видеокамера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device-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прибор, механизм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digital-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цифровой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techno freak-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фанат  техники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portable- 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переносной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laptop-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ноутбук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headphones-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наушники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software-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программное  обеспечение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equipment- 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оборудование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edit-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редактировать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charge-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заряжать (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charge-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заряд. устройство)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store information-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хранить данные</a:t>
            </a:r>
          </a:p>
          <a:p>
            <a:pPr marL="457200" indent="-457200">
              <a:buFontTx/>
              <a:buAutoNum type="arabicPeriod"/>
            </a:pPr>
            <a:r>
              <a:rPr lang="ru-RU" sz="2400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up-to-date=modern -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современный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575" y="1346209"/>
            <a:ext cx="2239490" cy="2194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1052736"/>
            <a:ext cx="1080120" cy="2934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1346209"/>
            <a:ext cx="2160240" cy="2825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1772816"/>
            <a:ext cx="280831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2060848"/>
            <a:ext cx="1080120" cy="3823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987824" y="2443209"/>
            <a:ext cx="2376264" cy="337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483768" y="2780928"/>
            <a:ext cx="20522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3212976"/>
            <a:ext cx="1080120" cy="3272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987824" y="3540209"/>
            <a:ext cx="1548172" cy="3208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71600" y="3861048"/>
            <a:ext cx="136815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71600" y="4221088"/>
            <a:ext cx="172819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817694" y="4725144"/>
            <a:ext cx="234026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051720" y="5013176"/>
            <a:ext cx="55446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761910" y="5445224"/>
            <a:ext cx="2570665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157954" y="5733256"/>
            <a:ext cx="2430270" cy="4384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59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19256" cy="92471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Guess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712968" cy="566124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800" b="1" dirty="0"/>
              <a:t>A camcorder digitally records pictures and sound.</a:t>
            </a:r>
          </a:p>
          <a:p>
            <a:r>
              <a:rPr lang="en-US" sz="2800" b="1" dirty="0"/>
              <a:t>A laptop stores and deals with large amounts of information.</a:t>
            </a:r>
          </a:p>
          <a:p>
            <a:r>
              <a:rPr lang="en-US" sz="2800" b="1" dirty="0"/>
              <a:t>An MP3 player records and plays music downloaded from the Internet.</a:t>
            </a:r>
          </a:p>
          <a:p>
            <a:r>
              <a:rPr lang="en-US" sz="2800" b="1" dirty="0"/>
              <a:t>A video mobile phone makes and receives video phone calls.</a:t>
            </a:r>
          </a:p>
          <a:p>
            <a:r>
              <a:rPr lang="en-US" sz="2800" b="1" dirty="0"/>
              <a:t>A PDA </a:t>
            </a:r>
            <a:r>
              <a:rPr lang="en-US" sz="2800" b="1" dirty="0" err="1"/>
              <a:t>organises</a:t>
            </a:r>
            <a:r>
              <a:rPr lang="en-US" sz="2800" b="1" dirty="0"/>
              <a:t> and stores information such as telephone numbers, addresses, etc.</a:t>
            </a:r>
          </a:p>
          <a:p>
            <a:r>
              <a:rPr lang="en-US" sz="2800" b="1" dirty="0"/>
              <a:t>A digital camera takes and stores digital photographs</a:t>
            </a:r>
            <a:r>
              <a:rPr lang="en-US" sz="2400" b="1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340768"/>
            <a:ext cx="180020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700808"/>
            <a:ext cx="10801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2636912"/>
            <a:ext cx="180020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3645024"/>
            <a:ext cx="331236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4581128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5517232"/>
            <a:ext cx="237626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2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91264" cy="5487888"/>
          </a:xfrm>
          <a:solidFill>
            <a:schemeClr val="bg1"/>
          </a:solidFill>
        </p:spPr>
        <p:txBody>
          <a:bodyPr/>
          <a:lstStyle/>
          <a:p>
            <a:pPr lvl="0">
              <a:buClr>
                <a:srgbClr val="0BD0D9"/>
              </a:buClr>
            </a:pPr>
            <a:r>
              <a:rPr lang="en-US" sz="2800" b="1" dirty="0">
                <a:solidFill>
                  <a:prstClr val="black"/>
                </a:solidFill>
              </a:rPr>
              <a:t>A radio cassette player plays music from the radio or cassettes.</a:t>
            </a:r>
          </a:p>
          <a:p>
            <a:pPr lvl="0">
              <a:buClr>
                <a:srgbClr val="0BD0D9"/>
              </a:buClr>
            </a:pPr>
            <a:r>
              <a:rPr lang="en-US" sz="2800" b="1" dirty="0">
                <a:solidFill>
                  <a:prstClr val="black"/>
                </a:solidFill>
              </a:rPr>
              <a:t>A Walkman® plays music through headphones, especially for use when travelling.</a:t>
            </a:r>
          </a:p>
          <a:p>
            <a:pPr lvl="0">
              <a:buClr>
                <a:srgbClr val="0BD0D9"/>
              </a:buClr>
            </a:pPr>
            <a:r>
              <a:rPr lang="en-US" sz="2800" b="1" dirty="0">
                <a:solidFill>
                  <a:prstClr val="black"/>
                </a:solidFill>
              </a:rPr>
              <a:t>A </a:t>
            </a:r>
            <a:r>
              <a:rPr lang="en-US" sz="2800" b="1" dirty="0" err="1">
                <a:solidFill>
                  <a:prstClr val="black"/>
                </a:solidFill>
              </a:rPr>
              <a:t>dictaphone</a:t>
            </a:r>
            <a:r>
              <a:rPr lang="en-US" sz="2800" b="1" dirty="0">
                <a:solidFill>
                  <a:prstClr val="black"/>
                </a:solidFill>
              </a:rPr>
              <a:t> plays and records sounds, especially voices.</a:t>
            </a:r>
          </a:p>
          <a:p>
            <a:pPr lvl="0">
              <a:buClr>
                <a:srgbClr val="0BD0D9"/>
              </a:buClr>
            </a:pPr>
            <a:r>
              <a:rPr lang="en-US" sz="2800" b="1" dirty="0">
                <a:solidFill>
                  <a:prstClr val="black"/>
                </a:solidFill>
              </a:rPr>
              <a:t>A TV broadcasts TV </a:t>
            </a:r>
            <a:r>
              <a:rPr lang="en-US" sz="2800" b="1" dirty="0" err="1">
                <a:solidFill>
                  <a:prstClr val="black"/>
                </a:solidFill>
              </a:rPr>
              <a:t>programmes</a:t>
            </a:r>
            <a:r>
              <a:rPr lang="en-US" sz="2800" b="1" dirty="0">
                <a:solidFill>
                  <a:prstClr val="black"/>
                </a:solidFill>
              </a:rPr>
              <a:t> with pictures and sounds.</a:t>
            </a:r>
            <a:endParaRPr lang="ru-RU" sz="2800" b="1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980728"/>
            <a:ext cx="345638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844824"/>
            <a:ext cx="187220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2780928"/>
            <a:ext cx="201622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3645024"/>
            <a:ext cx="57606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92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Give the English equivalents: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424936" cy="540060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техническая новинка, </a:t>
            </a:r>
            <a:endParaRPr lang="en-US" b="1" dirty="0"/>
          </a:p>
          <a:p>
            <a:r>
              <a:rPr lang="ru-RU" b="1" dirty="0"/>
              <a:t>видеокамера,  </a:t>
            </a:r>
            <a:endParaRPr lang="en-US" b="1" dirty="0"/>
          </a:p>
          <a:p>
            <a:r>
              <a:rPr lang="ru-RU" b="1" dirty="0"/>
              <a:t>прибор, механизм, </a:t>
            </a:r>
            <a:endParaRPr lang="en-US" b="1" dirty="0"/>
          </a:p>
          <a:p>
            <a:r>
              <a:rPr lang="ru-RU" b="1" dirty="0"/>
              <a:t>цифровой, </a:t>
            </a:r>
            <a:endParaRPr lang="en-US" b="1" dirty="0"/>
          </a:p>
          <a:p>
            <a:r>
              <a:rPr lang="ru-RU" b="1" dirty="0"/>
              <a:t>фанат  техники, </a:t>
            </a:r>
            <a:endParaRPr lang="en-US" b="1" dirty="0"/>
          </a:p>
          <a:p>
            <a:r>
              <a:rPr lang="ru-RU" b="1" dirty="0"/>
              <a:t>переносной, </a:t>
            </a:r>
            <a:endParaRPr lang="en-US" b="1" dirty="0"/>
          </a:p>
          <a:p>
            <a:r>
              <a:rPr lang="ru-RU" b="1" dirty="0"/>
              <a:t>ноутбук, </a:t>
            </a:r>
            <a:endParaRPr lang="en-US" b="1" dirty="0"/>
          </a:p>
          <a:p>
            <a:r>
              <a:rPr lang="ru-RU" b="1" dirty="0"/>
              <a:t>наушники, </a:t>
            </a:r>
            <a:endParaRPr lang="en-US" b="1" dirty="0"/>
          </a:p>
          <a:p>
            <a:r>
              <a:rPr lang="ru-RU" b="1" dirty="0"/>
              <a:t>программное  обеспечение, </a:t>
            </a:r>
            <a:endParaRPr lang="en-US" b="1" dirty="0"/>
          </a:p>
          <a:p>
            <a:r>
              <a:rPr lang="ru-RU" b="1" dirty="0"/>
              <a:t>оборудование, </a:t>
            </a:r>
            <a:endParaRPr lang="en-US" b="1" dirty="0"/>
          </a:p>
          <a:p>
            <a:r>
              <a:rPr lang="ru-RU" b="1" dirty="0"/>
              <a:t>редактировать,  </a:t>
            </a:r>
            <a:endParaRPr lang="en-US" b="1" dirty="0"/>
          </a:p>
          <a:p>
            <a:r>
              <a:rPr lang="ru-RU" b="1" dirty="0"/>
              <a:t>заряжать, заряд, </a:t>
            </a:r>
            <a:endParaRPr lang="en-US" b="1" dirty="0"/>
          </a:p>
          <a:p>
            <a:r>
              <a:rPr lang="ru-RU" b="1" dirty="0"/>
              <a:t>хранить</a:t>
            </a:r>
            <a:endParaRPr lang="en-US" b="1" dirty="0"/>
          </a:p>
          <a:p>
            <a:r>
              <a:rPr lang="ru-RU" b="1" dirty="0"/>
              <a:t>современный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1844824"/>
            <a:ext cx="360040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7400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294"/>
            <a:ext cx="8784976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Ex 1p 140 </a:t>
            </a:r>
            <a:r>
              <a:rPr lang="en-US" sz="3200" b="1" dirty="0">
                <a:solidFill>
                  <a:srgbClr val="FF0000"/>
                </a:solidFill>
                <a:latin typeface="Constantia"/>
                <a:ea typeface="+mn-ea"/>
                <a:cs typeface="+mn-cs"/>
              </a:rPr>
              <a:t>Complete the sentences, using the names of the gadgets and the words below: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1268760"/>
            <a:ext cx="4388296" cy="5086165"/>
          </a:xfrm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sz="3600" b="1" u="sng" dirty="0">
                <a:solidFill>
                  <a:srgbClr val="FF0000"/>
                </a:solidFill>
              </a:rPr>
              <a:t>I would use a … to …</a:t>
            </a:r>
            <a:r>
              <a:rPr lang="en-US" sz="3600" u="sng" dirty="0">
                <a:solidFill>
                  <a:srgbClr val="FF0000"/>
                </a:solidFill>
              </a:rPr>
              <a:t> 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record my lessons at school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tell the time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send a picture message to a friend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film a friend’s birthday party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listen to music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send emails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keep a record of my spending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watch a DVD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look up a friend’s address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edit my essay on the bus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do some Internet research for a project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show photos to my friends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burn songs onto a CD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listen to the news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+mj-lt"/>
              <a:buAutoNum type="arabicPeriod"/>
            </a:pPr>
            <a:r>
              <a:rPr lang="en-US" sz="3600" b="1" dirty="0">
                <a:solidFill>
                  <a:prstClr val="black"/>
                </a:solidFill>
              </a:rPr>
              <a:t>plan my day/week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32040" y="1196752"/>
            <a:ext cx="4073414" cy="547260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dictaphone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 video mobile phone, PDA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 video mobile phone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4 camcorder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5 laptop, MP3 player, radio cassette player,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Walkman®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6 laptop, PDA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7 laptop, PDA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8 laptop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9 PDA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10 laptop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11 laptop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12 laptop, digital camera, video mobile phone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13 laptop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14 video mobile phone, Walkman®, radio cassette player, TV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15 laptop, PDA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62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678165" y="-8596892"/>
            <a:ext cx="1787669" cy="1765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73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endParaRPr lang="ru-RU" sz="60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0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endParaRPr lang="ru-RU" sz="225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5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endParaRPr lang="ru-RU" sz="82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82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endParaRPr lang="ru-RU" sz="66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6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endParaRPr lang="ru-RU" sz="78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78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endParaRPr lang="ru-RU" sz="57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57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endParaRPr lang="ru-RU" sz="64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4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endParaRPr lang="ru-RU" sz="72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7200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72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7200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endParaRPr lang="ru-RU" sz="216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1600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endParaRPr lang="ru-RU" sz="142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pic>
        <p:nvPicPr>
          <p:cNvPr id="1026" name="Picture 2" descr="http://festival.1september.ru/articles/522416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565" y="4496853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://festival.1september.ru/articles/522416/im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17" y="1030575"/>
            <a:ext cx="123825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festival.1september.ru/articles/522416/img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55" y="2401075"/>
            <a:ext cx="138112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festival.1september.ru/articles/522416/img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75" y="958605"/>
            <a:ext cx="3205993" cy="240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festival.1september.ru/articles/522416/img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903" y="5313984"/>
            <a:ext cx="8001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festival.1september.ru/articles/522416/img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52" y="4514935"/>
            <a:ext cx="12954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festival.1september.ru/articles/522416/img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069" y="5610225"/>
            <a:ext cx="14001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festival.1september.ru/articles/522416/img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0" y="4578493"/>
            <a:ext cx="1219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festival.1september.ru/articles/522416/img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" y="5610225"/>
            <a:ext cx="10191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festival.1september.ru/articles/522416/img10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426" y="5725293"/>
            <a:ext cx="94297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festival.1september.ru/articles/522416/img1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53482"/>
            <a:ext cx="3457525" cy="267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://festival.1september.ru/articles/522416/img12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189" y="958605"/>
            <a:ext cx="2381250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99104" y="152656"/>
            <a:ext cx="636704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Tech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Gadgets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73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6575" y="3384589"/>
            <a:ext cx="8010847" cy="12086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 have got ____ . I use _____ to __V__  .</a:t>
            </a:r>
          </a:p>
        </p:txBody>
      </p:sp>
    </p:spTree>
    <p:extLst>
      <p:ext uri="{BB962C8B-B14F-4D97-AF65-F5344CB8AC3E}">
        <p14:creationId xmlns:p14="http://schemas.microsoft.com/office/powerpoint/2010/main" val="3690795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906072" cy="72008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Ex.3a, p. 140 Reading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3" r="38358" b="36852"/>
          <a:stretch/>
        </p:blipFill>
        <p:spPr bwMode="auto">
          <a:xfrm>
            <a:off x="7149082" y="17691"/>
            <a:ext cx="1895693" cy="161111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29753"/>
            <a:ext cx="5546027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79512" y="2780928"/>
            <a:ext cx="8507288" cy="388843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800" b="1" i="1" dirty="0">
                <a:latin typeface="TrebuchetMS-Italic"/>
              </a:rPr>
              <a:t>Sarah Tyson likes shopping and friends. I think she couldn’t live without her </a:t>
            </a:r>
            <a:r>
              <a:rPr lang="en-US" sz="2800" b="1" i="1" u="sng" dirty="0">
                <a:latin typeface="TrebuchetMS-Italic"/>
              </a:rPr>
              <a:t>mobile phone.</a:t>
            </a:r>
          </a:p>
          <a:p>
            <a:r>
              <a:rPr lang="en-US" sz="2800" b="1" i="1" dirty="0">
                <a:latin typeface="TrebuchetMS-Italic"/>
              </a:rPr>
              <a:t>Andy Cooper likes music and video games. I think he couldn’t live without his </a:t>
            </a:r>
            <a:r>
              <a:rPr lang="en-US" sz="2800" b="1" i="1" u="sng" dirty="0">
                <a:latin typeface="TrebuchetMS-Italic"/>
              </a:rPr>
              <a:t>MP3 player and his computer.</a:t>
            </a:r>
          </a:p>
          <a:p>
            <a:r>
              <a:rPr lang="en-US" sz="2800" b="1" i="1" dirty="0">
                <a:latin typeface="TrebuchetMS-Italic"/>
              </a:rPr>
              <a:t>Tina Appleby likes cinema and photography. I think she couldn’t live without her </a:t>
            </a:r>
            <a:r>
              <a:rPr lang="en-US" sz="2800" b="1" i="1" u="sng" dirty="0">
                <a:latin typeface="TrebuchetMS-Italic"/>
              </a:rPr>
              <a:t>digital camera.</a:t>
            </a:r>
            <a:endParaRPr lang="ru-RU" b="1" u="sng" dirty="0"/>
          </a:p>
        </p:txBody>
      </p:sp>
      <p:pic>
        <p:nvPicPr>
          <p:cNvPr id="7" name="ex. 2, p. 14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39482" y="15890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0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320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91264" cy="847072"/>
          </a:xfrm>
          <a:solidFill>
            <a:schemeClr val="bg1"/>
          </a:solidFill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Ex.3a, p. 140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sz="3200" b="1" dirty="0"/>
              <a:t>1 Tina </a:t>
            </a:r>
          </a:p>
          <a:p>
            <a:r>
              <a:rPr lang="en-US" sz="3200" b="1" dirty="0"/>
              <a:t>2 Andy </a:t>
            </a:r>
          </a:p>
          <a:p>
            <a:r>
              <a:rPr lang="en-US" sz="3200" b="1" dirty="0"/>
              <a:t>3 Sarah </a:t>
            </a:r>
          </a:p>
          <a:p>
            <a:r>
              <a:rPr lang="en-US" sz="3200" b="1" dirty="0"/>
              <a:t>4 Andy </a:t>
            </a:r>
          </a:p>
          <a:p>
            <a:r>
              <a:rPr lang="en-US" sz="3200" b="1" dirty="0"/>
              <a:t>5 Tina </a:t>
            </a:r>
          </a:p>
          <a:p>
            <a:r>
              <a:rPr lang="en-US" sz="3200" b="1" dirty="0"/>
              <a:t>6 Andy</a:t>
            </a:r>
          </a:p>
          <a:p>
            <a:r>
              <a:rPr lang="en-US" sz="3200" b="1" dirty="0"/>
              <a:t>7 Sarah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3" r="38358" b="36852"/>
          <a:stretch/>
        </p:blipFill>
        <p:spPr bwMode="auto">
          <a:xfrm>
            <a:off x="7619349" y="108218"/>
            <a:ext cx="1448439" cy="12309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996399"/>
            <a:ext cx="5524977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898" y="2004511"/>
            <a:ext cx="6106089" cy="3995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50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86409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Ex 3b  </a:t>
            </a:r>
            <a:r>
              <a:rPr lang="en-US" sz="4000" b="1" dirty="0">
                <a:solidFill>
                  <a:srgbClr val="FF0000"/>
                </a:solidFill>
              </a:rPr>
              <a:t>Identifying pronouns within a text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363272" cy="5805264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r>
              <a:rPr lang="en-US" sz="2800" b="1" dirty="0">
                <a:latin typeface="TrebuchetMS-Bold"/>
              </a:rPr>
              <a:t>Sarah:</a:t>
            </a:r>
          </a:p>
          <a:p>
            <a:r>
              <a:rPr lang="en-US" sz="2800" i="1" dirty="0">
                <a:latin typeface="TrebuchetMS-Italic"/>
              </a:rPr>
              <a:t>… couldn’t </a:t>
            </a:r>
            <a:r>
              <a:rPr lang="en-US" sz="2800" i="1" dirty="0" err="1">
                <a:latin typeface="TrebuchetMS-Italic"/>
              </a:rPr>
              <a:t>organise</a:t>
            </a:r>
            <a:r>
              <a:rPr lang="en-US" sz="2800" i="1" dirty="0">
                <a:latin typeface="TrebuchetMS-Italic"/>
              </a:rPr>
              <a:t> my life without </a:t>
            </a:r>
            <a:r>
              <a:rPr lang="en-US" sz="2800" b="1" i="1" dirty="0">
                <a:latin typeface="Trebuchet-BoldItalic"/>
              </a:rPr>
              <a:t>it </a:t>
            </a:r>
            <a:r>
              <a:rPr lang="en-US" sz="2800" i="1" dirty="0">
                <a:latin typeface="TrebuchetMS-Italic"/>
              </a:rPr>
              <a:t>― her mobile phone</a:t>
            </a:r>
          </a:p>
          <a:p>
            <a:r>
              <a:rPr lang="en-US" sz="2800" i="1" dirty="0">
                <a:latin typeface="TrebuchetMS-Italic"/>
              </a:rPr>
              <a:t>… if I keep calling </a:t>
            </a:r>
            <a:r>
              <a:rPr lang="en-US" sz="2800" b="1" i="1" dirty="0">
                <a:latin typeface="Trebuchet-BoldItalic"/>
              </a:rPr>
              <a:t>them </a:t>
            </a:r>
            <a:r>
              <a:rPr lang="en-US" sz="2800" i="1" dirty="0">
                <a:latin typeface="TrebuchetMS-Italic"/>
              </a:rPr>
              <a:t>― her parents</a:t>
            </a:r>
          </a:p>
          <a:p>
            <a:r>
              <a:rPr lang="en-US" sz="2800" b="1" dirty="0">
                <a:latin typeface="TrebuchetMS-Bold"/>
              </a:rPr>
              <a:t>Andy:</a:t>
            </a:r>
          </a:p>
          <a:p>
            <a:r>
              <a:rPr lang="en-US" sz="2800" i="1" dirty="0">
                <a:latin typeface="TrebuchetMS-Italic"/>
              </a:rPr>
              <a:t>… good voice recorder on </a:t>
            </a:r>
            <a:r>
              <a:rPr lang="en-US" sz="2800" b="1" i="1" dirty="0">
                <a:latin typeface="Trebuchet-BoldItalic"/>
              </a:rPr>
              <a:t>it </a:t>
            </a:r>
            <a:r>
              <a:rPr lang="en-US" sz="2800" i="1" dirty="0">
                <a:latin typeface="TrebuchetMS-Italic"/>
              </a:rPr>
              <a:t>― his mobile phone</a:t>
            </a:r>
          </a:p>
          <a:p>
            <a:r>
              <a:rPr lang="en-US" sz="2800" i="1" dirty="0">
                <a:latin typeface="TrebuchetMS-Italic"/>
              </a:rPr>
              <a:t>… listen to </a:t>
            </a:r>
            <a:r>
              <a:rPr lang="en-US" sz="2800" b="1" i="1" dirty="0">
                <a:latin typeface="Trebuchet-BoldItalic"/>
              </a:rPr>
              <a:t>them </a:t>
            </a:r>
            <a:r>
              <a:rPr lang="en-US" sz="2800" i="1" dirty="0">
                <a:latin typeface="TrebuchetMS-Italic"/>
              </a:rPr>
              <a:t>― university lectures</a:t>
            </a:r>
          </a:p>
          <a:p>
            <a:r>
              <a:rPr lang="en-US" sz="2800" i="1" dirty="0">
                <a:latin typeface="TrebuchetMS-Italic"/>
              </a:rPr>
              <a:t>… ashamed to admit </a:t>
            </a:r>
            <a:r>
              <a:rPr lang="en-US" sz="2800" b="1" i="1" dirty="0">
                <a:latin typeface="Trebuchet-BoldItalic"/>
              </a:rPr>
              <a:t>it </a:t>
            </a:r>
            <a:r>
              <a:rPr lang="en-US" sz="2800" i="1" dirty="0">
                <a:latin typeface="TrebuchetMS-Italic"/>
              </a:rPr>
              <a:t>― the fact that he is hooked on his PlayStation 2</a:t>
            </a:r>
            <a:r>
              <a:rPr lang="en-US" sz="800" i="1" dirty="0">
                <a:latin typeface="TrebuchetMS-Italic"/>
              </a:rPr>
              <a:t>®</a:t>
            </a:r>
          </a:p>
          <a:p>
            <a:r>
              <a:rPr lang="en-US" sz="2800" i="1" dirty="0">
                <a:latin typeface="TrebuchetMS-Italic"/>
              </a:rPr>
              <a:t>… very keen on </a:t>
            </a:r>
            <a:r>
              <a:rPr lang="en-US" sz="2800" b="1" i="1" dirty="0">
                <a:latin typeface="Trebuchet-BoldItalic"/>
              </a:rPr>
              <a:t>it </a:t>
            </a:r>
            <a:r>
              <a:rPr lang="en-US" sz="2800" i="1" dirty="0">
                <a:latin typeface="TrebuchetMS-Italic"/>
              </a:rPr>
              <a:t>― his </a:t>
            </a:r>
            <a:r>
              <a:rPr lang="en-US" sz="2800" i="1" dirty="0" err="1">
                <a:latin typeface="TrebuchetMS-Italic"/>
              </a:rPr>
              <a:t>Playstation</a:t>
            </a:r>
            <a:r>
              <a:rPr lang="en-US" sz="2800" i="1" dirty="0">
                <a:latin typeface="TrebuchetMS-Italic"/>
              </a:rPr>
              <a:t> 2</a:t>
            </a:r>
            <a:r>
              <a:rPr lang="en-US" sz="800" i="1" dirty="0">
                <a:latin typeface="TrebuchetMS-Italic"/>
              </a:rPr>
              <a:t>®</a:t>
            </a:r>
          </a:p>
          <a:p>
            <a:r>
              <a:rPr lang="en-US" sz="2800" b="1" dirty="0">
                <a:latin typeface="TrebuchetMS-Bold"/>
              </a:rPr>
              <a:t>Tina:</a:t>
            </a:r>
          </a:p>
          <a:p>
            <a:r>
              <a:rPr lang="en-US" sz="2800" i="1" dirty="0">
                <a:latin typeface="TrebuchetMS-Italic"/>
              </a:rPr>
              <a:t>… change documents on </a:t>
            </a:r>
            <a:r>
              <a:rPr lang="en-US" sz="2800" b="1" i="1" dirty="0">
                <a:latin typeface="Trebuchet-BoldItalic"/>
              </a:rPr>
              <a:t>it </a:t>
            </a:r>
            <a:r>
              <a:rPr lang="en-US" sz="2800" i="1" dirty="0">
                <a:latin typeface="TrebuchetMS-Italic"/>
              </a:rPr>
              <a:t>― her PDA</a:t>
            </a:r>
          </a:p>
          <a:p>
            <a:r>
              <a:rPr lang="en-US" sz="2800" b="1" i="1" dirty="0">
                <a:latin typeface="Trebuchet-BoldItalic"/>
              </a:rPr>
              <a:t>It </a:t>
            </a:r>
            <a:r>
              <a:rPr lang="en-US" sz="2800" i="1" dirty="0">
                <a:latin typeface="TrebuchetMS-Italic"/>
              </a:rPr>
              <a:t>keeps my whole life together ― her PDA</a:t>
            </a:r>
          </a:p>
          <a:p>
            <a:r>
              <a:rPr lang="en-US" sz="2800" i="1" dirty="0">
                <a:latin typeface="TrebuchetMS-Italic"/>
              </a:rPr>
              <a:t>… lost without </a:t>
            </a:r>
            <a:r>
              <a:rPr lang="en-US" sz="2800" b="1" i="1" dirty="0">
                <a:latin typeface="Trebuchet-BoldItalic"/>
              </a:rPr>
              <a:t>it </a:t>
            </a:r>
            <a:r>
              <a:rPr lang="en-US" sz="2800" i="1" dirty="0">
                <a:latin typeface="TrebuchetMS-Italic"/>
              </a:rPr>
              <a:t>― her PDA</a:t>
            </a:r>
          </a:p>
          <a:p>
            <a:r>
              <a:rPr lang="en-US" sz="2800" i="1" dirty="0">
                <a:latin typeface="TrebuchetMS-Italic"/>
              </a:rPr>
              <a:t>… when I visited </a:t>
            </a:r>
            <a:r>
              <a:rPr lang="en-US" sz="2800" b="1" i="1" dirty="0">
                <a:latin typeface="Trebuchet-BoldItalic"/>
              </a:rPr>
              <a:t>them </a:t>
            </a:r>
            <a:r>
              <a:rPr lang="en-US" sz="2800" i="1" dirty="0">
                <a:latin typeface="TrebuchetMS-Italic"/>
              </a:rPr>
              <a:t>― her clients</a:t>
            </a:r>
          </a:p>
          <a:p>
            <a:r>
              <a:rPr lang="en-US" sz="2800" i="1" dirty="0">
                <a:latin typeface="TrebuchetMS-Italic"/>
              </a:rPr>
              <a:t>… edit </a:t>
            </a:r>
            <a:r>
              <a:rPr lang="en-US" sz="2800" b="1" i="1" dirty="0">
                <a:latin typeface="Trebuchet-BoldItalic"/>
              </a:rPr>
              <a:t>them </a:t>
            </a:r>
            <a:r>
              <a:rPr lang="en-US" sz="2800" i="1" dirty="0">
                <a:latin typeface="TrebuchetMS-Italic"/>
              </a:rPr>
              <a:t>using software ― home movies</a:t>
            </a:r>
          </a:p>
          <a:p>
            <a:r>
              <a:rPr lang="en-US" sz="2800" i="1" dirty="0">
                <a:latin typeface="TrebuchetMS-Italic"/>
              </a:rPr>
              <a:t>… </a:t>
            </a:r>
            <a:r>
              <a:rPr lang="en-US" sz="2800" b="1" i="1" dirty="0">
                <a:latin typeface="Trebuchet-BoldItalic"/>
              </a:rPr>
              <a:t>It</a:t>
            </a:r>
            <a:r>
              <a:rPr lang="en-US" sz="2800" i="1" dirty="0">
                <a:latin typeface="TrebuchetMS-Italic"/>
              </a:rPr>
              <a:t>’s a great pastime ― making home movies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56176" y="1412776"/>
            <a:ext cx="237626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1772816"/>
            <a:ext cx="158417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932040" y="2492896"/>
            <a:ext cx="241226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419872" y="2924944"/>
            <a:ext cx="252028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232950" y="3212976"/>
            <a:ext cx="4299489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3516141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63888" y="3861048"/>
            <a:ext cx="237626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52020" y="4653136"/>
            <a:ext cx="138615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292080" y="4941168"/>
            <a:ext cx="136815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275856" y="5373216"/>
            <a:ext cx="147616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211960" y="5733256"/>
            <a:ext cx="158417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932040" y="6093296"/>
            <a:ext cx="201622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013938" y="6525344"/>
            <a:ext cx="2934326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83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17632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Ex 4 p 140 </a:t>
            </a:r>
            <a:r>
              <a:rPr lang="en-US" sz="3600" b="1" dirty="0">
                <a:solidFill>
                  <a:srgbClr val="FF0000"/>
                </a:solidFill>
              </a:rPr>
              <a:t>Identify the highlighted words throughout the text: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852936"/>
            <a:ext cx="8676456" cy="383464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b="1" dirty="0"/>
              <a:t>considering ― thinking about</a:t>
            </a:r>
          </a:p>
          <a:p>
            <a:r>
              <a:rPr lang="en-US" b="1" dirty="0"/>
              <a:t>handy ― convenient</a:t>
            </a:r>
          </a:p>
          <a:p>
            <a:r>
              <a:rPr lang="en-US" b="1" dirty="0"/>
              <a:t>hooked on ― addicted to</a:t>
            </a:r>
          </a:p>
          <a:p>
            <a:r>
              <a:rPr lang="en-US" b="1" dirty="0"/>
              <a:t>keen on ― interested in</a:t>
            </a:r>
          </a:p>
          <a:p>
            <a:r>
              <a:rPr lang="en-US" b="1" dirty="0"/>
              <a:t>on the move ― travelling</a:t>
            </a:r>
          </a:p>
          <a:p>
            <a:r>
              <a:rPr lang="en-US" b="1" dirty="0"/>
              <a:t>to the extent ― to the point</a:t>
            </a:r>
          </a:p>
          <a:p>
            <a:r>
              <a:rPr lang="en-US" b="1" dirty="0"/>
              <a:t>apart from ― other than</a:t>
            </a:r>
          </a:p>
          <a:p>
            <a:r>
              <a:rPr lang="en-US" b="1" dirty="0"/>
              <a:t>edit ― alter</a:t>
            </a:r>
            <a:endParaRPr lang="ru-RU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97152"/>
            <a:ext cx="2483768" cy="189042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6192688" cy="151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2818342"/>
            <a:ext cx="2016224" cy="500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293096"/>
            <a:ext cx="144016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3318782"/>
            <a:ext cx="1296144" cy="470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789040"/>
            <a:ext cx="180020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4725144"/>
            <a:ext cx="2088232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5229200"/>
            <a:ext cx="208823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5742364"/>
            <a:ext cx="2016224" cy="4229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6165304"/>
            <a:ext cx="720080" cy="522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86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91264" cy="99672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dirty="0"/>
              <a:t>Home work.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6912768" cy="383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543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203" y="47003"/>
            <a:ext cx="8229600" cy="1143000"/>
          </a:xfrm>
          <a:solidFill>
            <a:schemeClr val="bg1"/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8640"/>
            <a:ext cx="675750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7992888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5101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 3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908720"/>
            <a:ext cx="8165315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8644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777</Words>
  <Application>Microsoft Office PowerPoint</Application>
  <PresentationFormat>Экран (4:3)</PresentationFormat>
  <Paragraphs>151</Paragraphs>
  <Slides>17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17</vt:i4>
      </vt:variant>
    </vt:vector>
  </HeadingPairs>
  <TitlesOfParts>
    <vt:vector size="33" baseType="lpstr">
      <vt:lpstr>Arial</vt:lpstr>
      <vt:lpstr>Arial Black</vt:lpstr>
      <vt:lpstr>Calibri</vt:lpstr>
      <vt:lpstr>Constantia</vt:lpstr>
      <vt:lpstr>Narkisim</vt:lpstr>
      <vt:lpstr>Times New Roman</vt:lpstr>
      <vt:lpstr>Trebuchet-BoldItalic</vt:lpstr>
      <vt:lpstr>TrebuchetMS-Bold</vt:lpstr>
      <vt:lpstr>TrebuchetMS-Italic</vt:lpstr>
      <vt:lpstr>Wingdings 2</vt:lpstr>
      <vt:lpstr>1_Поток</vt:lpstr>
      <vt:lpstr>2_Поток</vt:lpstr>
      <vt:lpstr>3_Поток</vt:lpstr>
      <vt:lpstr>4_Поток</vt:lpstr>
      <vt:lpstr>6_Поток</vt:lpstr>
      <vt:lpstr>8_Поток</vt:lpstr>
      <vt:lpstr>Презентация PowerPoint</vt:lpstr>
      <vt:lpstr>We are going to:</vt:lpstr>
      <vt:lpstr>Презентация PowerPoint</vt:lpstr>
      <vt:lpstr>Презентация PowerPoint</vt:lpstr>
      <vt:lpstr>Презентация PowerPoint</vt:lpstr>
      <vt:lpstr>Guess </vt:lpstr>
      <vt:lpstr>Презентация PowerPoint</vt:lpstr>
      <vt:lpstr>Give the English equivalents:</vt:lpstr>
      <vt:lpstr>Ex 1p 140 Complete the sentences, using the names of the gadgets and the words below:</vt:lpstr>
      <vt:lpstr>Презентация PowerPoint</vt:lpstr>
      <vt:lpstr>Ex.3a, p. 140 Reading</vt:lpstr>
      <vt:lpstr>Ex.3a, p. 140</vt:lpstr>
      <vt:lpstr>Ex 3b  Identifying pronouns within a text</vt:lpstr>
      <vt:lpstr>Ex 4 p 140 Identify the highlighted words throughout the text:</vt:lpstr>
      <vt:lpstr>Home work.</vt:lpstr>
      <vt:lpstr>Презентация PowerPoint</vt:lpstr>
      <vt:lpstr>Ex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Monday,  the 1st (first) of March  (spring)</dc:title>
  <dc:creator>Олег</dc:creator>
  <cp:lastModifiedBy>Рустам</cp:lastModifiedBy>
  <cp:revision>53</cp:revision>
  <dcterms:created xsi:type="dcterms:W3CDTF">2013-03-29T09:20:49Z</dcterms:created>
  <dcterms:modified xsi:type="dcterms:W3CDTF">2020-05-11T16:19:23Z</dcterms:modified>
</cp:coreProperties>
</file>