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20" r:id="rId4"/>
    <p:sldMasterId id="2147483744" r:id="rId5"/>
    <p:sldMasterId id="2147483756" r:id="rId6"/>
    <p:sldMasterId id="2147483768" r:id="rId7"/>
    <p:sldMasterId id="2147483780" r:id="rId8"/>
    <p:sldMasterId id="2147483792" r:id="rId9"/>
    <p:sldMasterId id="2147483804" r:id="rId10"/>
    <p:sldMasterId id="2147483816" r:id="rId11"/>
    <p:sldMasterId id="2147483828" r:id="rId12"/>
    <p:sldMasterId id="2147483840" r:id="rId13"/>
    <p:sldMasterId id="2147483852" r:id="rId14"/>
  </p:sldMasterIdLst>
  <p:notesMasterIdLst>
    <p:notesMasterId r:id="rId41"/>
  </p:notesMasterIdLst>
  <p:sldIdLst>
    <p:sldId id="258" r:id="rId15"/>
    <p:sldId id="259" r:id="rId16"/>
    <p:sldId id="260" r:id="rId17"/>
    <p:sldId id="261" r:id="rId18"/>
    <p:sldId id="272" r:id="rId19"/>
    <p:sldId id="267" r:id="rId20"/>
    <p:sldId id="277" r:id="rId21"/>
    <p:sldId id="278" r:id="rId22"/>
    <p:sldId id="279" r:id="rId23"/>
    <p:sldId id="273" r:id="rId24"/>
    <p:sldId id="275" r:id="rId25"/>
    <p:sldId id="276" r:id="rId26"/>
    <p:sldId id="274" r:id="rId27"/>
    <p:sldId id="270" r:id="rId28"/>
    <p:sldId id="271" r:id="rId29"/>
    <p:sldId id="280" r:id="rId30"/>
    <p:sldId id="281" r:id="rId31"/>
    <p:sldId id="282" r:id="rId32"/>
    <p:sldId id="283" r:id="rId33"/>
    <p:sldId id="286" r:id="rId34"/>
    <p:sldId id="284" r:id="rId35"/>
    <p:sldId id="287" r:id="rId36"/>
    <p:sldId id="288" r:id="rId37"/>
    <p:sldId id="289" r:id="rId38"/>
    <p:sldId id="290" r:id="rId39"/>
    <p:sldId id="291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372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109826-CCDD-4E56-97D2-EE41DA98737E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A499E-D76F-4FFE-888F-F79F4C4092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533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C2191-7CE4-45B7-B582-7C9D865B0E54}" type="slidenum">
              <a:rPr lang="ru-RU" smtClean="0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jpe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jpe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jpe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0.pn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9.jpeg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0.png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9.jpeg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0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9.jpeg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E131E-1440-4859-AD4A-6C02C1F3B84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3AA80-70CE-4166-B8A2-50486D3D8D5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016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0DF9A-362B-4A31-81FB-30B5DBA20E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ED72C-3AEA-4E79-9415-B9D359B4680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898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013CC-EBC8-4FE6-8A3B-2EF59517595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2E061-F7BF-4B60-9A1A-4D68EBC5898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67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50342-EF44-4B11-9E4B-1898465038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C31C3-DD5E-49FA-947B-EE4F39C109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778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E2F9E-C4B0-4B1B-AB78-38314E95CC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93526-ED05-4956-8EAC-327B0A00B7B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773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3540E-B2D4-4213-862A-6C989A8AEDF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742DF-6664-4F97-B62F-650A6082931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198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3D1D6-33DD-49EB-BACC-67CBA6A05C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36C45-1932-49A8-903A-9FA63E81B24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432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89872-C9D2-4DD8-AC05-D9156934DD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3E62D-A0E8-47C8-8271-C9C0ACAD241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991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AE1E9-0D7B-45C2-B8AC-5711824A8AA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9CD03-05CE-4C03-9AA1-4EBC3E8031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608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51DE8-E2D5-42B7-91A6-B0CF75934B0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56F02-F36F-4818-B463-03EE109A65A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036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D12F-5E06-445D-80E1-ECABF3B659A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DD7AF-59DD-4BA7-A67F-04471F8BD54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363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E131E-1440-4859-AD4A-6C02C1F3B84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3AA80-70CE-4166-B8A2-50486D3D8D5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050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0DF9A-362B-4A31-81FB-30B5DBA20E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ED72C-3AEA-4E79-9415-B9D359B4680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044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013CC-EBC8-4FE6-8A3B-2EF59517595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2E061-F7BF-4B60-9A1A-4D68EBC5898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82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50342-EF44-4B11-9E4B-1898465038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C31C3-DD5E-49FA-947B-EE4F39C109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814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E2F9E-C4B0-4B1B-AB78-38314E95CC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93526-ED05-4956-8EAC-327B0A00B7B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85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3540E-B2D4-4213-862A-6C989A8AEDF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742DF-6664-4F97-B62F-650A6082931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1392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3D1D6-33DD-49EB-BACC-67CBA6A05C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36C45-1932-49A8-903A-9FA63E81B24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8162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89872-C9D2-4DD8-AC05-D9156934DD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3E62D-A0E8-47C8-8271-C9C0ACAD241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2453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AE1E9-0D7B-45C2-B8AC-5711824A8AA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9CD03-05CE-4C03-9AA1-4EBC3E8031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3505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51DE8-E2D5-42B7-91A6-B0CF75934B0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56F02-F36F-4818-B463-03EE109A65A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6406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D12F-5E06-445D-80E1-ECABF3B659A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DD7AF-59DD-4BA7-A67F-04471F8BD54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1471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0182-467E-4E27-AAA6-C37B11C9FB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9124F-E7A3-41E9-9E30-C28431B0BAE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4938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0182-467E-4E27-AAA6-C37B11C9FB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9124F-E7A3-41E9-9E30-C28431B0BAE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9164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0182-467E-4E27-AAA6-C37B11C9FB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9124F-E7A3-41E9-9E30-C28431B0BAE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3087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0182-467E-4E27-AAA6-C37B11C9FB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9124F-E7A3-41E9-9E30-C28431B0BAE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1968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0182-467E-4E27-AAA6-C37B11C9FB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9124F-E7A3-41E9-9E30-C28431B0BAE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6713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0182-467E-4E27-AAA6-C37B11C9FB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9124F-E7A3-41E9-9E30-C28431B0BAE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5707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0182-467E-4E27-AAA6-C37B11C9FB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9124F-E7A3-41E9-9E30-C28431B0BAE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7734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0182-467E-4E27-AAA6-C37B11C9FB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9124F-E7A3-41E9-9E30-C28431B0BAE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6095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0182-467E-4E27-AAA6-C37B11C9FB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9124F-E7A3-41E9-9E30-C28431B0BAE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1455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0182-467E-4E27-AAA6-C37B11C9FB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9124F-E7A3-41E9-9E30-C28431B0BAE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079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0182-467E-4E27-AAA6-C37B11C9FB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9124F-E7A3-41E9-9E30-C28431B0BAE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090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3313" name="Picture 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571480"/>
            <a:ext cx="8215370" cy="417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72264" y="4143380"/>
            <a:ext cx="2143141" cy="2242837"/>
          </a:xfrm>
          <a:prstGeom prst="rect">
            <a:avLst/>
          </a:prstGeom>
          <a:noFill/>
        </p:spPr>
      </p:pic>
      <p:pic>
        <p:nvPicPr>
          <p:cNvPr id="13314" name="Picture 2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85720" y="3286124"/>
            <a:ext cx="2286000" cy="332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6471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642918"/>
            <a:ext cx="8215370" cy="417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2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 userDrawn="1"/>
        </p:nvPicPr>
        <p:blipFill>
          <a:blip r:embed="rId3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3000372"/>
            <a:ext cx="1928826" cy="352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00826" y="4214818"/>
            <a:ext cx="2143141" cy="2242837"/>
          </a:xfrm>
          <a:prstGeom prst="rect">
            <a:avLst/>
          </a:prstGeom>
          <a:noFill/>
        </p:spPr>
      </p:pic>
      <p:sp>
        <p:nvSpPr>
          <p:cNvPr id="9" name="Прямоугольник с двумя скругленными противолежащими углами 8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2571736" y="714356"/>
            <a:ext cx="4071966" cy="385765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0814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9581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1253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4669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7334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4736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681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592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9001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1464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3313" name="Picture 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571480"/>
            <a:ext cx="8215370" cy="417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72264" y="4143380"/>
            <a:ext cx="2143141" cy="2242837"/>
          </a:xfrm>
          <a:prstGeom prst="rect">
            <a:avLst/>
          </a:prstGeom>
          <a:noFill/>
        </p:spPr>
      </p:pic>
      <p:pic>
        <p:nvPicPr>
          <p:cNvPr id="13314" name="Picture 2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85720" y="3286124"/>
            <a:ext cx="2286000" cy="332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50756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642918"/>
            <a:ext cx="8215370" cy="417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2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 userDrawn="1"/>
        </p:nvPicPr>
        <p:blipFill>
          <a:blip r:embed="rId3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3000372"/>
            <a:ext cx="1928826" cy="352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00826" y="4214818"/>
            <a:ext cx="2143141" cy="2242837"/>
          </a:xfrm>
          <a:prstGeom prst="rect">
            <a:avLst/>
          </a:prstGeom>
          <a:noFill/>
        </p:spPr>
      </p:pic>
      <p:sp>
        <p:nvSpPr>
          <p:cNvPr id="9" name="Прямоугольник с двумя скругленными противолежащими углами 8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2571736" y="714356"/>
            <a:ext cx="4071966" cy="385765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11041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089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9628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3082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7092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6948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2191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86586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3712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7518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3313" name="Picture 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571480"/>
            <a:ext cx="8215370" cy="417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72264" y="4143380"/>
            <a:ext cx="2143141" cy="2242837"/>
          </a:xfrm>
          <a:prstGeom prst="rect">
            <a:avLst/>
          </a:prstGeom>
          <a:noFill/>
        </p:spPr>
      </p:pic>
      <p:pic>
        <p:nvPicPr>
          <p:cNvPr id="13314" name="Picture 2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85720" y="3286124"/>
            <a:ext cx="2286000" cy="332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536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642918"/>
            <a:ext cx="8215370" cy="417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2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 userDrawn="1"/>
        </p:nvPicPr>
        <p:blipFill>
          <a:blip r:embed="rId3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3000372"/>
            <a:ext cx="1928826" cy="352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00826" y="4214818"/>
            <a:ext cx="2143141" cy="2242837"/>
          </a:xfrm>
          <a:prstGeom prst="rect">
            <a:avLst/>
          </a:prstGeom>
          <a:noFill/>
        </p:spPr>
      </p:pic>
      <p:sp>
        <p:nvSpPr>
          <p:cNvPr id="9" name="Прямоугольник с двумя скругленными противолежащими углами 8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2571736" y="714356"/>
            <a:ext cx="4071966" cy="385765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45091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05671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0172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980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7044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90335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97126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0628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20566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3485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E131E-1440-4859-AD4A-6C02C1F3B84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3AA80-70CE-4166-B8A2-50486D3D8D5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0659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0DF9A-362B-4A31-81FB-30B5DBA20E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ED72C-3AEA-4E79-9415-B9D359B4680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4458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013CC-EBC8-4FE6-8A3B-2EF59517595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2E061-F7BF-4B60-9A1A-4D68EBC5898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65161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50342-EF44-4B11-9E4B-1898465038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C31C3-DD5E-49FA-947B-EE4F39C109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03106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E2F9E-C4B0-4B1B-AB78-38314E95CC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93526-ED05-4956-8EAC-327B0A00B7B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2666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3540E-B2D4-4213-862A-6C989A8AEDF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742DF-6664-4F97-B62F-650A6082931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5284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3D1D6-33DD-49EB-BACC-67CBA6A05C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36C45-1932-49A8-903A-9FA63E81B24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51637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89872-C9D2-4DD8-AC05-D9156934DD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3E62D-A0E8-47C8-8271-C9C0ACAD241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76247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AE1E9-0D7B-45C2-B8AC-5711824A8AA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9CD03-05CE-4C03-9AA1-4EBC3E8031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1560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51DE8-E2D5-42B7-91A6-B0CF75934B0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56F02-F36F-4818-B463-03EE109A65A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9375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D12F-5E06-445D-80E1-ECABF3B659A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DD7AF-59DD-4BA7-A67F-04471F8BD54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91818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E131E-1440-4859-AD4A-6C02C1F3B84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3AA80-70CE-4166-B8A2-50486D3D8D5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13065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0DF9A-362B-4A31-81FB-30B5DBA20E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ED72C-3AEA-4E79-9415-B9D359B4680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10739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013CC-EBC8-4FE6-8A3B-2EF59517595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2E061-F7BF-4B60-9A1A-4D68EBC5898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4326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50342-EF44-4B11-9E4B-1898465038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C31C3-DD5E-49FA-947B-EE4F39C109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57379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E2F9E-C4B0-4B1B-AB78-38314E95CC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93526-ED05-4956-8EAC-327B0A00B7B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7705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3540E-B2D4-4213-862A-6C989A8AEDF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742DF-6664-4F97-B62F-650A6082931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0894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3D1D6-33DD-49EB-BACC-67CBA6A05C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36C45-1932-49A8-903A-9FA63E81B24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05114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89872-C9D2-4DD8-AC05-D9156934DD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3E62D-A0E8-47C8-8271-C9C0ACAD241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50095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AE1E9-0D7B-45C2-B8AC-5711824A8AA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9CD03-05CE-4C03-9AA1-4EBC3E8031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07370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51DE8-E2D5-42B7-91A6-B0CF75934B0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56F02-F36F-4818-B463-03EE109A65A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60174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D12F-5E06-445D-80E1-ECABF3B659A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DD7AF-59DD-4BA7-A67F-04471F8BD54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48938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E131E-1440-4859-AD4A-6C02C1F3B84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3AA80-70CE-4166-B8A2-50486D3D8D5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55585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0DF9A-362B-4A31-81FB-30B5DBA20E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ED72C-3AEA-4E79-9415-B9D359B4680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58128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013CC-EBC8-4FE6-8A3B-2EF59517595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2E061-F7BF-4B60-9A1A-4D68EBC5898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42602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50342-EF44-4B11-9E4B-1898465038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C31C3-DD5E-49FA-947B-EE4F39C109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81669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E2F9E-C4B0-4B1B-AB78-38314E95CC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93526-ED05-4956-8EAC-327B0A00B7B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76730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3540E-B2D4-4213-862A-6C989A8AEDF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742DF-6664-4F97-B62F-650A6082931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2665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3D1D6-33DD-49EB-BACC-67CBA6A05C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36C45-1932-49A8-903A-9FA63E81B24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49031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89872-C9D2-4DD8-AC05-D9156934DD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3E62D-A0E8-47C8-8271-C9C0ACAD241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1030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AE1E9-0D7B-45C2-B8AC-5711824A8AA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9CD03-05CE-4C03-9AA1-4EBC3E8031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26067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51DE8-E2D5-42B7-91A6-B0CF75934B0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56F02-F36F-4818-B463-03EE109A65A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64994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D12F-5E06-445D-80E1-ECABF3B659A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DD7AF-59DD-4BA7-A67F-04471F8BD54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66240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E131E-1440-4859-AD4A-6C02C1F3B84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3AA80-70CE-4166-B8A2-50486D3D8D5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9901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0DF9A-362B-4A31-81FB-30B5DBA20E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ED72C-3AEA-4E79-9415-B9D359B4680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58109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013CC-EBC8-4FE6-8A3B-2EF59517595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2E061-F7BF-4B60-9A1A-4D68EBC5898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3193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50342-EF44-4B11-9E4B-1898465038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C31C3-DD5E-49FA-947B-EE4F39C109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24203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E2F9E-C4B0-4B1B-AB78-38314E95CC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93526-ED05-4956-8EAC-327B0A00B7B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81875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3540E-B2D4-4213-862A-6C989A8AEDF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742DF-6664-4F97-B62F-650A6082931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57398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3D1D6-33DD-49EB-BACC-67CBA6A05C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36C45-1932-49A8-903A-9FA63E81B24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60126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89872-C9D2-4DD8-AC05-D9156934DD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3E62D-A0E8-47C8-8271-C9C0ACAD241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76330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AE1E9-0D7B-45C2-B8AC-5711824A8AA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9CD03-05CE-4C03-9AA1-4EBC3E8031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15052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51DE8-E2D5-42B7-91A6-B0CF75934B0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56F02-F36F-4818-B463-03EE109A65A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55988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D12F-5E06-445D-80E1-ECABF3B659A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DD7AF-59DD-4BA7-A67F-04471F8BD54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57673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3313" name="Picture 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571480"/>
            <a:ext cx="8215370" cy="417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72264" y="4143380"/>
            <a:ext cx="2143141" cy="2242837"/>
          </a:xfrm>
          <a:prstGeom prst="rect">
            <a:avLst/>
          </a:prstGeom>
          <a:noFill/>
        </p:spPr>
      </p:pic>
      <p:pic>
        <p:nvPicPr>
          <p:cNvPr id="13314" name="Picture 2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85720" y="3286124"/>
            <a:ext cx="2286000" cy="332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089318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642918"/>
            <a:ext cx="8215370" cy="417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2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 userDrawn="1"/>
        </p:nvPicPr>
        <p:blipFill>
          <a:blip r:embed="rId3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3000372"/>
            <a:ext cx="1928826" cy="352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00826" y="4214818"/>
            <a:ext cx="2143141" cy="2242837"/>
          </a:xfrm>
          <a:prstGeom prst="rect">
            <a:avLst/>
          </a:prstGeom>
          <a:noFill/>
        </p:spPr>
      </p:pic>
      <p:sp>
        <p:nvSpPr>
          <p:cNvPr id="9" name="Прямоугольник с двумя скругленными противолежащими углами 8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2571736" y="714356"/>
            <a:ext cx="4071966" cy="385765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432639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66230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85404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94507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30012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06912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39877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90498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77329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49628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E131E-1440-4859-AD4A-6C02C1F3B84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3AA80-70CE-4166-B8A2-50486D3D8D5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33940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0DF9A-362B-4A31-81FB-30B5DBA20E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ED72C-3AEA-4E79-9415-B9D359B4680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78613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013CC-EBC8-4FE6-8A3B-2EF59517595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2E061-F7BF-4B60-9A1A-4D68EBC5898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30935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50342-EF44-4B11-9E4B-1898465038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C31C3-DD5E-49FA-947B-EE4F39C109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85645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E2F9E-C4B0-4B1B-AB78-38314E95CC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93526-ED05-4956-8EAC-327B0A00B7B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76296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3540E-B2D4-4213-862A-6C989A8AEDF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742DF-6664-4F97-B62F-650A6082931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43365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3D1D6-33DD-49EB-BACC-67CBA6A05C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36C45-1932-49A8-903A-9FA63E81B24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34469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89872-C9D2-4DD8-AC05-D9156934DD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3E62D-A0E8-47C8-8271-C9C0ACAD241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66691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AE1E9-0D7B-45C2-B8AC-5711824A8AA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9CD03-05CE-4C03-9AA1-4EBC3E8031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81515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51DE8-E2D5-42B7-91A6-B0CF75934B0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56F02-F36F-4818-B463-03EE109A65A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42530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D12F-5E06-445D-80E1-ECABF3B659A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DD7AF-59DD-4BA7-A67F-04471F8BD54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0833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3313" name="Picture 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571480"/>
            <a:ext cx="8215370" cy="417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72264" y="4143380"/>
            <a:ext cx="2143141" cy="2242837"/>
          </a:xfrm>
          <a:prstGeom prst="rect">
            <a:avLst/>
          </a:prstGeom>
          <a:noFill/>
        </p:spPr>
      </p:pic>
      <p:pic>
        <p:nvPicPr>
          <p:cNvPr id="13314" name="Picture 2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85720" y="3286124"/>
            <a:ext cx="2286000" cy="332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891289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642918"/>
            <a:ext cx="8215370" cy="417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2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 userDrawn="1"/>
        </p:nvPicPr>
        <p:blipFill>
          <a:blip r:embed="rId3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3000372"/>
            <a:ext cx="1928826" cy="352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00826" y="4214818"/>
            <a:ext cx="2143141" cy="2242837"/>
          </a:xfrm>
          <a:prstGeom prst="rect">
            <a:avLst/>
          </a:prstGeom>
          <a:noFill/>
        </p:spPr>
      </p:pic>
      <p:sp>
        <p:nvSpPr>
          <p:cNvPr id="9" name="Прямоугольник с двумя скругленными противолежащими углами 8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2571736" y="714356"/>
            <a:ext cx="4071966" cy="385765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803486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59688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21566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53518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59815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04293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70310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6869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3755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88037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3313" name="Picture 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571480"/>
            <a:ext cx="8215370" cy="417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72264" y="4143380"/>
            <a:ext cx="2143141" cy="2242837"/>
          </a:xfrm>
          <a:prstGeom prst="rect">
            <a:avLst/>
          </a:prstGeom>
          <a:noFill/>
        </p:spPr>
      </p:pic>
      <p:pic>
        <p:nvPicPr>
          <p:cNvPr id="13314" name="Picture 2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85720" y="3286124"/>
            <a:ext cx="2286000" cy="332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818914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642918"/>
            <a:ext cx="8215370" cy="417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2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 userDrawn="1"/>
        </p:nvPicPr>
        <p:blipFill>
          <a:blip r:embed="rId3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3000372"/>
            <a:ext cx="1928826" cy="352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00826" y="4214818"/>
            <a:ext cx="2143141" cy="2242837"/>
          </a:xfrm>
          <a:prstGeom prst="rect">
            <a:avLst/>
          </a:prstGeom>
          <a:noFill/>
        </p:spPr>
      </p:pic>
      <p:sp>
        <p:nvSpPr>
          <p:cNvPr id="9" name="Прямоугольник с двумя скругленными противолежащими углами 8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2571736" y="714356"/>
            <a:ext cx="4071966" cy="3857652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477513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27122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78028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64476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6153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0735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53031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03689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84531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506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jpe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11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2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image" Target="../media/image2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jpe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134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4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image" Target="../media/image2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jpe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145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3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686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D5C7BE-6126-4B63-ADB8-23F5EC6A54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5836F2-87E4-491C-B4D6-B053FD2E88E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46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686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D5C7BE-6126-4B63-ADB8-23F5EC6A54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5836F2-87E4-491C-B4D6-B053FD2E88E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339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40182-467E-4E27-AAA6-C37B11C9FB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9124F-E7A3-41E9-9E30-C28431B0BAE9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313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C:\Documents and Settings\Администратор.NABSTER-93510E9\Рабочий стол\Рисунок3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5720" y="214291"/>
            <a:ext cx="1512887" cy="64294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 rot="5400000">
            <a:off x="-1428792" y="3429000"/>
            <a:ext cx="6429420" cy="1588"/>
          </a:xfrm>
          <a:prstGeom prst="line">
            <a:avLst/>
          </a:prstGeom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15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3429000"/>
            <a:ext cx="1000132" cy="1465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 descr="http://inmenso.ru/components/com_virtuemart/shop_image/product/288552.jpg"/>
          <p:cNvPicPr>
            <a:picLocks noChangeAspect="1" noChangeArrowheads="1"/>
          </p:cNvPicPr>
          <p:nvPr userDrawn="1"/>
        </p:nvPicPr>
        <p:blipFill>
          <a:blip r:embed="rId1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286317">
            <a:off x="541402" y="4768022"/>
            <a:ext cx="874131" cy="1362055"/>
          </a:xfrm>
          <a:prstGeom prst="rect">
            <a:avLst/>
          </a:prstGeom>
          <a:noFill/>
        </p:spPr>
      </p:pic>
      <p:pic>
        <p:nvPicPr>
          <p:cNvPr id="1033" name="Picture 9" descr="http://cdn.designrfix.com/wp-content/uploads/2011/07/free-psd-files-2011-2july-39.jpg"/>
          <p:cNvPicPr>
            <a:picLocks noChangeAspect="1" noChangeArrowheads="1"/>
          </p:cNvPicPr>
          <p:nvPr userDrawn="1"/>
        </p:nvPicPr>
        <p:blipFill>
          <a:blip r:embed="rId1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2071678"/>
            <a:ext cx="1706012" cy="1279509"/>
          </a:xfrm>
          <a:prstGeom prst="rect">
            <a:avLst/>
          </a:prstGeom>
          <a:noFill/>
        </p:spPr>
      </p:pic>
      <p:pic>
        <p:nvPicPr>
          <p:cNvPr id="1035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1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286644" y="4857760"/>
            <a:ext cx="1357323" cy="1420464"/>
          </a:xfrm>
          <a:prstGeom prst="rect">
            <a:avLst/>
          </a:prstGeom>
          <a:noFill/>
        </p:spPr>
      </p:pic>
      <p:pic>
        <p:nvPicPr>
          <p:cNvPr id="1036" name="Picture 12"/>
          <p:cNvPicPr>
            <a:picLocks noChangeAspect="1" noChangeArrowheads="1"/>
          </p:cNvPicPr>
          <p:nvPr userDrawn="1"/>
        </p:nvPicPr>
        <p:blipFill>
          <a:blip r:embed="rId1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03788">
            <a:off x="522301" y="838774"/>
            <a:ext cx="928694" cy="1131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727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C:\Documents and Settings\Администратор.NABSTER-93510E9\Рабочий стол\Рисунок3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5720" y="214291"/>
            <a:ext cx="1512887" cy="64294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 rot="5400000">
            <a:off x="-1428792" y="3429000"/>
            <a:ext cx="6429420" cy="1588"/>
          </a:xfrm>
          <a:prstGeom prst="line">
            <a:avLst/>
          </a:prstGeom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15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3429000"/>
            <a:ext cx="1000132" cy="1465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 descr="http://inmenso.ru/components/com_virtuemart/shop_image/product/288552.jpg"/>
          <p:cNvPicPr>
            <a:picLocks noChangeAspect="1" noChangeArrowheads="1"/>
          </p:cNvPicPr>
          <p:nvPr userDrawn="1"/>
        </p:nvPicPr>
        <p:blipFill>
          <a:blip r:embed="rId1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286317">
            <a:off x="541402" y="4768022"/>
            <a:ext cx="874131" cy="1362055"/>
          </a:xfrm>
          <a:prstGeom prst="rect">
            <a:avLst/>
          </a:prstGeom>
          <a:noFill/>
        </p:spPr>
      </p:pic>
      <p:pic>
        <p:nvPicPr>
          <p:cNvPr id="1033" name="Picture 9" descr="http://cdn.designrfix.com/wp-content/uploads/2011/07/free-psd-files-2011-2july-39.jpg"/>
          <p:cNvPicPr>
            <a:picLocks noChangeAspect="1" noChangeArrowheads="1"/>
          </p:cNvPicPr>
          <p:nvPr userDrawn="1"/>
        </p:nvPicPr>
        <p:blipFill>
          <a:blip r:embed="rId1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2071678"/>
            <a:ext cx="1706012" cy="1279509"/>
          </a:xfrm>
          <a:prstGeom prst="rect">
            <a:avLst/>
          </a:prstGeom>
          <a:noFill/>
        </p:spPr>
      </p:pic>
      <p:pic>
        <p:nvPicPr>
          <p:cNvPr id="1035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1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286644" y="4857760"/>
            <a:ext cx="1357323" cy="1420464"/>
          </a:xfrm>
          <a:prstGeom prst="rect">
            <a:avLst/>
          </a:prstGeom>
          <a:noFill/>
        </p:spPr>
      </p:pic>
      <p:pic>
        <p:nvPicPr>
          <p:cNvPr id="1036" name="Picture 12"/>
          <p:cNvPicPr>
            <a:picLocks noChangeAspect="1" noChangeArrowheads="1"/>
          </p:cNvPicPr>
          <p:nvPr userDrawn="1"/>
        </p:nvPicPr>
        <p:blipFill>
          <a:blip r:embed="rId1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03788">
            <a:off x="522301" y="838774"/>
            <a:ext cx="928694" cy="1131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7354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C:\Documents and Settings\Администратор.NABSTER-93510E9\Рабочий стол\Рисунок3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5720" y="214291"/>
            <a:ext cx="1512887" cy="64294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 rot="5400000">
            <a:off x="-1428792" y="3429000"/>
            <a:ext cx="6429420" cy="1588"/>
          </a:xfrm>
          <a:prstGeom prst="line">
            <a:avLst/>
          </a:prstGeom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15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3429000"/>
            <a:ext cx="1000132" cy="1465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 descr="http://inmenso.ru/components/com_virtuemart/shop_image/product/288552.jpg"/>
          <p:cNvPicPr>
            <a:picLocks noChangeAspect="1" noChangeArrowheads="1"/>
          </p:cNvPicPr>
          <p:nvPr userDrawn="1"/>
        </p:nvPicPr>
        <p:blipFill>
          <a:blip r:embed="rId1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286317">
            <a:off x="541402" y="4768022"/>
            <a:ext cx="874131" cy="1362055"/>
          </a:xfrm>
          <a:prstGeom prst="rect">
            <a:avLst/>
          </a:prstGeom>
          <a:noFill/>
        </p:spPr>
      </p:pic>
      <p:pic>
        <p:nvPicPr>
          <p:cNvPr id="1033" name="Picture 9" descr="http://cdn.designrfix.com/wp-content/uploads/2011/07/free-psd-files-2011-2july-39.jpg"/>
          <p:cNvPicPr>
            <a:picLocks noChangeAspect="1" noChangeArrowheads="1"/>
          </p:cNvPicPr>
          <p:nvPr userDrawn="1"/>
        </p:nvPicPr>
        <p:blipFill>
          <a:blip r:embed="rId1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2071678"/>
            <a:ext cx="1706012" cy="1279509"/>
          </a:xfrm>
          <a:prstGeom prst="rect">
            <a:avLst/>
          </a:prstGeom>
          <a:noFill/>
        </p:spPr>
      </p:pic>
      <p:pic>
        <p:nvPicPr>
          <p:cNvPr id="1035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1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286644" y="4857760"/>
            <a:ext cx="1357323" cy="1420464"/>
          </a:xfrm>
          <a:prstGeom prst="rect">
            <a:avLst/>
          </a:prstGeom>
          <a:noFill/>
        </p:spPr>
      </p:pic>
      <p:pic>
        <p:nvPicPr>
          <p:cNvPr id="1036" name="Picture 12"/>
          <p:cNvPicPr>
            <a:picLocks noChangeAspect="1" noChangeArrowheads="1"/>
          </p:cNvPicPr>
          <p:nvPr userDrawn="1"/>
        </p:nvPicPr>
        <p:blipFill>
          <a:blip r:embed="rId1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03788">
            <a:off x="522301" y="838774"/>
            <a:ext cx="928694" cy="1131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71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686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D5C7BE-6126-4B63-ADB8-23F5EC6A54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5836F2-87E4-491C-B4D6-B053FD2E88E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81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686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D5C7BE-6126-4B63-ADB8-23F5EC6A54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5836F2-87E4-491C-B4D6-B053FD2E88E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37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686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D5C7BE-6126-4B63-ADB8-23F5EC6A54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5836F2-87E4-491C-B4D6-B053FD2E88E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296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686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D5C7BE-6126-4B63-ADB8-23F5EC6A54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5836F2-87E4-491C-B4D6-B053FD2E88E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027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C:\Documents and Settings\Администратор.NABSTER-93510E9\Рабочий стол\Рисунок3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5720" y="214291"/>
            <a:ext cx="1512887" cy="64294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 rot="5400000">
            <a:off x="-1428792" y="3429000"/>
            <a:ext cx="6429420" cy="1588"/>
          </a:xfrm>
          <a:prstGeom prst="line">
            <a:avLst/>
          </a:prstGeom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15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3429000"/>
            <a:ext cx="1000132" cy="1465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 descr="http://inmenso.ru/components/com_virtuemart/shop_image/product/288552.jpg"/>
          <p:cNvPicPr>
            <a:picLocks noChangeAspect="1" noChangeArrowheads="1"/>
          </p:cNvPicPr>
          <p:nvPr userDrawn="1"/>
        </p:nvPicPr>
        <p:blipFill>
          <a:blip r:embed="rId1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286317">
            <a:off x="541402" y="4768022"/>
            <a:ext cx="874131" cy="1362055"/>
          </a:xfrm>
          <a:prstGeom prst="rect">
            <a:avLst/>
          </a:prstGeom>
          <a:noFill/>
        </p:spPr>
      </p:pic>
      <p:pic>
        <p:nvPicPr>
          <p:cNvPr id="1033" name="Picture 9" descr="http://cdn.designrfix.com/wp-content/uploads/2011/07/free-psd-files-2011-2july-39.jpg"/>
          <p:cNvPicPr>
            <a:picLocks noChangeAspect="1" noChangeArrowheads="1"/>
          </p:cNvPicPr>
          <p:nvPr userDrawn="1"/>
        </p:nvPicPr>
        <p:blipFill>
          <a:blip r:embed="rId1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2071678"/>
            <a:ext cx="1706012" cy="1279509"/>
          </a:xfrm>
          <a:prstGeom prst="rect">
            <a:avLst/>
          </a:prstGeom>
          <a:noFill/>
        </p:spPr>
      </p:pic>
      <p:pic>
        <p:nvPicPr>
          <p:cNvPr id="1035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1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286644" y="4857760"/>
            <a:ext cx="1357323" cy="1420464"/>
          </a:xfrm>
          <a:prstGeom prst="rect">
            <a:avLst/>
          </a:prstGeom>
          <a:noFill/>
        </p:spPr>
      </p:pic>
      <p:pic>
        <p:nvPicPr>
          <p:cNvPr id="1036" name="Picture 12"/>
          <p:cNvPicPr>
            <a:picLocks noChangeAspect="1" noChangeArrowheads="1"/>
          </p:cNvPicPr>
          <p:nvPr userDrawn="1"/>
        </p:nvPicPr>
        <p:blipFill>
          <a:blip r:embed="rId1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03788">
            <a:off x="522301" y="838774"/>
            <a:ext cx="928694" cy="1131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6675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686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D5C7BE-6126-4B63-ADB8-23F5EC6A54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5836F2-87E4-491C-B4D6-B053FD2E88E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04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C:\Documents and Settings\Администратор.NABSTER-93510E9\Рабочий стол\Рисунок3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5720" y="214291"/>
            <a:ext cx="1512887" cy="64294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 rot="5400000">
            <a:off x="-1428792" y="3429000"/>
            <a:ext cx="6429420" cy="1588"/>
          </a:xfrm>
          <a:prstGeom prst="line">
            <a:avLst/>
          </a:prstGeom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15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3429000"/>
            <a:ext cx="1000132" cy="1465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 descr="http://inmenso.ru/components/com_virtuemart/shop_image/product/288552.jpg"/>
          <p:cNvPicPr>
            <a:picLocks noChangeAspect="1" noChangeArrowheads="1"/>
          </p:cNvPicPr>
          <p:nvPr userDrawn="1"/>
        </p:nvPicPr>
        <p:blipFill>
          <a:blip r:embed="rId1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286317">
            <a:off x="541402" y="4768022"/>
            <a:ext cx="874131" cy="1362055"/>
          </a:xfrm>
          <a:prstGeom prst="rect">
            <a:avLst/>
          </a:prstGeom>
          <a:noFill/>
        </p:spPr>
      </p:pic>
      <p:pic>
        <p:nvPicPr>
          <p:cNvPr id="1033" name="Picture 9" descr="http://cdn.designrfix.com/wp-content/uploads/2011/07/free-psd-files-2011-2july-39.jpg"/>
          <p:cNvPicPr>
            <a:picLocks noChangeAspect="1" noChangeArrowheads="1"/>
          </p:cNvPicPr>
          <p:nvPr userDrawn="1"/>
        </p:nvPicPr>
        <p:blipFill>
          <a:blip r:embed="rId1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2071678"/>
            <a:ext cx="1706012" cy="1279509"/>
          </a:xfrm>
          <a:prstGeom prst="rect">
            <a:avLst/>
          </a:prstGeom>
          <a:noFill/>
        </p:spPr>
      </p:pic>
      <p:pic>
        <p:nvPicPr>
          <p:cNvPr id="1035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1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286644" y="4857760"/>
            <a:ext cx="1357323" cy="1420464"/>
          </a:xfrm>
          <a:prstGeom prst="rect">
            <a:avLst/>
          </a:prstGeom>
          <a:noFill/>
        </p:spPr>
      </p:pic>
      <p:pic>
        <p:nvPicPr>
          <p:cNvPr id="1036" name="Picture 12"/>
          <p:cNvPicPr>
            <a:picLocks noChangeAspect="1" noChangeArrowheads="1"/>
          </p:cNvPicPr>
          <p:nvPr userDrawn="1"/>
        </p:nvPicPr>
        <p:blipFill>
          <a:blip r:embed="rId1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03788">
            <a:off x="522301" y="838774"/>
            <a:ext cx="928694" cy="1131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1941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C:\Documents and Settings\Администратор.NABSTER-93510E9\Рабочий стол\Рисунок3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5720" y="214291"/>
            <a:ext cx="1512887" cy="64294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0630B-FBD9-4483-B032-99177DF962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93274-F87C-4D96-B089-AF1544DB6B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 userDrawn="1"/>
        </p:nvSpPr>
        <p:spPr>
          <a:xfrm>
            <a:off x="285720" y="214290"/>
            <a:ext cx="8643998" cy="6429420"/>
          </a:xfrm>
          <a:prstGeom prst="round2DiagRect">
            <a:avLst/>
          </a:prstGeom>
          <a:noFill/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 rot="5400000">
            <a:off x="-1428792" y="3429000"/>
            <a:ext cx="6429420" cy="1588"/>
          </a:xfrm>
          <a:prstGeom prst="line">
            <a:avLst/>
          </a:prstGeom>
          <a:ln w="1047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15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3429000"/>
            <a:ext cx="1000132" cy="1465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 descr="http://inmenso.ru/components/com_virtuemart/shop_image/product/288552.jpg"/>
          <p:cNvPicPr>
            <a:picLocks noChangeAspect="1" noChangeArrowheads="1"/>
          </p:cNvPicPr>
          <p:nvPr userDrawn="1"/>
        </p:nvPicPr>
        <p:blipFill>
          <a:blip r:embed="rId1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286317">
            <a:off x="541402" y="4768022"/>
            <a:ext cx="874131" cy="1362055"/>
          </a:xfrm>
          <a:prstGeom prst="rect">
            <a:avLst/>
          </a:prstGeom>
          <a:noFill/>
        </p:spPr>
      </p:pic>
      <p:pic>
        <p:nvPicPr>
          <p:cNvPr id="1033" name="Picture 9" descr="http://cdn.designrfix.com/wp-content/uploads/2011/07/free-psd-files-2011-2july-39.jpg"/>
          <p:cNvPicPr>
            <a:picLocks noChangeAspect="1" noChangeArrowheads="1"/>
          </p:cNvPicPr>
          <p:nvPr userDrawn="1"/>
        </p:nvPicPr>
        <p:blipFill>
          <a:blip r:embed="rId1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2071678"/>
            <a:ext cx="1706012" cy="1279509"/>
          </a:xfrm>
          <a:prstGeom prst="rect">
            <a:avLst/>
          </a:prstGeom>
          <a:noFill/>
        </p:spPr>
      </p:pic>
      <p:pic>
        <p:nvPicPr>
          <p:cNvPr id="1035" name="Picture 11" descr="http://s48.radikal.ru/i122/1108/4a/01f31e9621dft.jpg"/>
          <p:cNvPicPr>
            <a:picLocks noChangeAspect="1" noChangeArrowheads="1"/>
          </p:cNvPicPr>
          <p:nvPr userDrawn="1"/>
        </p:nvPicPr>
        <p:blipFill>
          <a:blip r:embed="rId1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286644" y="4857760"/>
            <a:ext cx="1357323" cy="1420464"/>
          </a:xfrm>
          <a:prstGeom prst="rect">
            <a:avLst/>
          </a:prstGeom>
          <a:noFill/>
        </p:spPr>
      </p:pic>
      <p:pic>
        <p:nvPicPr>
          <p:cNvPr id="1036" name="Picture 12"/>
          <p:cNvPicPr>
            <a:picLocks noChangeAspect="1" noChangeArrowheads="1"/>
          </p:cNvPicPr>
          <p:nvPr userDrawn="1"/>
        </p:nvPicPr>
        <p:blipFill>
          <a:blip r:embed="rId1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03788">
            <a:off x="522301" y="838774"/>
            <a:ext cx="928694" cy="1131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 userDrawn="1"/>
        </p:nvSpPr>
        <p:spPr>
          <a:xfrm>
            <a:off x="0" y="6611779"/>
            <a:ext cx="171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EEECE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http://ton64ton.blogspot.ru/</a:t>
            </a:r>
            <a:endParaRPr lang="ru-RU" sz="1000" dirty="0">
              <a:solidFill>
                <a:srgbClr val="EEECE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028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 cstate="print"/>
          <a:srcRect t="222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Прямоугольник 2"/>
          <p:cNvSpPr>
            <a:spLocks noChangeArrowheads="1"/>
          </p:cNvSpPr>
          <p:nvPr/>
        </p:nvSpPr>
        <p:spPr bwMode="auto">
          <a:xfrm>
            <a:off x="0" y="260350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6600" b="1" dirty="0" smtClean="0">
                <a:solidFill>
                  <a:srgbClr val="002060"/>
                </a:solidFill>
              </a:rPr>
              <a:t> Мы </a:t>
            </a:r>
            <a:r>
              <a:rPr lang="ru-RU" sz="6600" b="1" dirty="0">
                <a:solidFill>
                  <a:srgbClr val="002060"/>
                </a:solidFill>
              </a:rPr>
              <a:t>хороший </a:t>
            </a:r>
            <a:endParaRPr lang="ru-RU" sz="6600" b="1" dirty="0" smtClean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6600" b="1" dirty="0">
                <a:solidFill>
                  <a:srgbClr val="002060"/>
                </a:solidFill>
              </a:rPr>
              <a:t> </a:t>
            </a:r>
            <a:r>
              <a:rPr lang="ru-RU" sz="6600" b="1" dirty="0" smtClean="0">
                <a:solidFill>
                  <a:srgbClr val="002060"/>
                </a:solidFill>
              </a:rPr>
              <a:t>        дружный    класс!?</a:t>
            </a:r>
            <a:br>
              <a:rPr lang="ru-RU" sz="6600" b="1" dirty="0" smtClean="0">
                <a:solidFill>
                  <a:srgbClr val="002060"/>
                </a:solidFill>
              </a:rPr>
            </a:br>
            <a:r>
              <a:rPr lang="ru-RU" sz="6600" b="1" dirty="0" smtClean="0">
                <a:solidFill>
                  <a:srgbClr val="C00000"/>
                </a:solidFill>
              </a:rPr>
              <a:t>Всё получится у нас! </a:t>
            </a:r>
            <a:br>
              <a:rPr lang="ru-RU" sz="6600" b="1" dirty="0" smtClean="0">
                <a:solidFill>
                  <a:srgbClr val="C00000"/>
                </a:solidFill>
              </a:rPr>
            </a:br>
            <a:endParaRPr lang="ru-RU" sz="6600" b="1" dirty="0">
              <a:solidFill>
                <a:srgbClr val="C00000"/>
              </a:solidFill>
            </a:endParaRP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0200" y="3225800"/>
            <a:ext cx="3490913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823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979613" y="908050"/>
            <a:ext cx="4968875" cy="4176713"/>
          </a:xfrm>
        </p:spPr>
        <p:txBody>
          <a:bodyPr/>
          <a:lstStyle/>
          <a:p>
            <a:r>
              <a:rPr lang="ru-RU" sz="6600" b="1" dirty="0" smtClean="0">
                <a:solidFill>
                  <a:srgbClr val="002060"/>
                </a:solidFill>
              </a:rPr>
              <a:t>Урок </a:t>
            </a:r>
            <a:br>
              <a:rPr lang="ru-RU" sz="6600" b="1" dirty="0" smtClean="0">
                <a:solidFill>
                  <a:srgbClr val="002060"/>
                </a:solidFill>
              </a:rPr>
            </a:br>
            <a:r>
              <a:rPr lang="ru-RU" sz="6600" b="1" dirty="0" smtClean="0">
                <a:solidFill>
                  <a:srgbClr val="002060"/>
                </a:solidFill>
              </a:rPr>
              <a:t>математики</a:t>
            </a:r>
            <a:br>
              <a:rPr lang="ru-RU" sz="6600" b="1" dirty="0" smtClean="0">
                <a:solidFill>
                  <a:srgbClr val="002060"/>
                </a:solidFill>
              </a:rPr>
            </a:br>
            <a:r>
              <a:rPr lang="ru-RU" sz="6600" b="1" dirty="0" smtClean="0">
                <a:solidFill>
                  <a:srgbClr val="002060"/>
                </a:solidFill>
              </a:rPr>
              <a:t>в   3б</a:t>
            </a:r>
            <a:br>
              <a:rPr lang="ru-RU" sz="6600" b="1" dirty="0" smtClean="0">
                <a:solidFill>
                  <a:srgbClr val="002060"/>
                </a:solidFill>
              </a:rPr>
            </a:br>
            <a:r>
              <a:rPr lang="ru-RU" sz="6600" b="1" dirty="0" smtClean="0">
                <a:solidFill>
                  <a:srgbClr val="002060"/>
                </a:solidFill>
              </a:rPr>
              <a:t>классе</a:t>
            </a:r>
          </a:p>
        </p:txBody>
      </p:sp>
    </p:spTree>
    <p:extLst>
      <p:ext uri="{BB962C8B-B14F-4D97-AF65-F5344CB8AC3E}">
        <p14:creationId xmlns:p14="http://schemas.microsoft.com/office/powerpoint/2010/main" val="79472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11000" dirty="0" smtClean="0">
                <a:latin typeface="Times New Roman" pitchFamily="18" charset="0"/>
                <a:cs typeface="Times New Roman" pitchFamily="18" charset="0"/>
              </a:rPr>
              <a:t>МАССАЖ</a:t>
            </a:r>
            <a:endParaRPr lang="ru-RU" sz="1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55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</a:t>
            </a:r>
            <a:r>
              <a:rPr lang="ru-RU" sz="11000" dirty="0" smtClean="0">
                <a:latin typeface="Times New Roman" pitchFamily="18" charset="0"/>
                <a:cs typeface="Times New Roman" pitchFamily="18" charset="0"/>
              </a:rPr>
              <a:t>МАССА</a:t>
            </a:r>
            <a:endParaRPr lang="ru-RU" sz="1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43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 noChangeArrowheads="1"/>
          </p:cNvPicPr>
          <p:nvPr/>
        </p:nvPicPr>
        <p:blipFill>
          <a:blip r:embed="rId2" cstate="print"/>
          <a:srcRect t="222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755650" y="620713"/>
            <a:ext cx="7931150" cy="5400675"/>
          </a:xfrm>
        </p:spPr>
        <p:txBody>
          <a:bodyPr/>
          <a:lstStyle/>
          <a:p>
            <a:r>
              <a:rPr lang="ru-RU" sz="11000" b="1" i="1" smtClean="0">
                <a:solidFill>
                  <a:srgbClr val="002060"/>
                </a:solidFill>
              </a:rPr>
              <a:t>Единицы</a:t>
            </a:r>
            <a:br>
              <a:rPr lang="ru-RU" sz="11000" b="1" i="1" smtClean="0">
                <a:solidFill>
                  <a:srgbClr val="002060"/>
                </a:solidFill>
              </a:rPr>
            </a:br>
            <a:r>
              <a:rPr lang="ru-RU" sz="11000" b="1" i="1" smtClean="0">
                <a:solidFill>
                  <a:srgbClr val="002060"/>
                </a:solidFill>
              </a:rPr>
              <a:t>измерения</a:t>
            </a:r>
            <a:br>
              <a:rPr lang="ru-RU" sz="11000" b="1" i="1" smtClean="0">
                <a:solidFill>
                  <a:srgbClr val="002060"/>
                </a:solidFill>
              </a:rPr>
            </a:br>
            <a:r>
              <a:rPr lang="ru-RU" sz="11000" b="1" i="1" smtClean="0">
                <a:solidFill>
                  <a:srgbClr val="002060"/>
                </a:solidFill>
              </a:rPr>
              <a:t> массы</a:t>
            </a:r>
            <a:r>
              <a:rPr lang="ru-RU" sz="10000" b="1" i="1" smtClean="0">
                <a:solidFill>
                  <a:srgbClr val="002060"/>
                </a:solidFill>
              </a:rPr>
              <a:t>.</a:t>
            </a:r>
            <a:r>
              <a:rPr lang="ru-RU" sz="10000" smtClean="0"/>
              <a:t/>
            </a:r>
            <a:br>
              <a:rPr lang="ru-RU" sz="10000" smtClean="0"/>
            </a:br>
            <a:endParaRPr lang="ru-RU" sz="10000" smtClean="0"/>
          </a:p>
        </p:txBody>
      </p:sp>
      <p:pic>
        <p:nvPicPr>
          <p:cNvPr id="19459" name="Picture 5" descr="C:\Documents and Settings\Admin\Рабочий стол\gold24di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373563"/>
            <a:ext cx="3313113" cy="248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169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692696"/>
            <a:ext cx="122413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548680"/>
            <a:ext cx="309634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284984"/>
            <a:ext cx="417646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123728" y="1916832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15019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692696"/>
            <a:ext cx="122413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548680"/>
            <a:ext cx="309634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284984"/>
            <a:ext cx="417646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123728" y="1916832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prstClr val="black"/>
                </a:solidFill>
              </a:rPr>
              <a:t> </a:t>
            </a:r>
            <a:r>
              <a:rPr lang="ru-RU" sz="3600" b="1" dirty="0" smtClean="0">
                <a:solidFill>
                  <a:prstClr val="black"/>
                </a:solidFill>
              </a:rPr>
              <a:t>грамм</a:t>
            </a:r>
            <a:endParaRPr lang="ru-RU" sz="3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8624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       килограмм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692696"/>
            <a:ext cx="122413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5540" y="1160748"/>
            <a:ext cx="309634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284984"/>
            <a:ext cx="417646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123728" y="1916832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prstClr val="black"/>
                </a:solidFill>
              </a:rPr>
              <a:t> грамм</a:t>
            </a:r>
          </a:p>
        </p:txBody>
      </p:sp>
    </p:spTree>
    <p:extLst>
      <p:ext uri="{BB962C8B-B14F-4D97-AF65-F5344CB8AC3E}">
        <p14:creationId xmlns:p14="http://schemas.microsoft.com/office/powerpoint/2010/main" val="39871184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       килограмм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692696"/>
            <a:ext cx="122413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5540" y="1160748"/>
            <a:ext cx="309634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861048"/>
            <a:ext cx="388843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123728" y="1916832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prstClr val="black"/>
                </a:solidFill>
              </a:rPr>
              <a:t> грамм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16016" y="4772471"/>
            <a:ext cx="363439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prstClr val="black"/>
                </a:solidFill>
                <a:ea typeface="+mj-ea"/>
                <a:cs typeface="+mj-cs"/>
              </a:rPr>
              <a:t>тонна или ???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59962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 cstate="print"/>
          <a:srcRect t="222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13" descr="C:\Users\3\Desktop\hq-wallpapers_ru_animals_8017_1440x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88913"/>
            <a:ext cx="4681538" cy="353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2" descr="C:\Documents and Settings\Admin\Рабочий стол\гаврилова\article_zoom_1163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3860800"/>
            <a:ext cx="488632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2" descr="C:\Documents and Settings\Admin\Рабочий стол\400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725" y="930275"/>
            <a:ext cx="3851275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044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 cstate="print"/>
          <a:srcRect t="222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</a:t>
            </a:r>
            <a:r>
              <a:rPr lang="ru-RU" sz="7200" b="1" dirty="0" smtClean="0">
                <a:solidFill>
                  <a:srgbClr val="002060"/>
                </a:solidFill>
              </a:rPr>
              <a:t>3000 кг =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 smtClean="0">
                <a:solidFill>
                  <a:srgbClr val="002060"/>
                </a:solidFill>
              </a:rPr>
              <a:t> 4800 кг =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 smtClean="0">
                <a:solidFill>
                  <a:srgbClr val="002060"/>
                </a:solidFill>
              </a:rPr>
              <a:t>150 000 кг =</a:t>
            </a:r>
            <a:endParaRPr lang="ru-RU" sz="7200" b="1" dirty="0">
              <a:solidFill>
                <a:srgbClr val="C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           </a:t>
            </a:r>
            <a:endParaRPr lang="ru-RU" sz="96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9600" b="1" dirty="0">
              <a:solidFill>
                <a:srgbClr val="002060"/>
              </a:solidFill>
            </a:endParaRPr>
          </a:p>
        </p:txBody>
      </p:sp>
      <p:pic>
        <p:nvPicPr>
          <p:cNvPr id="26627" name="Picture 2" descr="http://im8-tub.yandex.net/i?id=112902684-45-7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239713" y="3789363"/>
            <a:ext cx="137953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028384" y="332656"/>
            <a:ext cx="792162" cy="7921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0" b="1" smtClean="0">
                <a:solidFill>
                  <a:srgbClr val="9BBB59">
                    <a:lumMod val="50000"/>
                  </a:srgbClr>
                </a:solidFill>
              </a:rPr>
              <a:t>?</a:t>
            </a:r>
            <a:endParaRPr lang="ru-RU" sz="8000" b="1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8888" y="5084763"/>
            <a:ext cx="792162" cy="7921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>
                <a:solidFill>
                  <a:srgbClr val="9BBB59">
                    <a:lumMod val="50000"/>
                  </a:srgb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8222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 cstate="print"/>
          <a:srcRect t="222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3000 кг </a:t>
            </a:r>
            <a:r>
              <a:rPr lang="ru-RU" sz="7200" b="1" dirty="0" smtClean="0">
                <a:solidFill>
                  <a:srgbClr val="002060"/>
                </a:solidFill>
              </a:rPr>
              <a:t>= 3т</a:t>
            </a:r>
            <a:endParaRPr lang="ru-RU" sz="72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4800 кг </a:t>
            </a:r>
            <a:r>
              <a:rPr lang="ru-RU" sz="7200" b="1" dirty="0" smtClean="0">
                <a:solidFill>
                  <a:srgbClr val="002060"/>
                </a:solidFill>
              </a:rPr>
              <a:t>= 4т 800кг</a:t>
            </a:r>
            <a:endParaRPr lang="ru-RU" sz="72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150 000 кг </a:t>
            </a:r>
            <a:r>
              <a:rPr lang="ru-RU" sz="7200" b="1" dirty="0" smtClean="0">
                <a:solidFill>
                  <a:srgbClr val="002060"/>
                </a:solidFill>
              </a:rPr>
              <a:t>= 150 т</a:t>
            </a:r>
            <a:endParaRPr lang="ru-RU" sz="7200" b="1" dirty="0">
              <a:solidFill>
                <a:srgbClr val="C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           </a:t>
            </a:r>
            <a:endParaRPr lang="ru-RU" sz="96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9600" b="1" dirty="0">
              <a:solidFill>
                <a:srgbClr val="002060"/>
              </a:solidFill>
            </a:endParaRPr>
          </a:p>
        </p:txBody>
      </p:sp>
      <p:pic>
        <p:nvPicPr>
          <p:cNvPr id="26627" name="Picture 2" descr="http://im8-tub.yandex.net/i?id=112902684-45-7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239713" y="3789363"/>
            <a:ext cx="137953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028384" y="332656"/>
            <a:ext cx="792162" cy="7921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0" b="1">
                <a:solidFill>
                  <a:srgbClr val="9BBB59">
                    <a:lumMod val="50000"/>
                  </a:srgbClr>
                </a:solidFill>
              </a:rPr>
              <a:t>?</a:t>
            </a:r>
            <a:endParaRPr lang="ru-RU" sz="8000" b="1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8888" y="5084763"/>
            <a:ext cx="792162" cy="7921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>
                <a:solidFill>
                  <a:srgbClr val="9BBB59">
                    <a:lumMod val="50000"/>
                  </a:srgb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7387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/>
          <p:cNvPicPr>
            <a:picLocks noChangeAspect="1" noChangeArrowheads="1"/>
          </p:cNvPicPr>
          <p:nvPr/>
        </p:nvPicPr>
        <p:blipFill>
          <a:blip r:embed="rId2" cstate="print"/>
          <a:srcRect t="222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3" descr="C:\Documents and Settings\Admin\Рабочий стол\balance_auto_labo01_0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188" y="5006975"/>
            <a:ext cx="1528762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0" y="188640"/>
            <a:ext cx="8758238" cy="5526360"/>
          </a:xfrm>
        </p:spPr>
        <p:txBody>
          <a:bodyPr/>
          <a:lstStyle/>
          <a:p>
            <a:pPr marL="514350" indent="-514350" algn="ctr">
              <a:buFont typeface="Arial" charset="0"/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ТЕМА УРОКА:</a:t>
            </a:r>
          </a:p>
          <a:p>
            <a:pPr marL="514350" indent="-514350" algn="ctr">
              <a:buFont typeface="Arial" charset="0"/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Единицы измерения массы</a:t>
            </a:r>
            <a:r>
              <a:rPr lang="ru-RU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Тонна. Центнер.</a:t>
            </a:r>
            <a:endParaRPr lang="ru-RU" sz="5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ctr">
              <a:buFont typeface="Arial" charset="0"/>
              <a:buNone/>
            </a:pPr>
            <a:r>
              <a:rPr lang="ru-RU" sz="54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Цели урока:</a:t>
            </a:r>
          </a:p>
          <a:p>
            <a:pPr marL="514350" indent="-514350" algn="ctr">
              <a:buFont typeface="Arial" charset="0"/>
              <a:buNone/>
            </a:pPr>
            <a:r>
              <a:rPr lang="ru-RU" sz="54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- Что мы хотим узнать?</a:t>
            </a:r>
            <a:endParaRPr lang="ru-RU" sz="5400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4" name="Picture 4" descr="C:\Documents and Settings\Admin\Рабочий стол\waga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99" t="2524" r="5000" b="4083"/>
          <a:stretch>
            <a:fillRect/>
          </a:stretch>
        </p:blipFill>
        <p:spPr bwMode="auto">
          <a:xfrm>
            <a:off x="7092280" y="0"/>
            <a:ext cx="1703388" cy="170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9441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2634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8000" b="1" dirty="0" smtClean="0"/>
              <a:t>1 </a:t>
            </a:r>
            <a:r>
              <a:rPr lang="ru-RU" sz="8000" b="1" dirty="0" err="1" smtClean="0"/>
              <a:t>ц</a:t>
            </a:r>
            <a:r>
              <a:rPr lang="ru-RU" sz="8000" b="1" dirty="0" smtClean="0"/>
              <a:t> = 100 кг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5157192"/>
            <a:ext cx="4038600" cy="968971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4869160"/>
            <a:ext cx="4038600" cy="1257003"/>
          </a:xfrm>
        </p:spPr>
        <p:txBody>
          <a:bodyPr/>
          <a:lstStyle/>
          <a:p>
            <a:pPr marL="514350" indent="-514350">
              <a:buFont typeface="+mj-lt"/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477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26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6600" b="1" dirty="0" smtClean="0"/>
              <a:t>1 ц = 100 кг</a:t>
            </a:r>
            <a:br>
              <a:rPr lang="ru-RU" sz="6600" b="1" dirty="0" smtClean="0"/>
            </a:br>
            <a:r>
              <a:rPr lang="ru-RU" sz="6600" b="1" dirty="0" smtClean="0"/>
              <a:t/>
            </a:r>
            <a:br>
              <a:rPr lang="ru-RU" sz="6600" b="1" dirty="0" smtClean="0"/>
            </a:br>
            <a:r>
              <a:rPr lang="ru-RU" sz="6600" b="1" dirty="0" smtClean="0"/>
              <a:t>10 ц = 1000 кг=1т</a:t>
            </a:r>
            <a:br>
              <a:rPr lang="ru-RU" sz="6600" b="1" dirty="0" smtClean="0"/>
            </a:br>
            <a:r>
              <a:rPr lang="ru-RU" sz="6600" b="1" dirty="0" smtClean="0"/>
              <a:t/>
            </a:r>
            <a:br>
              <a:rPr lang="ru-RU" sz="6600" b="1" dirty="0" smtClean="0"/>
            </a:br>
            <a:endParaRPr lang="ru-RU" sz="6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5157192"/>
            <a:ext cx="4038600" cy="968971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4869160"/>
            <a:ext cx="4038600" cy="1257003"/>
          </a:xfrm>
        </p:spPr>
        <p:txBody>
          <a:bodyPr/>
          <a:lstStyle/>
          <a:p>
            <a:pPr marL="514350" indent="-514350">
              <a:buFont typeface="+mj-lt"/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074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26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</a:t>
            </a:r>
            <a:r>
              <a:rPr lang="ru-RU" sz="6600" b="1" dirty="0" smtClean="0"/>
              <a:t>1 ц = 100 кг</a:t>
            </a:r>
            <a:br>
              <a:rPr lang="ru-RU" sz="6600" b="1" dirty="0" smtClean="0"/>
            </a:br>
            <a:r>
              <a:rPr lang="ru-RU" sz="6600" b="1" dirty="0" smtClean="0"/>
              <a:t>           10 ц = 1000 кг = 1т</a:t>
            </a:r>
            <a:br>
              <a:rPr lang="ru-RU" sz="6600" b="1" dirty="0" smtClean="0"/>
            </a:br>
            <a:r>
              <a:rPr lang="ru-RU" sz="6600" b="1" dirty="0" err="1" smtClean="0"/>
              <a:t>1т</a:t>
            </a:r>
            <a:r>
              <a:rPr lang="ru-RU" sz="6600" b="1" dirty="0" smtClean="0"/>
              <a:t> = 10ц</a:t>
            </a:r>
            <a:br>
              <a:rPr lang="ru-RU" sz="6600" b="1" dirty="0" smtClean="0"/>
            </a:br>
            <a:r>
              <a:rPr lang="ru-RU" sz="6600" b="1" dirty="0" smtClean="0"/>
              <a:t/>
            </a:r>
            <a:br>
              <a:rPr lang="ru-RU" sz="6600" b="1" dirty="0" smtClean="0"/>
            </a:br>
            <a:endParaRPr lang="ru-RU" sz="6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5157192"/>
            <a:ext cx="4038600" cy="968971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4869160"/>
            <a:ext cx="4038600" cy="1257003"/>
          </a:xfrm>
        </p:spPr>
        <p:txBody>
          <a:bodyPr/>
          <a:lstStyle/>
          <a:p>
            <a:pPr marL="514350" indent="-514350">
              <a:buFont typeface="+mj-lt"/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014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 cstate="print"/>
          <a:srcRect t="222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3000 кг </a:t>
            </a:r>
            <a:r>
              <a:rPr lang="ru-RU" sz="7200" b="1" dirty="0" smtClean="0">
                <a:solidFill>
                  <a:srgbClr val="002060"/>
                </a:solidFill>
              </a:rPr>
              <a:t>= 3т=? ц</a:t>
            </a:r>
            <a:endParaRPr lang="ru-RU" sz="72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4800 кг </a:t>
            </a:r>
            <a:r>
              <a:rPr lang="ru-RU" sz="7200" b="1" dirty="0" smtClean="0">
                <a:solidFill>
                  <a:srgbClr val="002060"/>
                </a:solidFill>
              </a:rPr>
              <a:t>= 4т 800кг=?ц</a:t>
            </a:r>
            <a:endParaRPr lang="ru-RU" sz="72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150 000 кг </a:t>
            </a:r>
            <a:r>
              <a:rPr lang="ru-RU" sz="7200" b="1" dirty="0" smtClean="0">
                <a:solidFill>
                  <a:srgbClr val="002060"/>
                </a:solidFill>
              </a:rPr>
              <a:t>= 150 т=?ц</a:t>
            </a:r>
            <a:endParaRPr lang="ru-RU" sz="7200" b="1" dirty="0">
              <a:solidFill>
                <a:srgbClr val="C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           </a:t>
            </a:r>
            <a:endParaRPr lang="ru-RU" sz="96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9600" b="1" dirty="0">
              <a:solidFill>
                <a:srgbClr val="002060"/>
              </a:solidFill>
            </a:endParaRPr>
          </a:p>
        </p:txBody>
      </p:sp>
      <p:pic>
        <p:nvPicPr>
          <p:cNvPr id="26627" name="Picture 2" descr="http://im8-tub.yandex.net/i?id=112902684-45-7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239713" y="3789363"/>
            <a:ext cx="137953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028384" y="332656"/>
            <a:ext cx="792162" cy="7921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0" b="1">
                <a:solidFill>
                  <a:srgbClr val="9BBB59">
                    <a:lumMod val="50000"/>
                  </a:srgbClr>
                </a:solidFill>
              </a:rPr>
              <a:t>?</a:t>
            </a:r>
            <a:endParaRPr lang="ru-RU" sz="8000" b="1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8888" y="5084763"/>
            <a:ext cx="792162" cy="7921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>
                <a:solidFill>
                  <a:srgbClr val="9BBB59">
                    <a:lumMod val="50000"/>
                  </a:srgb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0144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 cstate="print"/>
          <a:srcRect t="222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3000 кг </a:t>
            </a:r>
            <a:r>
              <a:rPr lang="ru-RU" sz="7200" b="1" dirty="0" smtClean="0">
                <a:solidFill>
                  <a:srgbClr val="002060"/>
                </a:solidFill>
              </a:rPr>
              <a:t>= 3т= 30 ц</a:t>
            </a:r>
            <a:endParaRPr lang="ru-RU" sz="72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4800 кг </a:t>
            </a:r>
            <a:r>
              <a:rPr lang="ru-RU" sz="7200" b="1" dirty="0" smtClean="0">
                <a:solidFill>
                  <a:srgbClr val="002060"/>
                </a:solidFill>
              </a:rPr>
              <a:t>= 4т 800кг=?ц</a:t>
            </a:r>
            <a:endParaRPr lang="ru-RU" sz="72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150 000 кг </a:t>
            </a:r>
            <a:r>
              <a:rPr lang="ru-RU" sz="7200" b="1" dirty="0" smtClean="0">
                <a:solidFill>
                  <a:srgbClr val="002060"/>
                </a:solidFill>
              </a:rPr>
              <a:t>= 150 т=?ц</a:t>
            </a:r>
            <a:endParaRPr lang="ru-RU" sz="7200" b="1" dirty="0">
              <a:solidFill>
                <a:srgbClr val="C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           </a:t>
            </a:r>
            <a:endParaRPr lang="ru-RU" sz="96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9600" b="1" dirty="0">
              <a:solidFill>
                <a:srgbClr val="002060"/>
              </a:solidFill>
            </a:endParaRPr>
          </a:p>
        </p:txBody>
      </p:sp>
      <p:pic>
        <p:nvPicPr>
          <p:cNvPr id="26627" name="Picture 2" descr="http://im8-tub.yandex.net/i?id=112902684-45-7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239713" y="3789363"/>
            <a:ext cx="137953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028384" y="332656"/>
            <a:ext cx="792162" cy="7921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0" b="1">
                <a:solidFill>
                  <a:srgbClr val="9BBB59">
                    <a:lumMod val="50000"/>
                  </a:srgbClr>
                </a:solidFill>
              </a:rPr>
              <a:t>?</a:t>
            </a:r>
            <a:endParaRPr lang="ru-RU" sz="8000" b="1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8888" y="5084763"/>
            <a:ext cx="792162" cy="7921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>
                <a:solidFill>
                  <a:srgbClr val="9BBB59">
                    <a:lumMod val="50000"/>
                  </a:srgb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4799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 cstate="print"/>
          <a:srcRect t="222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</a:t>
            </a:r>
            <a:r>
              <a:rPr lang="ru-RU" sz="7200" b="1" dirty="0" smtClean="0">
                <a:solidFill>
                  <a:srgbClr val="002060"/>
                </a:solidFill>
              </a:rPr>
              <a:t>  </a:t>
            </a:r>
            <a:r>
              <a:rPr lang="ru-RU" sz="6000" b="1" dirty="0" smtClean="0">
                <a:solidFill>
                  <a:srgbClr val="002060"/>
                </a:solidFill>
              </a:rPr>
              <a:t>3000 </a:t>
            </a:r>
            <a:r>
              <a:rPr lang="ru-RU" sz="6000" b="1" dirty="0">
                <a:solidFill>
                  <a:srgbClr val="002060"/>
                </a:solidFill>
              </a:rPr>
              <a:t>кг </a:t>
            </a:r>
            <a:r>
              <a:rPr lang="ru-RU" sz="6000" b="1" dirty="0" smtClean="0">
                <a:solidFill>
                  <a:srgbClr val="002060"/>
                </a:solidFill>
              </a:rPr>
              <a:t>= 3т= 30 ц</a:t>
            </a:r>
            <a:endParaRPr lang="ru-RU" sz="60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</a:t>
            </a:r>
            <a:r>
              <a:rPr lang="ru-RU" sz="7200" b="1" dirty="0" smtClean="0">
                <a:solidFill>
                  <a:srgbClr val="002060"/>
                </a:solidFill>
              </a:rPr>
              <a:t>  </a:t>
            </a:r>
            <a:r>
              <a:rPr lang="ru-RU" sz="6000" b="1" dirty="0" smtClean="0">
                <a:solidFill>
                  <a:srgbClr val="002060"/>
                </a:solidFill>
              </a:rPr>
              <a:t>4800 </a:t>
            </a:r>
            <a:r>
              <a:rPr lang="ru-RU" sz="6000" b="1" dirty="0">
                <a:solidFill>
                  <a:srgbClr val="002060"/>
                </a:solidFill>
              </a:rPr>
              <a:t>кг </a:t>
            </a:r>
            <a:r>
              <a:rPr lang="ru-RU" sz="6000" b="1" dirty="0" smtClean="0">
                <a:solidFill>
                  <a:srgbClr val="002060"/>
                </a:solidFill>
              </a:rPr>
              <a:t>= 4т 800кг = 48 ц</a:t>
            </a:r>
            <a:endParaRPr lang="ru-RU" sz="60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6000" b="1" dirty="0" smtClean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6000" b="1" dirty="0">
                <a:solidFill>
                  <a:srgbClr val="002060"/>
                </a:solidFill>
              </a:rPr>
              <a:t> </a:t>
            </a:r>
            <a:r>
              <a:rPr lang="ru-RU" sz="6000" b="1" dirty="0" smtClean="0">
                <a:solidFill>
                  <a:srgbClr val="002060"/>
                </a:solidFill>
              </a:rPr>
              <a:t> 150 </a:t>
            </a:r>
            <a:r>
              <a:rPr lang="ru-RU" sz="6000" b="1" dirty="0">
                <a:solidFill>
                  <a:srgbClr val="002060"/>
                </a:solidFill>
              </a:rPr>
              <a:t>000 кг </a:t>
            </a:r>
            <a:r>
              <a:rPr lang="ru-RU" sz="6000" b="1" dirty="0" smtClean="0">
                <a:solidFill>
                  <a:srgbClr val="002060"/>
                </a:solidFill>
              </a:rPr>
              <a:t>=150 т= ? ц</a:t>
            </a:r>
            <a:endParaRPr lang="ru-RU" sz="6000" b="1" dirty="0">
              <a:solidFill>
                <a:srgbClr val="C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           </a:t>
            </a:r>
            <a:endParaRPr lang="ru-RU" sz="96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9600" b="1" dirty="0">
              <a:solidFill>
                <a:srgbClr val="002060"/>
              </a:solidFill>
            </a:endParaRPr>
          </a:p>
        </p:txBody>
      </p:sp>
      <p:pic>
        <p:nvPicPr>
          <p:cNvPr id="26627" name="Picture 2" descr="http://im8-tub.yandex.net/i?id=112902684-45-7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569119" y="4509367"/>
            <a:ext cx="137953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028384" y="332656"/>
            <a:ext cx="792162" cy="7921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0" b="1">
                <a:solidFill>
                  <a:srgbClr val="9BBB59">
                    <a:lumMod val="50000"/>
                  </a:srgbClr>
                </a:solidFill>
              </a:rPr>
              <a:t>?</a:t>
            </a:r>
            <a:endParaRPr lang="ru-RU" sz="8000" b="1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51050" y="5104654"/>
            <a:ext cx="792162" cy="7921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>
                <a:solidFill>
                  <a:srgbClr val="9BBB59">
                    <a:lumMod val="50000"/>
                  </a:srgb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4799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 cstate="print"/>
          <a:srcRect t="222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692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</a:t>
            </a:r>
            <a:r>
              <a:rPr lang="ru-RU" sz="6000" b="1" dirty="0">
                <a:solidFill>
                  <a:srgbClr val="002060"/>
                </a:solidFill>
              </a:rPr>
              <a:t>3000 кг </a:t>
            </a:r>
            <a:r>
              <a:rPr lang="ru-RU" sz="6000" b="1" dirty="0" smtClean="0">
                <a:solidFill>
                  <a:srgbClr val="002060"/>
                </a:solidFill>
              </a:rPr>
              <a:t>= 3т= 30 ц</a:t>
            </a:r>
            <a:endParaRPr lang="ru-RU" sz="60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</a:t>
            </a:r>
            <a:r>
              <a:rPr lang="ru-RU" sz="6000" b="1" dirty="0">
                <a:solidFill>
                  <a:srgbClr val="002060"/>
                </a:solidFill>
              </a:rPr>
              <a:t>4800 кг </a:t>
            </a:r>
            <a:r>
              <a:rPr lang="ru-RU" sz="6000" b="1" dirty="0" smtClean="0">
                <a:solidFill>
                  <a:srgbClr val="002060"/>
                </a:solidFill>
              </a:rPr>
              <a:t>= 4т 800кг = 48 ц</a:t>
            </a:r>
            <a:endParaRPr lang="ru-RU" sz="60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6000" b="1" dirty="0">
                <a:solidFill>
                  <a:srgbClr val="002060"/>
                </a:solidFill>
              </a:rPr>
              <a:t>150 000 кг </a:t>
            </a:r>
            <a:r>
              <a:rPr lang="ru-RU" sz="6000" b="1" dirty="0" smtClean="0">
                <a:solidFill>
                  <a:srgbClr val="002060"/>
                </a:solidFill>
              </a:rPr>
              <a:t>=150 т = 1500 ц</a:t>
            </a:r>
            <a:endParaRPr lang="ru-RU" sz="6000" b="1" dirty="0">
              <a:solidFill>
                <a:srgbClr val="9BBB59">
                  <a:lumMod val="50000"/>
                </a:srgb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7200" b="1" dirty="0">
              <a:solidFill>
                <a:srgbClr val="C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           </a:t>
            </a:r>
            <a:endParaRPr lang="ru-RU" sz="96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9600" b="1" dirty="0">
              <a:solidFill>
                <a:srgbClr val="002060"/>
              </a:solidFill>
            </a:endParaRPr>
          </a:p>
        </p:txBody>
      </p:sp>
      <p:pic>
        <p:nvPicPr>
          <p:cNvPr id="26627" name="Picture 2" descr="http://im8-tub.yandex.net/i?id=112902684-45-7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1115616" y="4005064"/>
            <a:ext cx="137953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028384" y="332656"/>
            <a:ext cx="792162" cy="7921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0" b="1" dirty="0">
                <a:solidFill>
                  <a:srgbClr val="9BBB59">
                    <a:lumMod val="50000"/>
                  </a:srgbClr>
                </a:solidFill>
              </a:rPr>
              <a:t>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67744" y="5104654"/>
            <a:ext cx="936104" cy="7921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b="1" dirty="0">
                <a:solidFill>
                  <a:srgbClr val="9BBB59">
                    <a:lumMod val="50000"/>
                  </a:srgbClr>
                </a:solidFill>
              </a:rPr>
              <a:t>?</a:t>
            </a:r>
            <a:endParaRPr lang="ru-RU" sz="9600" b="1" dirty="0">
              <a:solidFill>
                <a:srgbClr val="9BBB59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06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 cstate="print"/>
          <a:srcRect t="222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6000" b="1" dirty="0" smtClean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6000" b="1" dirty="0" smtClean="0">
                <a:solidFill>
                  <a:srgbClr val="002060"/>
                </a:solidFill>
              </a:rPr>
              <a:t>5т  </a:t>
            </a:r>
            <a:r>
              <a:rPr lang="ru-RU" sz="6000" b="1" dirty="0" smtClean="0">
                <a:solidFill>
                  <a:srgbClr val="FF0000"/>
                </a:solidFill>
              </a:rPr>
              <a:t>=</a:t>
            </a:r>
            <a:r>
              <a:rPr lang="ru-RU" sz="6000" b="1" dirty="0" smtClean="0">
                <a:solidFill>
                  <a:srgbClr val="002060"/>
                </a:solidFill>
              </a:rPr>
              <a:t> 50ц           2т 3ц </a:t>
            </a:r>
            <a:r>
              <a:rPr lang="en-US" sz="6000" b="1" dirty="0" smtClean="0">
                <a:solidFill>
                  <a:srgbClr val="FF0000"/>
                </a:solidFill>
              </a:rPr>
              <a:t>&lt; </a:t>
            </a:r>
            <a:r>
              <a:rPr lang="en-US" sz="6000" b="1" dirty="0" smtClean="0">
                <a:solidFill>
                  <a:srgbClr val="002060"/>
                </a:solidFill>
              </a:rPr>
              <a:t>2</a:t>
            </a:r>
            <a:r>
              <a:rPr lang="ru-RU" sz="6000" b="1" dirty="0" smtClean="0">
                <a:solidFill>
                  <a:srgbClr val="002060"/>
                </a:solidFill>
              </a:rPr>
              <a:t>0</a:t>
            </a:r>
            <a:r>
              <a:rPr lang="en-US" sz="6000" b="1" dirty="0" smtClean="0">
                <a:solidFill>
                  <a:srgbClr val="002060"/>
                </a:solidFill>
              </a:rPr>
              <a:t>3 </a:t>
            </a:r>
            <a:r>
              <a:rPr lang="ru-RU" sz="6000" b="1" dirty="0" smtClean="0">
                <a:solidFill>
                  <a:srgbClr val="002060"/>
                </a:solidFill>
              </a:rPr>
              <a:t>ц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6000" b="1" dirty="0" smtClean="0">
                <a:solidFill>
                  <a:srgbClr val="002060"/>
                </a:solidFill>
              </a:rPr>
              <a:t>10т 4 ц </a:t>
            </a:r>
            <a:r>
              <a:rPr lang="en-US" sz="6000" b="1" dirty="0" smtClean="0">
                <a:solidFill>
                  <a:srgbClr val="FF0000"/>
                </a:solidFill>
              </a:rPr>
              <a:t>&gt;</a:t>
            </a:r>
            <a:r>
              <a:rPr lang="en-US" sz="6000" b="1" dirty="0" smtClean="0">
                <a:solidFill>
                  <a:srgbClr val="002060"/>
                </a:solidFill>
              </a:rPr>
              <a:t> 14 </a:t>
            </a:r>
            <a:r>
              <a:rPr lang="ru-RU" sz="6000" b="1" dirty="0" smtClean="0">
                <a:solidFill>
                  <a:srgbClr val="002060"/>
                </a:solidFill>
              </a:rPr>
              <a:t>ц   35 т </a:t>
            </a:r>
            <a:r>
              <a:rPr lang="ru-RU" sz="6000" b="1" dirty="0" smtClean="0">
                <a:solidFill>
                  <a:srgbClr val="FF0000"/>
                </a:solidFill>
              </a:rPr>
              <a:t>= </a:t>
            </a:r>
            <a:r>
              <a:rPr lang="ru-RU" sz="6000" b="1" dirty="0" smtClean="0">
                <a:solidFill>
                  <a:srgbClr val="002060"/>
                </a:solidFill>
              </a:rPr>
              <a:t>350 ц</a:t>
            </a:r>
            <a:endParaRPr lang="ru-RU" sz="60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9600" b="1" dirty="0">
              <a:solidFill>
                <a:srgbClr val="002060"/>
              </a:solidFill>
            </a:endParaRPr>
          </a:p>
        </p:txBody>
      </p:sp>
      <p:pic>
        <p:nvPicPr>
          <p:cNvPr id="26627" name="Picture 2" descr="http://im8-tub.yandex.net/i?id=112902684-45-7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569119" y="4509367"/>
            <a:ext cx="137953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051050" y="5104654"/>
            <a:ext cx="792162" cy="7921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>
                <a:solidFill>
                  <a:srgbClr val="9BBB59">
                    <a:lumMod val="50000"/>
                  </a:srgb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5212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Кто прав?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Documents and Settings\Admin\Рабочий стол\Nijlpaar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556792"/>
            <a:ext cx="820891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43608" y="5733256"/>
            <a:ext cx="81003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 т        3 000 кг        30 </a:t>
            </a:r>
            <a:r>
              <a:rPr lang="ru-RU" sz="54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endParaRPr lang="ru-RU" sz="5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73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 cstate="print"/>
          <a:srcRect t="222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</a:t>
            </a:r>
            <a:r>
              <a:rPr lang="ru-RU" sz="7200" b="1" dirty="0" smtClean="0">
                <a:solidFill>
                  <a:srgbClr val="002060"/>
                </a:solidFill>
              </a:rPr>
              <a:t> </a:t>
            </a:r>
            <a:endParaRPr lang="ru-RU" sz="6000" b="1" dirty="0">
              <a:solidFill>
                <a:srgbClr val="C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srgbClr val="002060"/>
                </a:solidFill>
              </a:rPr>
              <a:t>   </a:t>
            </a:r>
            <a:r>
              <a:rPr lang="en-US" sz="7200" b="1" dirty="0" smtClean="0">
                <a:solidFill>
                  <a:srgbClr val="002060"/>
                </a:solidFill>
              </a:rPr>
              <a:t>3 </a:t>
            </a:r>
            <a:r>
              <a:rPr lang="ru-RU" sz="7200" b="1" dirty="0" smtClean="0">
                <a:solidFill>
                  <a:srgbClr val="002060"/>
                </a:solidFill>
              </a:rPr>
              <a:t>т = 3000 кг= 30 ц         </a:t>
            </a:r>
            <a:endParaRPr lang="ru-RU" sz="9600" b="1" dirty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9600" b="1" dirty="0">
              <a:solidFill>
                <a:srgbClr val="002060"/>
              </a:solidFill>
            </a:endParaRPr>
          </a:p>
        </p:txBody>
      </p:sp>
      <p:pic>
        <p:nvPicPr>
          <p:cNvPr id="26627" name="Picture 2" descr="http://im8-tub.yandex.net/i?id=112902684-45-7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569119" y="4509367"/>
            <a:ext cx="137953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180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/>
          <p:cNvPicPr>
            <a:picLocks noChangeAspect="1" noChangeArrowheads="1"/>
          </p:cNvPicPr>
          <p:nvPr/>
        </p:nvPicPr>
        <p:blipFill>
          <a:blip r:embed="rId2" cstate="print"/>
          <a:srcRect t="22264" r="74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250"/>
            <a:ext cx="9144000" cy="60483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В  порядке  возрастания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dirty="0" smtClean="0"/>
              <a:t>а) </a:t>
            </a:r>
            <a:r>
              <a:rPr lang="ru-RU" sz="4900" b="1" dirty="0" err="1" smtClean="0">
                <a:solidFill>
                  <a:srgbClr val="002060"/>
                </a:solidFill>
              </a:rPr>
              <a:t>тонна,центнер,килограмм,грамм</a:t>
            </a:r>
            <a:r>
              <a:rPr lang="ru-RU" sz="4900" dirty="0" smtClean="0">
                <a:solidFill>
                  <a:srgbClr val="002060"/>
                </a:solidFill>
              </a:rPr>
              <a:t>;	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б)</a:t>
            </a:r>
            <a:r>
              <a:rPr lang="ru-RU" sz="4900" b="1" dirty="0" smtClean="0">
                <a:solidFill>
                  <a:srgbClr val="002060"/>
                </a:solidFill>
              </a:rPr>
              <a:t>центнер,грамм,тонна,килограмм;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в</a:t>
            </a:r>
            <a:r>
              <a:rPr lang="ru-RU" sz="4900" dirty="0" smtClean="0"/>
              <a:t>) </a:t>
            </a:r>
            <a:r>
              <a:rPr lang="ru-RU" sz="4900" b="1" dirty="0" smtClean="0">
                <a:solidFill>
                  <a:srgbClr val="002060"/>
                </a:solidFill>
              </a:rPr>
              <a:t>грамм,килограмм,центнер,тонна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971550" y="5732463"/>
            <a:ext cx="7416800" cy="0"/>
          </a:xfrm>
          <a:prstGeom prst="line">
            <a:avLst/>
          </a:prstGeom>
          <a:ln w="762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53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6600" b="1" dirty="0" smtClean="0">
                <a:solidFill>
                  <a:srgbClr val="002060"/>
                </a:solidFill>
                <a:latin typeface="Gabriola" pitchFamily="82" charset="0"/>
              </a:rPr>
              <a:t>Домашнее задание.</a:t>
            </a:r>
            <a:endParaRPr lang="ru-RU" sz="6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63688" y="1600200"/>
            <a:ext cx="6768752" cy="4525963"/>
          </a:xfrm>
        </p:spPr>
        <p:txBody>
          <a:bodyPr/>
          <a:lstStyle/>
          <a:p>
            <a:r>
              <a:rPr lang="ru-RU" dirty="0" smtClean="0"/>
              <a:t>Стр.120,№6,реши каждую задачу </a:t>
            </a:r>
            <a:r>
              <a:rPr lang="ru-RU" smtClean="0"/>
              <a:t>двумя способами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17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z="3600" b="1" smtClean="0"/>
          </a:p>
        </p:txBody>
      </p:sp>
      <p:pic>
        <p:nvPicPr>
          <p:cNvPr id="69635" name="Picture 6" descr="H:\Documents and Settings\Aida\Рабочий стол\НОвая ГРАФИКА сборник\КАРТИНКИ СБОРНИК_ школьные\__Flo15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44" y="2708920"/>
            <a:ext cx="2835275" cy="3744913"/>
          </a:xfrm>
        </p:spPr>
      </p:pic>
      <p:pic>
        <p:nvPicPr>
          <p:cNvPr id="69636" name="Picture 6" descr="H:\Documents and Settings\Aida\Рабочий стол\НОвая ГРАФИКА сборник\КАРТИНКИ СБОРНИК_ школьные\__Flo1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484784"/>
            <a:ext cx="2519362" cy="332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7" name="Picture 6" descr="H:\Documents and Settings\Aida\Рабочий стол\НОвая ГРАФИКА сборник\КАРТИНКИ СБОРНИК_ школьные\__Flo1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2780928"/>
            <a:ext cx="272732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8" name="Picture 4" descr="j04281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284984"/>
            <a:ext cx="2466975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9" name="AutoShape 21"/>
          <p:cNvSpPr>
            <a:spLocks noChangeArrowheads="1"/>
          </p:cNvSpPr>
          <p:nvPr/>
        </p:nvSpPr>
        <p:spPr bwMode="auto">
          <a:xfrm>
            <a:off x="3779912" y="764704"/>
            <a:ext cx="3313113" cy="1511300"/>
          </a:xfrm>
          <a:prstGeom prst="wedgeRoundRectCallout">
            <a:avLst>
              <a:gd name="adj1" fmla="val 551"/>
              <a:gd name="adj2" fmla="val 18276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 altLang="ru-RU" sz="2800" dirty="0" smtClean="0">
              <a:solidFill>
                <a:prstClr val="black"/>
              </a:solidFill>
            </a:endParaRPr>
          </a:p>
          <a:p>
            <a:pPr algn="ctr"/>
            <a:r>
              <a:rPr lang="ru-RU" altLang="ru-RU" sz="2800" dirty="0" smtClean="0">
                <a:solidFill>
                  <a:prstClr val="black"/>
                </a:solidFill>
              </a:rPr>
              <a:t>Спасибо! </a:t>
            </a:r>
            <a:endParaRPr lang="ru-RU" alt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7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253</Words>
  <Application>Microsoft Office PowerPoint</Application>
  <PresentationFormat>Экран (4:3)</PresentationFormat>
  <Paragraphs>72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26</vt:i4>
      </vt:variant>
    </vt:vector>
  </HeadingPairs>
  <TitlesOfParts>
    <vt:vector size="40" baseType="lpstr">
      <vt:lpstr>1_Тема Office</vt:lpstr>
      <vt:lpstr>2_Тема Office</vt:lpstr>
      <vt:lpstr>Тема Office</vt:lpstr>
      <vt:lpstr>5_Тема Office</vt:lpstr>
      <vt:lpstr>7_Тема Office</vt:lpstr>
      <vt:lpstr>8_Тема Office</vt:lpstr>
      <vt:lpstr>9_Тема Office</vt:lpstr>
      <vt:lpstr>3_Тема Office</vt:lpstr>
      <vt:lpstr>4_Тема Office</vt:lpstr>
      <vt:lpstr>10_Тема Office</vt:lpstr>
      <vt:lpstr>6_Тема Office</vt:lpstr>
      <vt:lpstr>11_Тема Office</vt:lpstr>
      <vt:lpstr>12_Тема Office</vt:lpstr>
      <vt:lpstr>13_Тема Office</vt:lpstr>
      <vt:lpstr>Презентация PowerPoint</vt:lpstr>
      <vt:lpstr>Урок  математики в   3б классе</vt:lpstr>
      <vt:lpstr>МАССАЖ</vt:lpstr>
      <vt:lpstr>Презентация PowerPoint</vt:lpstr>
      <vt:lpstr>Единицы измерения  массы. </vt:lpstr>
      <vt:lpstr>Презентация PowerPoint</vt:lpstr>
      <vt:lpstr>Презентация PowerPoint</vt:lpstr>
      <vt:lpstr>                                    килограмм</vt:lpstr>
      <vt:lpstr>                                    килограмм</vt:lpstr>
      <vt:lpstr>Презентация PowerPoint</vt:lpstr>
      <vt:lpstr>Презентация PowerPoint</vt:lpstr>
      <vt:lpstr>Презентация PowerPoint</vt:lpstr>
      <vt:lpstr>Презентация PowerPoint</vt:lpstr>
      <vt:lpstr>  1 ц = 100 кг  </vt:lpstr>
      <vt:lpstr>  1 ц = 100 кг  10 ц = 1000 кг=1т  </vt:lpstr>
      <vt:lpstr>      1 ц = 100 кг            10 ц = 1000 кг = 1т 1т = 10ц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Кто прав?</vt:lpstr>
      <vt:lpstr>Презентация PowerPoint</vt:lpstr>
      <vt:lpstr>В  порядке  возрастания   а) тонна,центнер,килограмм,грамм;  б)центнер,грамм,тонна,килограмм;  в) грамм,килограмм,центнер,тонна. </vt:lpstr>
      <vt:lpstr>Домашнее задание.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Людмила</dc:creator>
  <cp:lastModifiedBy>Админ 7</cp:lastModifiedBy>
  <cp:revision>19</cp:revision>
  <dcterms:created xsi:type="dcterms:W3CDTF">2017-10-15T14:06:40Z</dcterms:created>
  <dcterms:modified xsi:type="dcterms:W3CDTF">2020-04-22T06:48:59Z</dcterms:modified>
</cp:coreProperties>
</file>