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64" r:id="rId1"/>
  </p:sldMasterIdLst>
  <p:notesMasterIdLst>
    <p:notesMasterId r:id="rId34"/>
  </p:notesMasterIdLst>
  <p:sldIdLst>
    <p:sldId id="300" r:id="rId2"/>
    <p:sldId id="305" r:id="rId3"/>
    <p:sldId id="303" r:id="rId4"/>
    <p:sldId id="322" r:id="rId5"/>
    <p:sldId id="307" r:id="rId6"/>
    <p:sldId id="335" r:id="rId7"/>
    <p:sldId id="308" r:id="rId8"/>
    <p:sldId id="310" r:id="rId9"/>
    <p:sldId id="330" r:id="rId10"/>
    <p:sldId id="318" r:id="rId11"/>
    <p:sldId id="288" r:id="rId12"/>
    <p:sldId id="287" r:id="rId13"/>
    <p:sldId id="313" r:id="rId14"/>
    <p:sldId id="273" r:id="rId15"/>
    <p:sldId id="279" r:id="rId16"/>
    <p:sldId id="277" r:id="rId17"/>
    <p:sldId id="281" r:id="rId18"/>
    <p:sldId id="332" r:id="rId19"/>
    <p:sldId id="324" r:id="rId20"/>
    <p:sldId id="325" r:id="rId21"/>
    <p:sldId id="326" r:id="rId22"/>
    <p:sldId id="329" r:id="rId23"/>
    <p:sldId id="327" r:id="rId24"/>
    <p:sldId id="267" r:id="rId25"/>
    <p:sldId id="319" r:id="rId26"/>
    <p:sldId id="320" r:id="rId27"/>
    <p:sldId id="321" r:id="rId28"/>
    <p:sldId id="333" r:id="rId29"/>
    <p:sldId id="289" r:id="rId30"/>
    <p:sldId id="331" r:id="rId31"/>
    <p:sldId id="312" r:id="rId32"/>
    <p:sldId id="271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28528-8253-40E3-A124-5E6F94866E5B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36727-A681-471C-AE84-D9CDD3AA1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661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36727-A681-471C-AE84-D9CDD3AA197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440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36727-A681-471C-AE84-D9CDD3AA197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003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E695F28-6DA9-45E8-AAA0-E335EB6F58DB}" type="slidenum">
              <a:rPr lang="ru-RU" smtClean="0"/>
              <a:pPr eaLnBrk="1" hangingPunct="1"/>
              <a:t>25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129788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81F8E-D28F-44BC-BA63-93996E41CFC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5BB957-93CF-4012-BB3C-D8AEA2DC8CF1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1CE05D-6BFA-40B3-9F4B-B015D50471F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D51466-58C8-46E3-BE3F-0ACCED577B3C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DB1E3C-59E3-4704-A46E-8687AF15877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19A8C2-6E41-49A7-AEC6-2351E4AD768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43726B-C9E1-46DE-A616-5BC2E8B5FBC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480042-29DF-4A5C-A5F7-27093FF2E42D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9965BA-4676-4AEE-A088-9BB80DA3FCBC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57C3E-DD04-4698-BBFD-BE28E0408FA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1E238F-16D1-427B-A9F3-9EDF88EA143D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94F75-3547-4F47-BAA4-F1CD2946EBE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642341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F85DC2-EB60-41EE-B728-342488D5E6E6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5" r:id="rId1"/>
    <p:sldLayoutId id="2147484366" r:id="rId2"/>
    <p:sldLayoutId id="2147484367" r:id="rId3"/>
    <p:sldLayoutId id="2147484368" r:id="rId4"/>
    <p:sldLayoutId id="2147484369" r:id="rId5"/>
    <p:sldLayoutId id="2147484370" r:id="rId6"/>
    <p:sldLayoutId id="2147484371" r:id="rId7"/>
    <p:sldLayoutId id="2147484372" r:id="rId8"/>
    <p:sldLayoutId id="2147484373" r:id="rId9"/>
    <p:sldLayoutId id="2147484374" r:id="rId10"/>
    <p:sldLayoutId id="2147484375" r:id="rId11"/>
    <p:sldLayoutId id="2147484377" r:id="rId12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1340768"/>
            <a:ext cx="8786874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glow rad="139700">
                    <a:srgbClr val="4BACC6">
                      <a:satMod val="175000"/>
                      <a:alpha val="4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cs typeface="Arial" charset="0"/>
              </a:rPr>
              <a:t>Линейная функция, </a:t>
            </a:r>
          </a:p>
          <a:p>
            <a:pPr algn="ctr">
              <a:defRPr/>
            </a:pPr>
            <a:r>
              <a:rPr lang="ru-RU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glow rad="139700">
                    <a:srgbClr val="4BACC6">
                      <a:satMod val="175000"/>
                      <a:alpha val="4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cs typeface="Arial" charset="0"/>
              </a:rPr>
              <a:t>её график, свойства.</a:t>
            </a:r>
          </a:p>
        </p:txBody>
      </p:sp>
    </p:spTree>
    <p:extLst>
      <p:ext uri="{BB962C8B-B14F-4D97-AF65-F5344CB8AC3E}">
        <p14:creationId xmlns:p14="http://schemas.microsoft.com/office/powerpoint/2010/main" val="366326638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620687"/>
            <a:ext cx="7416824" cy="2014563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ru-RU" sz="4000" b="1" dirty="0" smtClean="0"/>
              <a:t>Укажите линейные уравнения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3"/>
              <p:cNvSpPr>
                <a:spLocks noGrp="1" noChangeArrowheads="1"/>
              </p:cNvSpPr>
              <p:nvPr>
                <p:ph sz="quarter" idx="13"/>
              </p:nvPr>
            </p:nvSpPr>
            <p:spPr>
              <a:xfrm>
                <a:off x="611560" y="2635250"/>
                <a:ext cx="3456632" cy="3455665"/>
              </a:xfrm>
            </p:spPr>
            <p:txBody>
              <a:bodyPr>
                <a:noAutofit/>
              </a:bodyPr>
              <a:lstStyle/>
              <a:p>
                <a:pPr marL="609600" indent="-609600" eaLnBrk="1" hangingPunct="1">
                  <a:buFont typeface="Wingdings" pitchFamily="2" charset="2"/>
                  <a:buNone/>
                </a:pPr>
                <a:r>
                  <a:rPr lang="en-US" sz="3200" b="1" dirty="0" smtClean="0"/>
                  <a:t>1) 5y = x                           </a:t>
                </a:r>
              </a:p>
              <a:p>
                <a:pPr marL="609600" indent="-609600" eaLnBrk="1" hangingPunct="1">
                  <a:buFont typeface="Wingdings" pitchFamily="2" charset="2"/>
                  <a:buNone/>
                </a:pPr>
                <a:r>
                  <a:rPr lang="en-US" sz="3200" b="1" dirty="0" smtClean="0"/>
                  <a:t>2) 3y = 0                           </a:t>
                </a:r>
              </a:p>
              <a:p>
                <a:pPr marL="609600" indent="-609600" eaLnBrk="1" hangingPunct="1">
                  <a:buFont typeface="Wingdings" pitchFamily="2" charset="2"/>
                  <a:buNone/>
                </a:pPr>
                <a:r>
                  <a:rPr lang="en-US" sz="3200" b="1" dirty="0" smtClean="0"/>
                  <a:t>3) y</a:t>
                </a:r>
                <a:r>
                  <a:rPr lang="en-US" sz="3200" b="1" baseline="30000" dirty="0" smtClean="0"/>
                  <a:t>2</a:t>
                </a:r>
                <a:r>
                  <a:rPr lang="en-US" sz="3200" b="1" dirty="0" smtClean="0"/>
                  <a:t>+ 16x</a:t>
                </a:r>
                <a:r>
                  <a:rPr lang="en-US" sz="3200" b="1" baseline="30000" dirty="0" smtClean="0"/>
                  <a:t>2</a:t>
                </a:r>
                <a:r>
                  <a:rPr lang="en-US" sz="3200" b="1" dirty="0" smtClean="0"/>
                  <a:t> = 0              </a:t>
                </a:r>
              </a:p>
              <a:p>
                <a:pPr marL="609600" indent="-609600" eaLnBrk="1" hangingPunct="1">
                  <a:buFont typeface="Wingdings" pitchFamily="2" charset="2"/>
                  <a:buNone/>
                </a:pPr>
                <a:r>
                  <a:rPr lang="en-US" sz="3200" b="1" dirty="0" smtClean="0"/>
                  <a:t>4)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1" i="1" dirty="0" smtClean="0">
                            <a:latin typeface="Cambria Math"/>
                          </a:rPr>
                          <m:t>𝟖</m:t>
                        </m:r>
                      </m:num>
                      <m:den>
                        <m:r>
                          <a:rPr lang="ru-RU" sz="3200" b="1" i="1" dirty="0" smtClean="0">
                            <a:latin typeface="Cambria Math"/>
                          </a:rPr>
                          <m:t>х</m:t>
                        </m:r>
                      </m:den>
                    </m:f>
                  </m:oMath>
                </a14:m>
                <a:r>
                  <a:rPr lang="en-US" sz="3200" b="1" dirty="0" smtClean="0"/>
                  <a:t> + y = 4             </a:t>
                </a:r>
              </a:p>
              <a:p>
                <a:pPr marL="609600" indent="-609600" eaLnBrk="1" hangingPunct="1">
                  <a:buFont typeface="Wingdings" pitchFamily="2" charset="2"/>
                  <a:buNone/>
                </a:pPr>
                <a:r>
                  <a:rPr lang="en-US" sz="3200" b="1" dirty="0" smtClean="0"/>
                  <a:t>5)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1" i="1" dirty="0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ru-RU" sz="3200" b="1" i="1" dirty="0" smtClean="0">
                            <a:latin typeface="Cambria Math"/>
                          </a:rPr>
                          <m:t>𝟖</m:t>
                        </m:r>
                      </m:den>
                    </m:f>
                    <m:r>
                      <a:rPr lang="en-US" sz="3200" b="1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3200" b="1" dirty="0" smtClean="0"/>
                  <a:t>x + y =4 </a:t>
                </a:r>
                <a:endParaRPr lang="ru-RU" sz="3200" b="1" dirty="0" smtClean="0"/>
              </a:p>
            </p:txBody>
          </p:sp>
        </mc:Choice>
        <mc:Fallback xmlns="">
          <p:sp>
            <p:nvSpPr>
              <p:cNvPr id="4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611560" y="2635250"/>
                <a:ext cx="3456632" cy="3455665"/>
              </a:xfrm>
              <a:blipFill rotWithShape="1">
                <a:blip r:embed="rId2"/>
                <a:stretch>
                  <a:fillRect l="-4409" t="-2293" r="-54145" b="-63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0" name="Rectangle 6"/>
              <p:cNvSpPr>
                <a:spLocks noChangeArrowheads="1"/>
              </p:cNvSpPr>
              <p:nvPr/>
            </p:nvSpPr>
            <p:spPr bwMode="auto">
              <a:xfrm>
                <a:off x="4319588" y="3429000"/>
                <a:ext cx="4824412" cy="2952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609600" indent="-609600">
                  <a:spcBef>
                    <a:spcPct val="20000"/>
                  </a:spcBef>
                  <a:buClr>
                    <a:srgbClr val="FFA94A"/>
                  </a:buClr>
                  <a:buSzPct val="60000"/>
                  <a:buFont typeface="Wingdings" pitchFamily="2" charset="2"/>
                  <a:buNone/>
                </a:pPr>
                <a:r>
                  <a:rPr lang="en-US" sz="3200" b="1" dirty="0">
                    <a:solidFill>
                      <a:prstClr val="black"/>
                    </a:solidFill>
                  </a:rPr>
                  <a:t>6) y = -x + 11              </a:t>
                </a:r>
              </a:p>
              <a:p>
                <a:pPr marL="609600" indent="-609600">
                  <a:spcBef>
                    <a:spcPct val="20000"/>
                  </a:spcBef>
                  <a:buClr>
                    <a:srgbClr val="FFA94A"/>
                  </a:buClr>
                  <a:buSzPct val="60000"/>
                  <a:buFont typeface="Wingdings" pitchFamily="2" charset="2"/>
                  <a:buNone/>
                </a:pPr>
                <a:r>
                  <a:rPr lang="en-US" sz="3200" b="1" dirty="0">
                    <a:solidFill>
                      <a:prstClr val="black"/>
                    </a:solidFill>
                  </a:rPr>
                  <a:t>7)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ru-RU" sz="32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х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prstClr val="black"/>
                    </a:solidFill>
                  </a:rPr>
                  <a:t> + 0.5x – 2 = 0</a:t>
                </a:r>
              </a:p>
              <a:p>
                <a:pPr marL="609600" indent="-609600">
                  <a:spcBef>
                    <a:spcPct val="20000"/>
                  </a:spcBef>
                  <a:buClr>
                    <a:srgbClr val="FFA94A"/>
                  </a:buClr>
                  <a:buSzPct val="60000"/>
                  <a:buFont typeface="Wingdings" pitchFamily="2" charset="2"/>
                  <a:buNone/>
                </a:pPr>
                <a:r>
                  <a:rPr lang="en-US" sz="3200" b="1" dirty="0">
                    <a:solidFill>
                      <a:prstClr val="black"/>
                    </a:solidFill>
                  </a:rPr>
                  <a:t>8) 25d – 2m + 1 = 0</a:t>
                </a:r>
              </a:p>
              <a:p>
                <a:pPr marL="609600" indent="-609600">
                  <a:spcBef>
                    <a:spcPct val="20000"/>
                  </a:spcBef>
                  <a:buClr>
                    <a:srgbClr val="FFA94A"/>
                  </a:buClr>
                  <a:buSzPct val="60000"/>
                  <a:buFont typeface="Wingdings" pitchFamily="2" charset="2"/>
                  <a:buNone/>
                </a:pPr>
                <a:r>
                  <a:rPr lang="en-US" sz="3200" b="1" dirty="0">
                    <a:solidFill>
                      <a:prstClr val="black"/>
                    </a:solidFill>
                  </a:rPr>
                  <a:t>9) y = </a:t>
                </a:r>
                <a:r>
                  <a:rPr lang="en-US" sz="3200" b="1" u="sng" dirty="0">
                    <a:solidFill>
                      <a:prstClr val="black"/>
                    </a:solidFill>
                  </a:rPr>
                  <a:t>3 – 2x</a:t>
                </a:r>
                <a:endParaRPr lang="en-US" sz="3200" b="1" dirty="0">
                  <a:solidFill>
                    <a:prstClr val="black"/>
                  </a:solidFill>
                </a:endParaRPr>
              </a:p>
              <a:p>
                <a:pPr marL="609600" indent="-609600">
                  <a:spcBef>
                    <a:spcPct val="20000"/>
                  </a:spcBef>
                  <a:buClr>
                    <a:srgbClr val="FFA94A"/>
                  </a:buClr>
                  <a:buSzPct val="60000"/>
                  <a:buFont typeface="Wingdings" pitchFamily="2" charset="2"/>
                  <a:buNone/>
                </a:pPr>
                <a:r>
                  <a:rPr lang="en-US" sz="3200" b="1" dirty="0">
                    <a:solidFill>
                      <a:prstClr val="black"/>
                    </a:solidFill>
                  </a:rPr>
                  <a:t>             5</a:t>
                </a:r>
                <a:r>
                  <a:rPr lang="ru-RU" sz="32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3200" b="1" dirty="0">
                    <a:solidFill>
                      <a:prstClr val="black"/>
                    </a:solidFill>
                  </a:rPr>
                  <a:t>                      </a:t>
                </a:r>
              </a:p>
              <a:p>
                <a:pPr marL="609600" indent="-609600">
                  <a:spcBef>
                    <a:spcPct val="20000"/>
                  </a:spcBef>
                  <a:buClr>
                    <a:srgbClr val="FFA94A"/>
                  </a:buClr>
                  <a:buSzPct val="60000"/>
                  <a:buFont typeface="Wingdings" pitchFamily="2" charset="2"/>
                  <a:buNone/>
                </a:pPr>
                <a:endParaRPr lang="ru-RU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100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19588" y="3429000"/>
                <a:ext cx="4824412" cy="2952750"/>
              </a:xfrm>
              <a:prstGeom prst="rect">
                <a:avLst/>
              </a:prstGeom>
              <a:blipFill rotWithShape="1">
                <a:blip r:embed="rId3"/>
                <a:stretch>
                  <a:fillRect l="-3287" t="-2686" b="-1405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1" name="Picture 8" descr="j029774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7838"/>
            <a:ext cx="1739048" cy="1655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771470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83468"/>
            <a:ext cx="7056784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ru-RU" sz="32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Функция вида 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у = </a:t>
            </a:r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kx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+ b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называется 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линейной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Графиком функции вида 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у = </a:t>
            </a:r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kx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+b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является 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прямая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Для построения 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прямой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необходимы 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только две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точки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так как через две точки проходит единственная прямая.</a:t>
            </a:r>
          </a:p>
        </p:txBody>
      </p:sp>
      <p:pic>
        <p:nvPicPr>
          <p:cNvPr id="7170" name="Picture 2" descr="D:\Мои документы\рисунки\school02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097164"/>
            <a:ext cx="3009056" cy="176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85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548680"/>
            <a:ext cx="8568952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cs typeface="+mn-cs"/>
              </a:rPr>
              <a:t>Найти уравнения линейных функций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1520" y="1995230"/>
            <a:ext cx="8712968" cy="467413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    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y</a:t>
            </a:r>
            <a:r>
              <a:rPr lang="en-US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=-x+0,2; </a:t>
            </a: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 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               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y=</a:t>
            </a: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1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2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,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4x-5,7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 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; 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    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y</a:t>
            </a:r>
            <a:r>
              <a:rPr lang="en-US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=-</a:t>
            </a: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9</a:t>
            </a:r>
            <a:r>
              <a:rPr lang="en-US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x-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1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8; 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                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y=</a:t>
            </a: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5</a:t>
            </a:r>
            <a:r>
              <a:rPr lang="en-US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,04x; 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 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 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   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y</a:t>
            </a:r>
            <a:r>
              <a:rPr lang="en-US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=-</a:t>
            </a: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5</a:t>
            </a:r>
            <a:r>
              <a:rPr lang="en-US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,04x; </a:t>
            </a: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 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               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y=1</a:t>
            </a: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26</a:t>
            </a:r>
            <a:r>
              <a:rPr lang="en-US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,35+</a:t>
            </a: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8</a:t>
            </a:r>
            <a:r>
              <a:rPr lang="en-US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,75x; </a:t>
            </a: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 </a:t>
            </a:r>
            <a:endParaRPr lang="ru-RU" sz="3200" b="1" dirty="0" smtClean="0">
              <a:ln w="18415" cmpd="sng">
                <a:solidFill>
                  <a:srgbClr val="FFFFFF"/>
                </a:solidFill>
                <a:prstDash val="solid"/>
              </a:ln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    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y=x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-0,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2;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                   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y=x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:8;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 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   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y=0,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00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5x;</a:t>
            </a: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 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                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y=13</a:t>
            </a: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3</a:t>
            </a:r>
            <a:r>
              <a:rPr lang="en-US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,13</a:t>
            </a: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3</a:t>
            </a:r>
            <a:r>
              <a:rPr lang="en-US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13</a:t>
            </a: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3</a:t>
            </a:r>
            <a:r>
              <a:rPr lang="en-US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x; 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y=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3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-</a:t>
            </a: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1</a:t>
            </a:r>
            <a:r>
              <a:rPr lang="en-US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0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, 01x</a:t>
            </a:r>
            <a:r>
              <a:rPr lang="en-US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; 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           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y=2</a:t>
            </a: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:</a:t>
            </a:r>
            <a:r>
              <a:rPr lang="en-US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x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;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 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   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y</a:t>
            </a:r>
            <a:r>
              <a:rPr lang="en-US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=-0,</a:t>
            </a:r>
            <a:r>
              <a:rPr lang="ru-RU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004</a:t>
            </a:r>
            <a:r>
              <a:rPr lang="en-US" sz="3200" b="1" dirty="0">
                <a:ln w="18415" cmpd="sng">
                  <a:solidFill>
                    <a:srgbClr val="FFFFFF"/>
                  </a:solidFill>
                  <a:prstDash val="solid"/>
                </a:ln>
              </a:rPr>
              <a:t>9; 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              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y=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х:6</a:t>
            </a:r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2</a:t>
            </a: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.</a:t>
            </a:r>
            <a:endParaRPr lang="ru-RU" sz="3200" b="1" dirty="0">
              <a:ln w="18415" cmpd="sng">
                <a:solidFill>
                  <a:srgbClr val="FFFFFF"/>
                </a:solidFill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296597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124744"/>
            <a:ext cx="6984776" cy="442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274320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en-US" sz="3200" b="1" dirty="0">
                <a:solidFill>
                  <a:srgbClr val="3E3D2D"/>
                </a:solidFill>
              </a:rPr>
              <a:t>y</a:t>
            </a:r>
            <a:r>
              <a:rPr lang="ru-RU" sz="3200" b="1" dirty="0">
                <a:solidFill>
                  <a:srgbClr val="3E3D2D"/>
                </a:solidFill>
              </a:rPr>
              <a:t> = </a:t>
            </a:r>
            <a:r>
              <a:rPr lang="en-US" sz="3200" b="1" dirty="0" err="1">
                <a:solidFill>
                  <a:srgbClr val="3E3D2D"/>
                </a:solidFill>
              </a:rPr>
              <a:t>kx</a:t>
            </a:r>
            <a:r>
              <a:rPr lang="ru-RU" sz="3200" b="1" dirty="0">
                <a:solidFill>
                  <a:srgbClr val="3E3D2D"/>
                </a:solidFill>
              </a:rPr>
              <a:t> + </a:t>
            </a:r>
            <a:r>
              <a:rPr lang="en-US" sz="3200" b="1" dirty="0" smtClean="0">
                <a:solidFill>
                  <a:srgbClr val="3E3D2D"/>
                </a:solidFill>
              </a:rPr>
              <a:t>b</a:t>
            </a:r>
            <a:r>
              <a:rPr lang="ru-RU" sz="3200" b="1" dirty="0" smtClean="0">
                <a:solidFill>
                  <a:srgbClr val="3E3D2D"/>
                </a:solidFill>
              </a:rPr>
              <a:t> </a:t>
            </a:r>
            <a:r>
              <a:rPr lang="ru-RU" sz="3200" b="1" dirty="0">
                <a:solidFill>
                  <a:srgbClr val="3E3D2D"/>
                </a:solidFill>
              </a:rPr>
              <a:t>– линейная функция</a:t>
            </a:r>
          </a:p>
          <a:p>
            <a:pPr marL="342900" indent="-274320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ru-RU" sz="3200" b="1" dirty="0">
                <a:solidFill>
                  <a:srgbClr val="3E3D2D"/>
                </a:solidFill>
              </a:rPr>
              <a:t>      х – аргумент (независимая переменная)</a:t>
            </a:r>
          </a:p>
          <a:p>
            <a:pPr marL="342900" indent="-274320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ru-RU" sz="3200" b="1" dirty="0">
                <a:solidFill>
                  <a:srgbClr val="3E3D2D"/>
                </a:solidFill>
              </a:rPr>
              <a:t>      у – функция (зависимая переменная)</a:t>
            </a:r>
          </a:p>
          <a:p>
            <a:pPr marL="342900" indent="-274320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ru-RU" sz="3200" b="1" dirty="0">
                <a:solidFill>
                  <a:srgbClr val="3E3D2D"/>
                </a:solidFill>
              </a:rPr>
              <a:t>      </a:t>
            </a:r>
            <a:r>
              <a:rPr lang="en-US" sz="3200" b="1" dirty="0">
                <a:solidFill>
                  <a:srgbClr val="3E3D2D"/>
                </a:solidFill>
              </a:rPr>
              <a:t>k</a:t>
            </a:r>
            <a:r>
              <a:rPr lang="ru-RU" sz="3200" b="1" dirty="0">
                <a:solidFill>
                  <a:srgbClr val="3E3D2D"/>
                </a:solidFill>
              </a:rPr>
              <a:t>, </a:t>
            </a:r>
            <a:r>
              <a:rPr lang="en-US" sz="3200" b="1" dirty="0" smtClean="0">
                <a:solidFill>
                  <a:srgbClr val="3E3D2D"/>
                </a:solidFill>
              </a:rPr>
              <a:t>b</a:t>
            </a:r>
            <a:r>
              <a:rPr lang="ru-RU" sz="3200" b="1" dirty="0" smtClean="0">
                <a:solidFill>
                  <a:srgbClr val="3E3D2D"/>
                </a:solidFill>
              </a:rPr>
              <a:t> </a:t>
            </a:r>
            <a:r>
              <a:rPr lang="ru-RU" sz="3200" b="1" dirty="0">
                <a:solidFill>
                  <a:srgbClr val="3E3D2D"/>
                </a:solidFill>
              </a:rPr>
              <a:t>– числа (коэффициенты)</a:t>
            </a:r>
          </a:p>
          <a:p>
            <a:pPr marL="342900" indent="-274320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ru-RU" sz="3200" b="1" dirty="0">
                <a:solidFill>
                  <a:srgbClr val="3E3D2D"/>
                </a:solidFill>
              </a:rPr>
              <a:t>      к ≠</a:t>
            </a:r>
            <a:r>
              <a:rPr lang="en-US" sz="3200" b="1" dirty="0">
                <a:solidFill>
                  <a:srgbClr val="3E3D2D"/>
                </a:solidFill>
              </a:rPr>
              <a:t> </a:t>
            </a:r>
            <a:r>
              <a:rPr lang="ru-RU" sz="3200" b="1" dirty="0">
                <a:solidFill>
                  <a:srgbClr val="3E3D2D"/>
                </a:solidFill>
              </a:rPr>
              <a:t>0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520660"/>
            <a:ext cx="3024336" cy="2199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083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84" y="404664"/>
            <a:ext cx="8421736" cy="2751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962911"/>
              </p:ext>
            </p:extLst>
          </p:nvPr>
        </p:nvGraphicFramePr>
        <p:xfrm>
          <a:off x="3779912" y="3213126"/>
          <a:ext cx="3882008" cy="1174656"/>
        </p:xfrm>
        <a:graphic>
          <a:graphicData uri="http://schemas.openxmlformats.org/drawingml/2006/table">
            <a:tbl>
              <a:tblPr/>
              <a:tblGrid>
                <a:gridCol w="970502"/>
                <a:gridCol w="1117730"/>
                <a:gridCol w="823274"/>
                <a:gridCol w="970502"/>
              </a:tblGrid>
              <a:tr h="1440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Х</a:t>
                      </a:r>
                      <a:r>
                        <a:rPr kumimoji="0" lang="ru-RU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Х</a:t>
                      </a:r>
                      <a:r>
                        <a:rPr kumimoji="0" lang="ru-RU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Х</a:t>
                      </a:r>
                      <a:r>
                        <a:rPr kumimoji="0" lang="ru-RU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5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у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У</a:t>
                      </a:r>
                      <a:r>
                        <a:rPr kumimoji="0" lang="ru-RU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У</a:t>
                      </a:r>
                      <a:r>
                        <a:rPr kumimoji="0" lang="ru-RU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У</a:t>
                      </a:r>
                      <a:r>
                        <a:rPr kumimoji="0" lang="ru-RU" sz="2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28" y="4818405"/>
            <a:ext cx="5040560" cy="1048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D:\Мои документы\рисунки\Новая папка\040209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224" y="4803517"/>
            <a:ext cx="3293264" cy="1796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96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458200" cy="1371600"/>
          </a:xfrm>
        </p:spPr>
        <p:txBody>
          <a:bodyPr>
            <a:noAutofit/>
          </a:bodyPr>
          <a:lstStyle/>
          <a:p>
            <a:pPr marL="0" indent="0" algn="l" eaLnBrk="1" hangingPunct="1">
              <a:buNone/>
            </a:pPr>
            <a:r>
              <a:rPr lang="ru-RU" sz="2800" b="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800" b="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у = - 2х + 3 – линейная функция.</a:t>
            </a:r>
            <a:br>
              <a:rPr lang="ru-RU" sz="2800" b="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Графиком линейной функции является прямая,</a:t>
            </a:r>
            <a:br>
              <a:rPr lang="ru-RU" sz="2800" b="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для построения прямой нужно иметь две точки</a:t>
            </a:r>
            <a:br>
              <a:rPr lang="ru-RU" sz="2800" b="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800" b="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0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326356"/>
            <a:ext cx="5004048" cy="5531644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ru-RU" sz="1600" b="1" dirty="0" smtClean="0"/>
              <a:t>х</a:t>
            </a:r>
            <a:r>
              <a:rPr lang="ru-RU" sz="1600" dirty="0" smtClean="0"/>
              <a:t> </a:t>
            </a:r>
            <a:r>
              <a:rPr lang="ru-RU" sz="1800" dirty="0" smtClean="0"/>
              <a:t>– независимая переменная, поэтому её значения </a:t>
            </a:r>
            <a:r>
              <a:rPr lang="ru-RU" sz="1800" b="1" dirty="0" smtClean="0"/>
              <a:t>выберем сами</a:t>
            </a:r>
            <a:r>
              <a:rPr lang="ru-RU" sz="1800" dirty="0" smtClean="0"/>
              <a:t>;</a:t>
            </a:r>
          </a:p>
          <a:p>
            <a:pPr eaLnBrk="1" hangingPunct="1">
              <a:buFontTx/>
              <a:buNone/>
            </a:pPr>
            <a:r>
              <a:rPr lang="ru-RU" sz="1800" b="1" dirty="0" smtClean="0"/>
              <a:t>У</a:t>
            </a:r>
            <a:r>
              <a:rPr lang="ru-RU" sz="1800" dirty="0" smtClean="0"/>
              <a:t> – зависимая переменная, её значение </a:t>
            </a:r>
            <a:r>
              <a:rPr lang="ru-RU" sz="1800" b="1" dirty="0" smtClean="0"/>
              <a:t>получится</a:t>
            </a:r>
            <a:r>
              <a:rPr lang="ru-RU" sz="1800" dirty="0" smtClean="0"/>
              <a:t> в результате подстановки выбранного значения  </a:t>
            </a:r>
            <a:r>
              <a:rPr lang="ru-RU" sz="1800" b="1" dirty="0" smtClean="0"/>
              <a:t>х </a:t>
            </a:r>
            <a:r>
              <a:rPr lang="ru-RU" sz="1800" dirty="0" smtClean="0"/>
              <a:t> в функцию. </a:t>
            </a:r>
          </a:p>
          <a:p>
            <a:pPr eaLnBrk="1" hangingPunct="1">
              <a:buFontTx/>
              <a:buNone/>
            </a:pPr>
            <a:r>
              <a:rPr lang="ru-RU" sz="1800" b="1" dirty="0" smtClean="0"/>
              <a:t>Результаты запишем в таблицу:</a:t>
            </a:r>
          </a:p>
        </p:txBody>
      </p:sp>
      <p:graphicFrame>
        <p:nvGraphicFramePr>
          <p:cNvPr id="23750" name="Group 198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4041974461"/>
              </p:ext>
            </p:extLst>
          </p:nvPr>
        </p:nvGraphicFramePr>
        <p:xfrm>
          <a:off x="5059878" y="1630360"/>
          <a:ext cx="3962400" cy="4664079"/>
        </p:xfrm>
        <a:graphic>
          <a:graphicData uri="http://schemas.openxmlformats.org/drawingml/2006/table">
            <a:tbl>
              <a:tblPr/>
              <a:tblGrid>
                <a:gridCol w="395288"/>
                <a:gridCol w="396875"/>
                <a:gridCol w="396875"/>
                <a:gridCol w="396875"/>
                <a:gridCol w="395287"/>
                <a:gridCol w="395288"/>
                <a:gridCol w="396875"/>
                <a:gridCol w="396875"/>
                <a:gridCol w="396875"/>
                <a:gridCol w="395287"/>
              </a:tblGrid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3709" name="Group 157"/>
          <p:cNvGraphicFramePr>
            <a:graphicFrameLocks noGrp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857675648"/>
              </p:ext>
            </p:extLst>
          </p:nvPr>
        </p:nvGraphicFramePr>
        <p:xfrm>
          <a:off x="777875" y="3284984"/>
          <a:ext cx="1851819" cy="1036320"/>
        </p:xfrm>
        <a:graphic>
          <a:graphicData uri="http://schemas.openxmlformats.org/drawingml/2006/table">
            <a:tbl>
              <a:tblPr/>
              <a:tblGrid>
                <a:gridCol w="617273"/>
                <a:gridCol w="617273"/>
                <a:gridCol w="617273"/>
              </a:tblGrid>
              <a:tr h="4530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30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03" name="Text Box 161"/>
          <p:cNvSpPr txBox="1">
            <a:spLocks noChangeArrowheads="1"/>
          </p:cNvSpPr>
          <p:nvPr/>
        </p:nvSpPr>
        <p:spPr bwMode="auto">
          <a:xfrm>
            <a:off x="685800" y="37338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3715" name="Text Box 163"/>
          <p:cNvSpPr txBox="1">
            <a:spLocks noChangeArrowheads="1"/>
          </p:cNvSpPr>
          <p:nvPr/>
        </p:nvSpPr>
        <p:spPr bwMode="auto">
          <a:xfrm>
            <a:off x="1524000" y="31242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</a:rPr>
              <a:t>0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3716" name="Text Box 164"/>
          <p:cNvSpPr txBox="1">
            <a:spLocks noChangeArrowheads="1"/>
          </p:cNvSpPr>
          <p:nvPr/>
        </p:nvSpPr>
        <p:spPr bwMode="auto">
          <a:xfrm>
            <a:off x="2057400" y="31242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333399"/>
                </a:solidFill>
              </a:rPr>
              <a:t>2</a:t>
            </a:r>
            <a:endParaRPr lang="ru-RU" sz="2800" b="1" dirty="0">
              <a:solidFill>
                <a:srgbClr val="333399"/>
              </a:solidFill>
            </a:endParaRPr>
          </a:p>
        </p:txBody>
      </p:sp>
      <p:sp>
        <p:nvSpPr>
          <p:cNvPr id="23717" name="Text Box 165"/>
          <p:cNvSpPr txBox="1">
            <a:spLocks noChangeArrowheads="1"/>
          </p:cNvSpPr>
          <p:nvPr/>
        </p:nvSpPr>
        <p:spPr bwMode="auto">
          <a:xfrm>
            <a:off x="304800" y="4191000"/>
            <a:ext cx="34401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FF0000"/>
                </a:solidFill>
              </a:rPr>
              <a:t>Если х = 0, </a:t>
            </a:r>
            <a:r>
              <a:rPr lang="ru-RU" dirty="0" smtClean="0">
                <a:solidFill>
                  <a:srgbClr val="FF0000"/>
                </a:solidFill>
              </a:rPr>
              <a:t>то </a:t>
            </a:r>
            <a:r>
              <a:rPr lang="ru-RU" dirty="0">
                <a:solidFill>
                  <a:srgbClr val="FF0000"/>
                </a:solidFill>
              </a:rPr>
              <a:t>у = - 2</a:t>
            </a:r>
            <a:r>
              <a:rPr lang="en-US" b="1" dirty="0">
                <a:solidFill>
                  <a:srgbClr val="FF0000"/>
                </a:solidFill>
              </a:rPr>
              <a:t>·</a:t>
            </a:r>
            <a:r>
              <a:rPr lang="ru-RU" dirty="0">
                <a:solidFill>
                  <a:srgbClr val="FF0000"/>
                </a:solidFill>
              </a:rPr>
              <a:t>0 + 3 =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sz="2800" b="1" dirty="0">
                <a:solidFill>
                  <a:srgbClr val="FF0000"/>
                </a:solidFill>
              </a:rPr>
              <a:t>3</a:t>
            </a:r>
            <a:r>
              <a:rPr lang="ru-RU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3718" name="Text Box 166"/>
          <p:cNvSpPr txBox="1">
            <a:spLocks noChangeArrowheads="1"/>
          </p:cNvSpPr>
          <p:nvPr/>
        </p:nvSpPr>
        <p:spPr bwMode="auto">
          <a:xfrm>
            <a:off x="1524000" y="36576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</a:rPr>
              <a:t>3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3719" name="Text Box 167"/>
          <p:cNvSpPr txBox="1">
            <a:spLocks noChangeArrowheads="1"/>
          </p:cNvSpPr>
          <p:nvPr/>
        </p:nvSpPr>
        <p:spPr bwMode="auto">
          <a:xfrm>
            <a:off x="304800" y="4572000"/>
            <a:ext cx="39655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rgbClr val="333399"/>
                </a:solidFill>
              </a:rPr>
              <a:t>Если х=2, то у = -2</a:t>
            </a:r>
            <a:r>
              <a:rPr lang="en-US" b="1">
                <a:solidFill>
                  <a:srgbClr val="333399"/>
                </a:solidFill>
              </a:rPr>
              <a:t>·</a:t>
            </a:r>
            <a:r>
              <a:rPr lang="ru-RU">
                <a:solidFill>
                  <a:srgbClr val="333399"/>
                </a:solidFill>
              </a:rPr>
              <a:t>2+3 = - 4+3= </a:t>
            </a:r>
            <a:r>
              <a:rPr lang="ru-RU" sz="2800" b="1">
                <a:solidFill>
                  <a:srgbClr val="333399"/>
                </a:solidFill>
              </a:rPr>
              <a:t>-1</a:t>
            </a:r>
            <a:r>
              <a:rPr lang="ru-RU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3720" name="Text Box 168"/>
          <p:cNvSpPr txBox="1">
            <a:spLocks noChangeArrowheads="1"/>
          </p:cNvSpPr>
          <p:nvPr/>
        </p:nvSpPr>
        <p:spPr bwMode="auto">
          <a:xfrm>
            <a:off x="1981200" y="3657600"/>
            <a:ext cx="6000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333399"/>
                </a:solidFill>
              </a:rPr>
              <a:t>- 1</a:t>
            </a:r>
            <a:endParaRPr lang="ru-RU" sz="2800" b="1" dirty="0">
              <a:solidFill>
                <a:srgbClr val="333399"/>
              </a:solidFill>
            </a:endParaRPr>
          </a:p>
        </p:txBody>
      </p:sp>
      <p:sp>
        <p:nvSpPr>
          <p:cNvPr id="23721" name="Text Box 169"/>
          <p:cNvSpPr txBox="1">
            <a:spLocks noChangeArrowheads="1"/>
          </p:cNvSpPr>
          <p:nvPr/>
        </p:nvSpPr>
        <p:spPr bwMode="auto">
          <a:xfrm>
            <a:off x="179512" y="5091112"/>
            <a:ext cx="388843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</a:rPr>
              <a:t>Точки </a:t>
            </a:r>
            <a:r>
              <a:rPr lang="ru-RU" sz="2800" b="1" dirty="0">
                <a:solidFill>
                  <a:srgbClr val="FF0000"/>
                </a:solidFill>
              </a:rPr>
              <a:t>(0;3)</a:t>
            </a:r>
            <a:r>
              <a:rPr lang="ru-RU" dirty="0">
                <a:solidFill>
                  <a:srgbClr val="000000"/>
                </a:solidFill>
              </a:rPr>
              <a:t> и </a:t>
            </a:r>
            <a:r>
              <a:rPr lang="ru-RU" sz="2800" b="1" dirty="0">
                <a:solidFill>
                  <a:srgbClr val="333399"/>
                </a:solidFill>
              </a:rPr>
              <a:t>(2; -1)</a:t>
            </a:r>
            <a:r>
              <a:rPr lang="ru-RU" dirty="0">
                <a:solidFill>
                  <a:srgbClr val="000000"/>
                </a:solidFill>
              </a:rPr>
              <a:t> отметим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</a:rPr>
              <a:t>на координатной плоскости и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</a:rPr>
              <a:t>проведем через них прямую.</a:t>
            </a:r>
          </a:p>
        </p:txBody>
      </p:sp>
      <p:sp>
        <p:nvSpPr>
          <p:cNvPr id="23722" name="Line 170"/>
          <p:cNvSpPr>
            <a:spLocks noChangeShapeType="1"/>
          </p:cNvSpPr>
          <p:nvPr/>
        </p:nvSpPr>
        <p:spPr bwMode="auto">
          <a:xfrm>
            <a:off x="4648200" y="4191000"/>
            <a:ext cx="4343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3723" name="Text Box 171"/>
          <p:cNvSpPr txBox="1">
            <a:spLocks noChangeArrowheads="1"/>
          </p:cNvSpPr>
          <p:nvPr/>
        </p:nvSpPr>
        <p:spPr bwMode="auto">
          <a:xfrm>
            <a:off x="8686800" y="41910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0000"/>
                </a:solidFill>
              </a:rPr>
              <a:t>х</a:t>
            </a:r>
          </a:p>
        </p:txBody>
      </p:sp>
      <p:sp>
        <p:nvSpPr>
          <p:cNvPr id="23724" name="Line 172"/>
          <p:cNvSpPr>
            <a:spLocks noChangeShapeType="1"/>
          </p:cNvSpPr>
          <p:nvPr/>
        </p:nvSpPr>
        <p:spPr bwMode="auto">
          <a:xfrm flipV="1">
            <a:off x="6705600" y="1219200"/>
            <a:ext cx="0" cy="502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3726" name="Text Box 174"/>
          <p:cNvSpPr txBox="1">
            <a:spLocks noChangeArrowheads="1"/>
          </p:cNvSpPr>
          <p:nvPr/>
        </p:nvSpPr>
        <p:spPr bwMode="auto">
          <a:xfrm>
            <a:off x="6705600" y="11430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0000"/>
                </a:solidFill>
              </a:rPr>
              <a:t>у</a:t>
            </a:r>
          </a:p>
        </p:txBody>
      </p:sp>
      <p:sp>
        <p:nvSpPr>
          <p:cNvPr id="23727" name="Text Box 175"/>
          <p:cNvSpPr txBox="1">
            <a:spLocks noChangeArrowheads="1"/>
          </p:cNvSpPr>
          <p:nvPr/>
        </p:nvSpPr>
        <p:spPr bwMode="auto">
          <a:xfrm>
            <a:off x="6400800" y="41910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23728" name="Text Box 176"/>
          <p:cNvSpPr txBox="1">
            <a:spLocks noChangeArrowheads="1"/>
          </p:cNvSpPr>
          <p:nvPr/>
        </p:nvSpPr>
        <p:spPr bwMode="auto">
          <a:xfrm>
            <a:off x="6934200" y="41910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729" name="Text Box 177"/>
          <p:cNvSpPr txBox="1">
            <a:spLocks noChangeArrowheads="1"/>
          </p:cNvSpPr>
          <p:nvPr/>
        </p:nvSpPr>
        <p:spPr bwMode="auto">
          <a:xfrm>
            <a:off x="6705600" y="35052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730" name="Oval 178"/>
          <p:cNvSpPr>
            <a:spLocks noChangeArrowheads="1"/>
          </p:cNvSpPr>
          <p:nvPr/>
        </p:nvSpPr>
        <p:spPr bwMode="auto">
          <a:xfrm>
            <a:off x="6629400" y="25527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23731" name="Oval 179"/>
          <p:cNvSpPr>
            <a:spLocks noChangeArrowheads="1"/>
          </p:cNvSpPr>
          <p:nvPr/>
        </p:nvSpPr>
        <p:spPr bwMode="auto">
          <a:xfrm>
            <a:off x="7416800" y="46355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23735" name="Line 183"/>
          <p:cNvSpPr>
            <a:spLocks noChangeShapeType="1"/>
          </p:cNvSpPr>
          <p:nvPr/>
        </p:nvSpPr>
        <p:spPr bwMode="auto">
          <a:xfrm>
            <a:off x="6413500" y="1828800"/>
            <a:ext cx="1600200" cy="42672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3736" name="Text Box 184"/>
          <p:cNvSpPr txBox="1">
            <a:spLocks noChangeArrowheads="1"/>
          </p:cNvSpPr>
          <p:nvPr/>
        </p:nvSpPr>
        <p:spPr bwMode="auto">
          <a:xfrm>
            <a:off x="5334000" y="2133600"/>
            <a:ext cx="1177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0000"/>
                </a:solidFill>
              </a:rPr>
              <a:t>У= - 2х+3</a:t>
            </a:r>
          </a:p>
        </p:txBody>
      </p:sp>
      <p:sp>
        <p:nvSpPr>
          <p:cNvPr id="23737" name="Text Box 185"/>
          <p:cNvSpPr txBox="1">
            <a:spLocks noChangeArrowheads="1"/>
          </p:cNvSpPr>
          <p:nvPr/>
        </p:nvSpPr>
        <p:spPr bwMode="auto">
          <a:xfrm>
            <a:off x="6781800" y="24384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3738" name="Text Box 186"/>
          <p:cNvSpPr txBox="1">
            <a:spLocks noChangeArrowheads="1"/>
          </p:cNvSpPr>
          <p:nvPr/>
        </p:nvSpPr>
        <p:spPr bwMode="auto">
          <a:xfrm>
            <a:off x="7315200" y="41910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739" name="Text Box 187"/>
          <p:cNvSpPr txBox="1">
            <a:spLocks noChangeArrowheads="1"/>
          </p:cNvSpPr>
          <p:nvPr/>
        </p:nvSpPr>
        <p:spPr bwMode="auto">
          <a:xfrm>
            <a:off x="6705600" y="4572000"/>
            <a:ext cx="450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0000"/>
                </a:solidFill>
              </a:rPr>
              <a:t>- 1</a:t>
            </a:r>
          </a:p>
        </p:txBody>
      </p:sp>
      <p:sp>
        <p:nvSpPr>
          <p:cNvPr id="23744" name="Text Box 192"/>
          <p:cNvSpPr txBox="1">
            <a:spLocks noChangeArrowheads="1"/>
          </p:cNvSpPr>
          <p:nvPr/>
        </p:nvSpPr>
        <p:spPr bwMode="auto">
          <a:xfrm>
            <a:off x="3151188" y="3505200"/>
            <a:ext cx="13668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9900"/>
                </a:solidFill>
              </a:rPr>
              <a:t>выбираем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9900"/>
                </a:solidFill>
              </a:rPr>
              <a:t>сами</a:t>
            </a:r>
          </a:p>
        </p:txBody>
      </p:sp>
      <p:sp>
        <p:nvSpPr>
          <p:cNvPr id="23746" name="Line 194"/>
          <p:cNvSpPr>
            <a:spLocks noChangeShapeType="1"/>
          </p:cNvSpPr>
          <p:nvPr/>
        </p:nvSpPr>
        <p:spPr bwMode="auto">
          <a:xfrm flipH="1" flipV="1">
            <a:off x="1828800" y="3505200"/>
            <a:ext cx="1600200" cy="381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3747" name="Line 195"/>
          <p:cNvSpPr>
            <a:spLocks noChangeShapeType="1"/>
          </p:cNvSpPr>
          <p:nvPr/>
        </p:nvSpPr>
        <p:spPr bwMode="auto">
          <a:xfrm flipH="1" flipV="1">
            <a:off x="2362200" y="3352800"/>
            <a:ext cx="1066800" cy="5334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4312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5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5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3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3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3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3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500"/>
                                        <p:tgtEl>
                                          <p:spTgt spid="237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500"/>
                                        <p:tgtEl>
                                          <p:spTgt spid="237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500"/>
                                        <p:tgtEl>
                                          <p:spTgt spid="237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3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3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0" dur="500"/>
                                        <p:tgtEl>
                                          <p:spTgt spid="237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1" dur="500"/>
                                        <p:tgtEl>
                                          <p:spTgt spid="237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500"/>
                                        <p:tgtEl>
                                          <p:spTgt spid="237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23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3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000"/>
                                        <p:tgtEl>
                                          <p:spTgt spid="23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0"/>
                                        <p:tgtEl>
                                          <p:spTgt spid="23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23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23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2000"/>
                                        <p:tgtEl>
                                          <p:spTgt spid="23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3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3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0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237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2000"/>
                                        <p:tgtEl>
                                          <p:spTgt spid="23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7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7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7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7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7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7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7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7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1000"/>
                                        <p:tgtEl>
                                          <p:spTgt spid="23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1000"/>
                                        <p:tgtEl>
                                          <p:spTgt spid="23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7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7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7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7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7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7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7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7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6" dur="5000"/>
                                        <p:tgtEl>
                                          <p:spTgt spid="23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00"/>
                                        <p:tgtEl>
                                          <p:spTgt spid="23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15" grpId="0"/>
      <p:bldP spid="23717" grpId="0"/>
      <p:bldP spid="23718" grpId="0"/>
      <p:bldP spid="23719" grpId="0"/>
      <p:bldP spid="23720" grpId="0"/>
      <p:bldP spid="23721" grpId="0"/>
      <p:bldP spid="23722" grpId="0" animBg="1"/>
      <p:bldP spid="23723" grpId="0"/>
      <p:bldP spid="23724" grpId="0" animBg="1"/>
      <p:bldP spid="23726" grpId="0"/>
      <p:bldP spid="23730" grpId="0" animBg="1"/>
      <p:bldP spid="23731" grpId="0" animBg="1"/>
      <p:bldP spid="23735" grpId="0" animBg="1"/>
      <p:bldP spid="23736" grpId="0"/>
      <p:bldP spid="23737" grpId="0"/>
      <p:bldP spid="23738" grpId="0"/>
      <p:bldP spid="23739" grpId="0"/>
      <p:bldP spid="23744" grpId="0"/>
      <p:bldP spid="23746" grpId="0" animBg="1"/>
      <p:bldP spid="2374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3"/>
          <p:cNvSpPr>
            <a:spLocks noChangeShapeType="1"/>
          </p:cNvSpPr>
          <p:nvPr/>
        </p:nvSpPr>
        <p:spPr bwMode="auto">
          <a:xfrm>
            <a:off x="228600" y="152400"/>
            <a:ext cx="0" cy="640080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</a:endParaRPr>
          </a:p>
        </p:txBody>
      </p:sp>
      <p:sp>
        <p:nvSpPr>
          <p:cNvPr id="6147" name="Line 4"/>
          <p:cNvSpPr>
            <a:spLocks noChangeShapeType="1"/>
          </p:cNvSpPr>
          <p:nvPr/>
        </p:nvSpPr>
        <p:spPr bwMode="auto">
          <a:xfrm>
            <a:off x="8915400" y="152400"/>
            <a:ext cx="0" cy="640080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</a:endParaRPr>
          </a:p>
        </p:txBody>
      </p:sp>
      <p:sp>
        <p:nvSpPr>
          <p:cNvPr id="6148" name="Line 5"/>
          <p:cNvSpPr>
            <a:spLocks noChangeShapeType="1"/>
          </p:cNvSpPr>
          <p:nvPr/>
        </p:nvSpPr>
        <p:spPr bwMode="auto">
          <a:xfrm rot="5400000">
            <a:off x="4572000" y="2209800"/>
            <a:ext cx="0" cy="868680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</a:endParaRPr>
          </a:p>
        </p:txBody>
      </p:sp>
      <p:sp>
        <p:nvSpPr>
          <p:cNvPr id="6149" name="Line 6"/>
          <p:cNvSpPr>
            <a:spLocks noChangeShapeType="1"/>
          </p:cNvSpPr>
          <p:nvPr/>
        </p:nvSpPr>
        <p:spPr bwMode="auto">
          <a:xfrm rot="5400000">
            <a:off x="4572000" y="-4191000"/>
            <a:ext cx="0" cy="868680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</a:endParaRPr>
          </a:p>
        </p:txBody>
      </p:sp>
      <p:sp>
        <p:nvSpPr>
          <p:cNvPr id="6151" name="WordArt 7"/>
          <p:cNvSpPr>
            <a:spLocks noChangeArrowheads="1" noChangeShapeType="1" noTextEdit="1"/>
          </p:cNvSpPr>
          <p:nvPr/>
        </p:nvSpPr>
        <p:spPr bwMode="auto">
          <a:xfrm>
            <a:off x="533400" y="609600"/>
            <a:ext cx="1676400" cy="371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/>
              </a:solidFill>
              <a:latin typeface="Arial"/>
              <a:cs typeface="Arial"/>
            </a:endParaRP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682628" y="332657"/>
            <a:ext cx="79301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800" dirty="0">
                <a:solidFill>
                  <a:srgbClr val="000000"/>
                </a:solidFill>
              </a:rPr>
              <a:t>Построить график линейной функции </a:t>
            </a:r>
            <a:r>
              <a:rPr lang="ru-RU" sz="2800" i="1" dirty="0">
                <a:solidFill>
                  <a:srgbClr val="000000"/>
                </a:solidFill>
              </a:rPr>
              <a:t>у</a:t>
            </a:r>
            <a:r>
              <a:rPr lang="ru-RU" sz="2800" dirty="0">
                <a:solidFill>
                  <a:srgbClr val="000000"/>
                </a:solidFill>
              </a:rPr>
              <a:t> = </a:t>
            </a:r>
            <a:r>
              <a:rPr lang="en-US" sz="2800" dirty="0" smtClean="0">
                <a:solidFill>
                  <a:srgbClr val="000000"/>
                </a:solidFill>
              </a:rPr>
              <a:t>-</a:t>
            </a:r>
            <a:r>
              <a:rPr lang="ru-RU" sz="2800" dirty="0" smtClean="0">
                <a:solidFill>
                  <a:srgbClr val="000000"/>
                </a:solidFill>
              </a:rPr>
              <a:t>2</a:t>
            </a:r>
            <a:r>
              <a:rPr lang="ru-RU" sz="2800" i="1" dirty="0" smtClean="0">
                <a:solidFill>
                  <a:srgbClr val="000000"/>
                </a:solidFill>
              </a:rPr>
              <a:t>х</a:t>
            </a:r>
            <a:r>
              <a:rPr lang="ru-RU" sz="2800" dirty="0" smtClean="0">
                <a:solidFill>
                  <a:srgbClr val="000000"/>
                </a:solidFill>
              </a:rPr>
              <a:t> </a:t>
            </a:r>
            <a:r>
              <a:rPr lang="ru-RU" sz="2800" dirty="0">
                <a:solidFill>
                  <a:srgbClr val="000000"/>
                </a:solidFill>
              </a:rPr>
              <a:t>+3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1981200" y="11430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</a:rPr>
              <a:t>Составим таблицу:</a:t>
            </a:r>
          </a:p>
        </p:txBody>
      </p:sp>
      <p:grpSp>
        <p:nvGrpSpPr>
          <p:cNvPr id="6155" name="Group 11"/>
          <p:cNvGrpSpPr>
            <a:grpSpLocks/>
          </p:cNvGrpSpPr>
          <p:nvPr/>
        </p:nvGrpSpPr>
        <p:grpSpPr bwMode="auto">
          <a:xfrm>
            <a:off x="1752600" y="1905000"/>
            <a:ext cx="2514600" cy="1143000"/>
            <a:chOff x="1152" y="2736"/>
            <a:chExt cx="1200" cy="528"/>
          </a:xfrm>
        </p:grpSpPr>
        <p:sp>
          <p:nvSpPr>
            <p:cNvPr id="2" name="Line 12"/>
            <p:cNvSpPr>
              <a:spLocks noChangeShapeType="1"/>
            </p:cNvSpPr>
            <p:nvPr/>
          </p:nvSpPr>
          <p:spPr bwMode="auto">
            <a:xfrm>
              <a:off x="1152" y="3024"/>
              <a:ext cx="1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3" name="Line 13"/>
            <p:cNvSpPr>
              <a:spLocks noChangeShapeType="1"/>
            </p:cNvSpPr>
            <p:nvPr/>
          </p:nvSpPr>
          <p:spPr bwMode="auto">
            <a:xfrm>
              <a:off x="1488" y="2736"/>
              <a:ext cx="0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4" name="Line 14"/>
            <p:cNvSpPr>
              <a:spLocks noChangeShapeType="1"/>
            </p:cNvSpPr>
            <p:nvPr/>
          </p:nvSpPr>
          <p:spPr bwMode="auto">
            <a:xfrm>
              <a:off x="1920" y="2736"/>
              <a:ext cx="0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</p:grp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1905000" y="2057400"/>
            <a:ext cx="609600" cy="931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i="1">
                <a:solidFill>
                  <a:srgbClr val="3333CC"/>
                </a:solidFill>
              </a:rPr>
              <a:t>х</a:t>
            </a:r>
          </a:p>
          <a:p>
            <a:pPr eaLnBrk="1" fontAlgn="base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ru-RU" i="1">
                <a:solidFill>
                  <a:srgbClr val="3333CC"/>
                </a:solidFill>
              </a:rPr>
              <a:t>у</a:t>
            </a: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2667000" y="1981200"/>
            <a:ext cx="381000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</a:pPr>
            <a:r>
              <a:rPr lang="ru-RU" i="1">
                <a:solidFill>
                  <a:srgbClr val="2BAB2B"/>
                </a:solidFill>
              </a:rPr>
              <a:t>03</a:t>
            </a:r>
          </a:p>
        </p:txBody>
      </p:sp>
      <p:sp>
        <p:nvSpPr>
          <p:cNvPr id="6162" name="Text Box 18"/>
          <p:cNvSpPr txBox="1">
            <a:spLocks noChangeArrowheads="1"/>
          </p:cNvSpPr>
          <p:nvPr/>
        </p:nvSpPr>
        <p:spPr bwMode="auto">
          <a:xfrm>
            <a:off x="3505200" y="2057400"/>
            <a:ext cx="533400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ru-RU" i="1" dirty="0">
                <a:solidFill>
                  <a:srgbClr val="2BAB2B"/>
                </a:solidFill>
              </a:rPr>
              <a:t>1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i="1" dirty="0" smtClean="0">
                <a:solidFill>
                  <a:srgbClr val="2BAB2B"/>
                </a:solidFill>
              </a:rPr>
              <a:t>1</a:t>
            </a:r>
            <a:endParaRPr lang="ru-RU" i="1" dirty="0">
              <a:solidFill>
                <a:srgbClr val="2BAB2B"/>
              </a:solidFill>
            </a:endParaRPr>
          </a:p>
        </p:txBody>
      </p:sp>
      <p:sp>
        <p:nvSpPr>
          <p:cNvPr id="6163" name="Text Box 19"/>
          <p:cNvSpPr txBox="1">
            <a:spLocks noChangeArrowheads="1"/>
          </p:cNvSpPr>
          <p:nvPr/>
        </p:nvSpPr>
        <p:spPr bwMode="auto">
          <a:xfrm>
            <a:off x="533400" y="3733800"/>
            <a:ext cx="4114800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</a:rPr>
              <a:t>Построим на координатной плоскости точки (</a:t>
            </a:r>
            <a:r>
              <a:rPr lang="ru-RU" dirty="0">
                <a:solidFill>
                  <a:srgbClr val="2BAB2B"/>
                </a:solidFill>
              </a:rPr>
              <a:t>0</a:t>
            </a:r>
            <a:r>
              <a:rPr lang="ru-RU" dirty="0">
                <a:solidFill>
                  <a:srgbClr val="000000"/>
                </a:solidFill>
              </a:rPr>
              <a:t>;</a:t>
            </a:r>
            <a:r>
              <a:rPr lang="ru-RU" dirty="0">
                <a:solidFill>
                  <a:srgbClr val="2BAB2B"/>
                </a:solidFill>
              </a:rPr>
              <a:t>3</a:t>
            </a:r>
            <a:r>
              <a:rPr lang="ru-RU" dirty="0">
                <a:solidFill>
                  <a:srgbClr val="000000"/>
                </a:solidFill>
              </a:rPr>
              <a:t>) и (</a:t>
            </a:r>
            <a:r>
              <a:rPr lang="ru-RU" dirty="0">
                <a:solidFill>
                  <a:srgbClr val="2BAB2B"/>
                </a:solidFill>
              </a:rPr>
              <a:t>1</a:t>
            </a:r>
            <a:r>
              <a:rPr lang="ru-RU" dirty="0">
                <a:solidFill>
                  <a:srgbClr val="000000"/>
                </a:solidFill>
              </a:rPr>
              <a:t>;</a:t>
            </a:r>
            <a:r>
              <a:rPr lang="ru-RU" dirty="0">
                <a:solidFill>
                  <a:srgbClr val="2BAB2B"/>
                </a:solidFill>
              </a:rPr>
              <a:t>5</a:t>
            </a:r>
            <a:r>
              <a:rPr lang="ru-RU" dirty="0">
                <a:solidFill>
                  <a:srgbClr val="000000"/>
                </a:solidFill>
              </a:rPr>
              <a:t>) </a:t>
            </a:r>
          </a:p>
        </p:txBody>
      </p:sp>
      <p:sp>
        <p:nvSpPr>
          <p:cNvPr id="6164" name="Text Box 20"/>
          <p:cNvSpPr txBox="1">
            <a:spLocks noChangeArrowheads="1"/>
          </p:cNvSpPr>
          <p:nvPr/>
        </p:nvSpPr>
        <p:spPr bwMode="auto">
          <a:xfrm>
            <a:off x="457200" y="5257800"/>
            <a:ext cx="408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rgbClr val="000000"/>
                </a:solidFill>
              </a:rPr>
              <a:t>и проведем через них прямую</a:t>
            </a:r>
          </a:p>
        </p:txBody>
      </p:sp>
      <p:grpSp>
        <p:nvGrpSpPr>
          <p:cNvPr id="6201" name="Group 57"/>
          <p:cNvGrpSpPr>
            <a:grpSpLocks/>
          </p:cNvGrpSpPr>
          <p:nvPr/>
        </p:nvGrpSpPr>
        <p:grpSpPr bwMode="auto">
          <a:xfrm>
            <a:off x="4955225" y="1807349"/>
            <a:ext cx="3657600" cy="4191000"/>
            <a:chOff x="3120" y="1152"/>
            <a:chExt cx="2304" cy="2640"/>
          </a:xfrm>
        </p:grpSpPr>
        <p:sp>
          <p:nvSpPr>
            <p:cNvPr id="6169" name="Rectangle 22"/>
            <p:cNvSpPr>
              <a:spLocks noChangeArrowheads="1"/>
            </p:cNvSpPr>
            <p:nvPr/>
          </p:nvSpPr>
          <p:spPr bwMode="auto">
            <a:xfrm>
              <a:off x="3120" y="1152"/>
              <a:ext cx="2304" cy="26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70" name="Line 23"/>
            <p:cNvSpPr>
              <a:spLocks noChangeShapeType="1"/>
            </p:cNvSpPr>
            <p:nvPr/>
          </p:nvSpPr>
          <p:spPr bwMode="auto">
            <a:xfrm>
              <a:off x="3120" y="1866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71" name="Line 24"/>
            <p:cNvSpPr>
              <a:spLocks noChangeShapeType="1"/>
            </p:cNvSpPr>
            <p:nvPr/>
          </p:nvSpPr>
          <p:spPr bwMode="auto">
            <a:xfrm>
              <a:off x="3120" y="2080"/>
              <a:ext cx="8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72" name="Line 25"/>
            <p:cNvSpPr>
              <a:spLocks noChangeShapeType="1"/>
            </p:cNvSpPr>
            <p:nvPr/>
          </p:nvSpPr>
          <p:spPr bwMode="auto">
            <a:xfrm>
              <a:off x="3120" y="2294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73" name="Line 26"/>
            <p:cNvSpPr>
              <a:spLocks noChangeShapeType="1"/>
            </p:cNvSpPr>
            <p:nvPr/>
          </p:nvSpPr>
          <p:spPr bwMode="auto">
            <a:xfrm>
              <a:off x="3120" y="2508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74" name="Line 27"/>
            <p:cNvSpPr>
              <a:spLocks noChangeShapeType="1"/>
            </p:cNvSpPr>
            <p:nvPr/>
          </p:nvSpPr>
          <p:spPr bwMode="auto">
            <a:xfrm>
              <a:off x="3120" y="2936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75" name="Line 28"/>
            <p:cNvSpPr>
              <a:spLocks noChangeShapeType="1"/>
            </p:cNvSpPr>
            <p:nvPr/>
          </p:nvSpPr>
          <p:spPr bwMode="auto">
            <a:xfrm>
              <a:off x="3120" y="2722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76" name="Line 29"/>
            <p:cNvSpPr>
              <a:spLocks noChangeShapeType="1"/>
            </p:cNvSpPr>
            <p:nvPr/>
          </p:nvSpPr>
          <p:spPr bwMode="auto">
            <a:xfrm>
              <a:off x="3120" y="3360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77" name="Line 30"/>
            <p:cNvSpPr>
              <a:spLocks noChangeShapeType="1"/>
            </p:cNvSpPr>
            <p:nvPr/>
          </p:nvSpPr>
          <p:spPr bwMode="auto">
            <a:xfrm>
              <a:off x="3120" y="3578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78" name="Line 31"/>
            <p:cNvSpPr>
              <a:spLocks noChangeShapeType="1"/>
            </p:cNvSpPr>
            <p:nvPr/>
          </p:nvSpPr>
          <p:spPr bwMode="auto">
            <a:xfrm>
              <a:off x="3120" y="1651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79" name="Line 32"/>
            <p:cNvSpPr>
              <a:spLocks noChangeShapeType="1"/>
            </p:cNvSpPr>
            <p:nvPr/>
          </p:nvSpPr>
          <p:spPr bwMode="auto">
            <a:xfrm>
              <a:off x="3120" y="1437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80" name="Line 33"/>
            <p:cNvSpPr>
              <a:spLocks noChangeShapeType="1"/>
            </p:cNvSpPr>
            <p:nvPr/>
          </p:nvSpPr>
          <p:spPr bwMode="auto">
            <a:xfrm>
              <a:off x="3992" y="1223"/>
              <a:ext cx="0" cy="2569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stealth" w="lg" len="lg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81" name="Line 34"/>
            <p:cNvSpPr>
              <a:spLocks noChangeShapeType="1"/>
            </p:cNvSpPr>
            <p:nvPr/>
          </p:nvSpPr>
          <p:spPr bwMode="auto">
            <a:xfrm rot="5400000">
              <a:off x="4272" y="1998"/>
              <a:ext cx="0" cy="230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stealth" w="lg" len="lg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82" name="Line 35"/>
            <p:cNvSpPr>
              <a:spLocks noChangeShapeType="1"/>
            </p:cNvSpPr>
            <p:nvPr/>
          </p:nvSpPr>
          <p:spPr bwMode="auto">
            <a:xfrm flipV="1">
              <a:off x="4179" y="1152"/>
              <a:ext cx="0" cy="9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83" name="Line 36"/>
            <p:cNvSpPr>
              <a:spLocks noChangeShapeType="1"/>
            </p:cNvSpPr>
            <p:nvPr/>
          </p:nvSpPr>
          <p:spPr bwMode="auto">
            <a:xfrm flipV="1">
              <a:off x="4365" y="1152"/>
              <a:ext cx="0" cy="2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84" name="Line 37"/>
            <p:cNvSpPr>
              <a:spLocks noChangeShapeType="1"/>
            </p:cNvSpPr>
            <p:nvPr/>
          </p:nvSpPr>
          <p:spPr bwMode="auto">
            <a:xfrm flipV="1">
              <a:off x="4552" y="1152"/>
              <a:ext cx="0" cy="2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85" name="Line 38"/>
            <p:cNvSpPr>
              <a:spLocks noChangeShapeType="1"/>
            </p:cNvSpPr>
            <p:nvPr/>
          </p:nvSpPr>
          <p:spPr bwMode="auto">
            <a:xfrm flipV="1">
              <a:off x="4739" y="1152"/>
              <a:ext cx="0" cy="2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86" name="Line 39"/>
            <p:cNvSpPr>
              <a:spLocks noChangeShapeType="1"/>
            </p:cNvSpPr>
            <p:nvPr/>
          </p:nvSpPr>
          <p:spPr bwMode="auto">
            <a:xfrm flipV="1">
              <a:off x="4926" y="1152"/>
              <a:ext cx="0" cy="2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87" name="Line 40"/>
            <p:cNvSpPr>
              <a:spLocks noChangeShapeType="1"/>
            </p:cNvSpPr>
            <p:nvPr/>
          </p:nvSpPr>
          <p:spPr bwMode="auto">
            <a:xfrm flipV="1">
              <a:off x="5113" y="1152"/>
              <a:ext cx="0" cy="2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88" name="Line 41"/>
            <p:cNvSpPr>
              <a:spLocks noChangeShapeType="1"/>
            </p:cNvSpPr>
            <p:nvPr/>
          </p:nvSpPr>
          <p:spPr bwMode="auto">
            <a:xfrm flipV="1">
              <a:off x="5299" y="1152"/>
              <a:ext cx="0" cy="2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89" name="Line 42"/>
            <p:cNvSpPr>
              <a:spLocks noChangeShapeType="1"/>
            </p:cNvSpPr>
            <p:nvPr/>
          </p:nvSpPr>
          <p:spPr bwMode="auto">
            <a:xfrm flipV="1">
              <a:off x="3805" y="1152"/>
              <a:ext cx="0" cy="2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90" name="Line 43"/>
            <p:cNvSpPr>
              <a:spLocks noChangeShapeType="1"/>
            </p:cNvSpPr>
            <p:nvPr/>
          </p:nvSpPr>
          <p:spPr bwMode="auto">
            <a:xfrm flipV="1">
              <a:off x="3618" y="1152"/>
              <a:ext cx="0" cy="2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91" name="Line 44"/>
            <p:cNvSpPr>
              <a:spLocks noChangeShapeType="1"/>
            </p:cNvSpPr>
            <p:nvPr/>
          </p:nvSpPr>
          <p:spPr bwMode="auto">
            <a:xfrm flipV="1">
              <a:off x="3431" y="1152"/>
              <a:ext cx="0" cy="2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92" name="Line 45"/>
            <p:cNvSpPr>
              <a:spLocks noChangeShapeType="1"/>
            </p:cNvSpPr>
            <p:nvPr/>
          </p:nvSpPr>
          <p:spPr bwMode="auto">
            <a:xfrm flipV="1">
              <a:off x="3245" y="1152"/>
              <a:ext cx="0" cy="2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93" name="Text Box 46"/>
            <p:cNvSpPr txBox="1">
              <a:spLocks noChangeArrowheads="1"/>
            </p:cNvSpPr>
            <p:nvPr/>
          </p:nvSpPr>
          <p:spPr bwMode="auto">
            <a:xfrm>
              <a:off x="5113" y="3150"/>
              <a:ext cx="24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b="1" i="1">
                  <a:solidFill>
                    <a:srgbClr val="3333CC"/>
                  </a:solidFill>
                </a:rPr>
                <a:t>х</a:t>
              </a:r>
            </a:p>
          </p:txBody>
        </p:sp>
        <p:sp>
          <p:nvSpPr>
            <p:cNvPr id="6194" name="Text Box 47"/>
            <p:cNvSpPr txBox="1">
              <a:spLocks noChangeArrowheads="1"/>
            </p:cNvSpPr>
            <p:nvPr/>
          </p:nvSpPr>
          <p:spPr bwMode="auto">
            <a:xfrm>
              <a:off x="4128" y="3120"/>
              <a:ext cx="3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sz="1800">
                  <a:solidFill>
                    <a:srgbClr val="2BAB2B"/>
                  </a:solidFill>
                </a:rPr>
                <a:t>1</a:t>
              </a:r>
            </a:p>
          </p:txBody>
        </p:sp>
        <p:sp>
          <p:nvSpPr>
            <p:cNvPr id="6195" name="Text Box 48"/>
            <p:cNvSpPr txBox="1">
              <a:spLocks noChangeArrowheads="1"/>
            </p:cNvSpPr>
            <p:nvPr/>
          </p:nvSpPr>
          <p:spPr bwMode="auto">
            <a:xfrm>
              <a:off x="3792" y="3120"/>
              <a:ext cx="18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sz="1800">
                  <a:solidFill>
                    <a:srgbClr val="2BAB2B"/>
                  </a:solidFill>
                </a:rPr>
                <a:t>0</a:t>
              </a:r>
            </a:p>
          </p:txBody>
        </p:sp>
        <p:sp>
          <p:nvSpPr>
            <p:cNvPr id="6196" name="Text Box 49"/>
            <p:cNvSpPr txBox="1">
              <a:spLocks noChangeArrowheads="1"/>
            </p:cNvSpPr>
            <p:nvPr/>
          </p:nvSpPr>
          <p:spPr bwMode="auto">
            <a:xfrm>
              <a:off x="3758" y="2808"/>
              <a:ext cx="18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sz="1800" dirty="0" smtClean="0">
                  <a:solidFill>
                    <a:srgbClr val="2BAB2B"/>
                  </a:solidFill>
                </a:rPr>
                <a:t>1</a:t>
              </a:r>
              <a:endParaRPr lang="ru-RU" sz="1800" dirty="0">
                <a:solidFill>
                  <a:srgbClr val="2BAB2B"/>
                </a:solidFill>
              </a:endParaRPr>
            </a:p>
          </p:txBody>
        </p:sp>
        <p:sp>
          <p:nvSpPr>
            <p:cNvPr id="6197" name="Line 50"/>
            <p:cNvSpPr>
              <a:spLocks noChangeShapeType="1"/>
            </p:cNvSpPr>
            <p:nvPr/>
          </p:nvSpPr>
          <p:spPr bwMode="auto">
            <a:xfrm>
              <a:off x="4179" y="2080"/>
              <a:ext cx="12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98" name="Line 51"/>
            <p:cNvSpPr>
              <a:spLocks noChangeShapeType="1"/>
            </p:cNvSpPr>
            <p:nvPr/>
          </p:nvSpPr>
          <p:spPr bwMode="auto">
            <a:xfrm flipV="1">
              <a:off x="4179" y="3150"/>
              <a:ext cx="0" cy="6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199" name="Text Box 52"/>
            <p:cNvSpPr txBox="1">
              <a:spLocks noChangeArrowheads="1"/>
            </p:cNvSpPr>
            <p:nvPr/>
          </p:nvSpPr>
          <p:spPr bwMode="auto">
            <a:xfrm>
              <a:off x="3743" y="2294"/>
              <a:ext cx="373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sz="2000">
                  <a:solidFill>
                    <a:srgbClr val="2BAB2B"/>
                  </a:solidFill>
                </a:rPr>
                <a:t>3</a:t>
              </a:r>
            </a:p>
          </p:txBody>
        </p:sp>
        <p:sp>
          <p:nvSpPr>
            <p:cNvPr id="6200" name="Line 53"/>
            <p:cNvSpPr>
              <a:spLocks noChangeShapeType="1"/>
            </p:cNvSpPr>
            <p:nvPr/>
          </p:nvSpPr>
          <p:spPr bwMode="auto">
            <a:xfrm>
              <a:off x="4179" y="2080"/>
              <a:ext cx="0" cy="10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5" name="Line 54"/>
            <p:cNvSpPr>
              <a:spLocks noChangeShapeType="1"/>
            </p:cNvSpPr>
            <p:nvPr/>
          </p:nvSpPr>
          <p:spPr bwMode="auto">
            <a:xfrm>
              <a:off x="3992" y="2080"/>
              <a:ext cx="1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" name="Text Box 56"/>
            <p:cNvSpPr txBox="1">
              <a:spLocks noChangeArrowheads="1"/>
            </p:cNvSpPr>
            <p:nvPr/>
          </p:nvSpPr>
          <p:spPr bwMode="auto">
            <a:xfrm>
              <a:off x="3696" y="1200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b="1" i="1">
                  <a:solidFill>
                    <a:srgbClr val="3333CC"/>
                  </a:solidFill>
                </a:rPr>
                <a:t>у</a:t>
              </a:r>
            </a:p>
          </p:txBody>
        </p:sp>
      </p:grpSp>
      <p:sp>
        <p:nvSpPr>
          <p:cNvPr id="6205" name="Oval 61"/>
          <p:cNvSpPr>
            <a:spLocks noChangeArrowheads="1"/>
          </p:cNvSpPr>
          <p:nvPr/>
        </p:nvSpPr>
        <p:spPr bwMode="auto">
          <a:xfrm flipV="1">
            <a:off x="6318888" y="3938178"/>
            <a:ext cx="84534" cy="112714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</a:endParaRPr>
          </a:p>
        </p:txBody>
      </p:sp>
      <p:sp>
        <p:nvSpPr>
          <p:cNvPr id="6206" name="Line 62"/>
          <p:cNvSpPr>
            <a:spLocks noChangeShapeType="1"/>
          </p:cNvSpPr>
          <p:nvPr/>
        </p:nvSpPr>
        <p:spPr bwMode="auto">
          <a:xfrm rot="21434458" flipH="1" flipV="1">
            <a:off x="6067613" y="3288827"/>
            <a:ext cx="818460" cy="1913891"/>
          </a:xfrm>
          <a:prstGeom prst="line">
            <a:avLst/>
          </a:prstGeom>
          <a:noFill/>
          <a:ln w="38100">
            <a:solidFill>
              <a:srgbClr val="FF272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</a:endParaRPr>
          </a:p>
        </p:txBody>
      </p:sp>
      <p:sp>
        <p:nvSpPr>
          <p:cNvPr id="6207" name="WordArt 63"/>
          <p:cNvSpPr>
            <a:spLocks noChangeArrowheads="1" noChangeShapeType="1" noTextEdit="1"/>
          </p:cNvSpPr>
          <p:nvPr/>
        </p:nvSpPr>
        <p:spPr bwMode="auto">
          <a:xfrm rot="-3756322" flipH="1">
            <a:off x="6645843" y="2227397"/>
            <a:ext cx="1479914" cy="152173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2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95" name="Oval 61"/>
          <p:cNvSpPr>
            <a:spLocks noChangeArrowheads="1"/>
          </p:cNvSpPr>
          <p:nvPr/>
        </p:nvSpPr>
        <p:spPr bwMode="auto">
          <a:xfrm flipV="1">
            <a:off x="6604203" y="4654514"/>
            <a:ext cx="67349" cy="62809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9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3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6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94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4900"/>
                            </p:stCondLst>
                            <p:childTnLst>
                              <p:par>
                                <p:cTn id="55" presetID="24" presetClass="entr" presetSubtype="0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5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620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4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 animBg="1"/>
      <p:bldP spid="6152" grpId="0" autoUpdateAnimBg="0"/>
      <p:bldP spid="6154" grpId="0" autoUpdateAnimBg="0"/>
      <p:bldP spid="6159" grpId="0" autoUpdateAnimBg="0"/>
      <p:bldP spid="6161" grpId="0" autoUpdateAnimBg="0"/>
      <p:bldP spid="6162" grpId="0" autoUpdateAnimBg="0"/>
      <p:bldP spid="6163" grpId="0" autoUpdateAnimBg="0"/>
      <p:bldP spid="6164" grpId="0" autoUpdateAnimBg="0"/>
      <p:bldP spid="6205" grpId="0" animBg="1"/>
      <p:bldP spid="6206" grpId="0" animBg="1"/>
      <p:bldP spid="6207" grpId="0" animBg="1"/>
      <p:bldP spid="9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755576" y="1772816"/>
            <a:ext cx="7992888" cy="4161848"/>
          </a:xfrm>
        </p:spPr>
        <p:txBody>
          <a:bodyPr>
            <a:normAutofit/>
          </a:bodyPr>
          <a:lstStyle/>
          <a:p>
            <a:r>
              <a:rPr lang="en-US" sz="4300" dirty="0"/>
              <a:t>I </a:t>
            </a:r>
            <a:r>
              <a:rPr lang="ru-RU" sz="4300" dirty="0" smtClean="0"/>
              <a:t>вариант            </a:t>
            </a:r>
            <a:r>
              <a:rPr lang="en-US" sz="4300" dirty="0" smtClean="0"/>
              <a:t>II </a:t>
            </a:r>
            <a:r>
              <a:rPr lang="ru-RU" sz="4300" dirty="0"/>
              <a:t>вариант</a:t>
            </a:r>
          </a:p>
          <a:p>
            <a:r>
              <a:rPr lang="ru-RU" sz="4300" dirty="0" smtClean="0"/>
              <a:t>                                                 </a:t>
            </a:r>
            <a:r>
              <a:rPr lang="en-US" sz="4300" dirty="0" smtClean="0"/>
              <a:t>y=x-4        </a:t>
            </a:r>
            <a:r>
              <a:rPr lang="ru-RU" sz="4300" dirty="0" smtClean="0"/>
              <a:t>          </a:t>
            </a:r>
            <a:r>
              <a:rPr lang="en-US" sz="4300" dirty="0" smtClean="0"/>
              <a:t>y</a:t>
            </a:r>
            <a:r>
              <a:rPr lang="en-US" sz="4300" dirty="0"/>
              <a:t>=-</a:t>
            </a:r>
            <a:r>
              <a:rPr lang="en-US" sz="4300" dirty="0" smtClean="0"/>
              <a:t>x+4</a:t>
            </a:r>
            <a:endParaRPr lang="ru-RU" sz="4300" dirty="0" smtClean="0"/>
          </a:p>
          <a:p>
            <a:r>
              <a:rPr lang="ru-RU" sz="3200" dirty="0" smtClean="0"/>
              <a:t>                Определить взаимосвязь                   коэффициентов </a:t>
            </a:r>
          </a:p>
          <a:p>
            <a:r>
              <a:rPr lang="en-US" sz="3200" dirty="0" smtClean="0"/>
              <a:t> k </a:t>
            </a:r>
            <a:r>
              <a:rPr lang="ru-RU" sz="3200" dirty="0" smtClean="0"/>
              <a:t>и </a:t>
            </a:r>
            <a:r>
              <a:rPr lang="en-US" sz="3200" dirty="0" smtClean="0"/>
              <a:t>b</a:t>
            </a:r>
            <a:r>
              <a:rPr lang="ru-RU" sz="3200" dirty="0" smtClean="0"/>
              <a:t>    и расположения прямых</a:t>
            </a:r>
            <a:endParaRPr lang="en-US" sz="3200" dirty="0"/>
          </a:p>
          <a:p>
            <a:endParaRPr lang="en-US" sz="4300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3568" y="332657"/>
            <a:ext cx="8136904" cy="1296144"/>
          </a:xfrm>
        </p:spPr>
        <p:txBody>
          <a:bodyPr/>
          <a:lstStyle/>
          <a:p>
            <a:pPr lvl="1"/>
            <a:r>
              <a:rPr lang="ru-RU" sz="3600" dirty="0" smtClean="0"/>
              <a:t>Построить график линейной функции </a:t>
            </a:r>
            <a:endParaRPr lang="ru-RU" sz="3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71727"/>
            <a:ext cx="2073275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282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Скругленный прямоугольник 34"/>
          <p:cNvSpPr/>
          <p:nvPr/>
        </p:nvSpPr>
        <p:spPr>
          <a:xfrm>
            <a:off x="468313" y="1989138"/>
            <a:ext cx="8424862" cy="396081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Заголовок 40"/>
          <p:cNvSpPr>
            <a:spLocks noGrp="1"/>
          </p:cNvSpPr>
          <p:nvPr>
            <p:ph type="title"/>
          </p:nvPr>
        </p:nvSpPr>
        <p:spPr>
          <a:xfrm>
            <a:off x="611560" y="188640"/>
            <a:ext cx="7848872" cy="1143000"/>
          </a:xfrm>
          <a:ln>
            <a:miter lim="800000"/>
            <a:headEnd/>
            <a:tailEnd/>
          </a:ln>
          <a:extLst/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y=x-4 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y=-x+4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100" name="Текст 4"/>
          <p:cNvSpPr>
            <a:spLocks noGrp="1"/>
          </p:cNvSpPr>
          <p:nvPr>
            <p:ph type="body" idx="1"/>
          </p:nvPr>
        </p:nvSpPr>
        <p:spPr>
          <a:xfrm>
            <a:off x="357188" y="1214438"/>
            <a:ext cx="4040187" cy="639762"/>
          </a:xfrm>
        </p:spPr>
        <p:txBody>
          <a:bodyPr/>
          <a:lstStyle/>
          <a:p>
            <a:pPr algn="ctr" eaLnBrk="1" hangingPunct="1"/>
            <a:r>
              <a:rPr lang="en-US" sz="3600" dirty="0" smtClean="0">
                <a:solidFill>
                  <a:schemeClr val="bg1"/>
                </a:solidFill>
              </a:rPr>
              <a:t>I</a:t>
            </a:r>
            <a:r>
              <a:rPr lang="ru-RU" sz="3600" dirty="0" smtClean="0">
                <a:solidFill>
                  <a:schemeClr val="bg1"/>
                </a:solidFill>
              </a:rPr>
              <a:t> вариант</a:t>
            </a:r>
          </a:p>
        </p:txBody>
      </p:sp>
      <p:sp>
        <p:nvSpPr>
          <p:cNvPr id="4101" name="Текст 6"/>
          <p:cNvSpPr>
            <a:spLocks noGrp="1"/>
          </p:cNvSpPr>
          <p:nvPr>
            <p:ph type="body" sz="quarter" idx="3"/>
          </p:nvPr>
        </p:nvSpPr>
        <p:spPr>
          <a:xfrm>
            <a:off x="4714875" y="1214438"/>
            <a:ext cx="4041775" cy="639762"/>
          </a:xfrm>
        </p:spPr>
        <p:txBody>
          <a:bodyPr/>
          <a:lstStyle/>
          <a:p>
            <a:pPr algn="ctr" eaLnBrk="1" hangingPunct="1"/>
            <a:r>
              <a:rPr lang="en-US" sz="3600" dirty="0" smtClean="0">
                <a:solidFill>
                  <a:schemeClr val="bg1"/>
                </a:solidFill>
              </a:rPr>
              <a:t>II</a:t>
            </a:r>
            <a:r>
              <a:rPr lang="ru-RU" sz="3600" dirty="0" smtClean="0">
                <a:solidFill>
                  <a:schemeClr val="bg1"/>
                </a:solidFill>
              </a:rPr>
              <a:t> вариант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rot="5400000" flipH="1" flipV="1">
            <a:off x="35719" y="4004469"/>
            <a:ext cx="360045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900113" y="4149725"/>
            <a:ext cx="3278187" cy="47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04" name="TextBox 16"/>
          <p:cNvSpPr txBox="1">
            <a:spLocks noChangeArrowheads="1"/>
          </p:cNvSpPr>
          <p:nvPr/>
        </p:nvSpPr>
        <p:spPr bwMode="auto">
          <a:xfrm>
            <a:off x="3786188" y="4000500"/>
            <a:ext cx="2905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x</a:t>
            </a:r>
            <a:endParaRPr lang="ru-RU" b="1">
              <a:latin typeface="Calibri" pitchFamily="34" charset="0"/>
            </a:endParaRPr>
          </a:p>
        </p:txBody>
      </p:sp>
      <p:sp>
        <p:nvSpPr>
          <p:cNvPr id="4105" name="TextBox 17"/>
          <p:cNvSpPr txBox="1">
            <a:spLocks noChangeArrowheads="1"/>
          </p:cNvSpPr>
          <p:nvPr/>
        </p:nvSpPr>
        <p:spPr bwMode="auto">
          <a:xfrm>
            <a:off x="1908175" y="2143125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y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763713" y="4437063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107" name="TextBox 22"/>
          <p:cNvSpPr txBox="1">
            <a:spLocks noChangeArrowheads="1"/>
          </p:cNvSpPr>
          <p:nvPr/>
        </p:nvSpPr>
        <p:spPr bwMode="auto">
          <a:xfrm>
            <a:off x="2000250" y="3571875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1</a:t>
            </a:r>
            <a:endParaRPr lang="ru-RU" b="1">
              <a:latin typeface="Calibri" pitchFamily="34" charset="0"/>
            </a:endParaRPr>
          </a:p>
        </p:txBody>
      </p:sp>
      <p:sp>
        <p:nvSpPr>
          <p:cNvPr id="4108" name="TextBox 23"/>
          <p:cNvSpPr txBox="1">
            <a:spLocks noChangeArrowheads="1"/>
          </p:cNvSpPr>
          <p:nvPr/>
        </p:nvSpPr>
        <p:spPr bwMode="auto">
          <a:xfrm>
            <a:off x="2428875" y="3571875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2</a:t>
            </a:r>
            <a:endParaRPr lang="ru-RU" b="1">
              <a:latin typeface="Calibri" pitchFamily="34" charset="0"/>
            </a:endParaRPr>
          </a:p>
        </p:txBody>
      </p:sp>
      <p:sp>
        <p:nvSpPr>
          <p:cNvPr id="4109" name="TextBox 24"/>
          <p:cNvSpPr txBox="1">
            <a:spLocks noChangeArrowheads="1"/>
          </p:cNvSpPr>
          <p:nvPr/>
        </p:nvSpPr>
        <p:spPr bwMode="auto">
          <a:xfrm>
            <a:off x="1571625" y="3643313"/>
            <a:ext cx="285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0</a:t>
            </a:r>
            <a:endParaRPr lang="ru-RU" b="1">
              <a:latin typeface="Calibri" pitchFamily="34" charset="0"/>
            </a:endParaRPr>
          </a:p>
        </p:txBody>
      </p:sp>
      <p:sp>
        <p:nvSpPr>
          <p:cNvPr id="4110" name="TextBox 25"/>
          <p:cNvSpPr txBox="1">
            <a:spLocks noChangeArrowheads="1"/>
          </p:cNvSpPr>
          <p:nvPr/>
        </p:nvSpPr>
        <p:spPr bwMode="auto">
          <a:xfrm>
            <a:off x="1428750" y="5214938"/>
            <a:ext cx="371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-4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1763713" y="4797425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 flipH="1" flipV="1">
            <a:off x="2123281" y="4148932"/>
            <a:ext cx="14446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 flipH="1" flipV="1">
            <a:off x="2555875" y="4148138"/>
            <a:ext cx="1428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1763713" y="5157788"/>
            <a:ext cx="14446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1785938" y="5429250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rot="10800000" flipV="1">
            <a:off x="1547813" y="3429000"/>
            <a:ext cx="2592387" cy="230346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rot="5400000" flipH="1" flipV="1">
            <a:off x="4175919" y="3969544"/>
            <a:ext cx="367188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V="1">
            <a:off x="5003800" y="4144963"/>
            <a:ext cx="3068638" cy="47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19" name="TextBox 45"/>
          <p:cNvSpPr txBox="1">
            <a:spLocks noChangeArrowheads="1"/>
          </p:cNvSpPr>
          <p:nvPr/>
        </p:nvSpPr>
        <p:spPr bwMode="auto">
          <a:xfrm>
            <a:off x="7858125" y="4143375"/>
            <a:ext cx="2905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x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5857875" y="3286125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121" name="TextBox 47"/>
          <p:cNvSpPr txBox="1">
            <a:spLocks noChangeArrowheads="1"/>
          </p:cNvSpPr>
          <p:nvPr/>
        </p:nvSpPr>
        <p:spPr bwMode="auto">
          <a:xfrm>
            <a:off x="6072188" y="3714750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1</a:t>
            </a:r>
            <a:endParaRPr lang="ru-RU" b="1">
              <a:latin typeface="Calibri" pitchFamily="34" charset="0"/>
            </a:endParaRPr>
          </a:p>
        </p:txBody>
      </p:sp>
      <p:sp>
        <p:nvSpPr>
          <p:cNvPr id="4122" name="TextBox 48"/>
          <p:cNvSpPr txBox="1">
            <a:spLocks noChangeArrowheads="1"/>
          </p:cNvSpPr>
          <p:nvPr/>
        </p:nvSpPr>
        <p:spPr bwMode="auto">
          <a:xfrm>
            <a:off x="6500813" y="3714750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2</a:t>
            </a:r>
            <a:endParaRPr lang="ru-RU" b="1">
              <a:latin typeface="Calibri" pitchFamily="34" charset="0"/>
            </a:endParaRPr>
          </a:p>
        </p:txBody>
      </p:sp>
      <p:sp>
        <p:nvSpPr>
          <p:cNvPr id="4123" name="TextBox 49"/>
          <p:cNvSpPr txBox="1">
            <a:spLocks noChangeArrowheads="1"/>
          </p:cNvSpPr>
          <p:nvPr/>
        </p:nvSpPr>
        <p:spPr bwMode="auto">
          <a:xfrm>
            <a:off x="5643563" y="3786188"/>
            <a:ext cx="285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0</a:t>
            </a:r>
            <a:endParaRPr lang="ru-RU" b="1">
              <a:latin typeface="Calibri" pitchFamily="34" charset="0"/>
            </a:endParaRPr>
          </a:p>
        </p:txBody>
      </p:sp>
      <p:sp>
        <p:nvSpPr>
          <p:cNvPr id="4124" name="TextBox 50"/>
          <p:cNvSpPr txBox="1">
            <a:spLocks noChangeArrowheads="1"/>
          </p:cNvSpPr>
          <p:nvPr/>
        </p:nvSpPr>
        <p:spPr bwMode="auto">
          <a:xfrm>
            <a:off x="5572125" y="2214563"/>
            <a:ext cx="371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4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5857875" y="2857500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rot="5400000" flipH="1" flipV="1">
            <a:off x="6216650" y="4143375"/>
            <a:ext cx="14128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5400000" flipH="1" flipV="1">
            <a:off x="6644481" y="4142582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5857875" y="2428875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16200000" flipV="1">
            <a:off x="5544344" y="2385219"/>
            <a:ext cx="3024187" cy="26638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5857875" y="3714750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131" name="TextBox 39"/>
          <p:cNvSpPr txBox="1">
            <a:spLocks noChangeArrowheads="1"/>
          </p:cNvSpPr>
          <p:nvPr/>
        </p:nvSpPr>
        <p:spPr bwMode="auto">
          <a:xfrm>
            <a:off x="6084888" y="2071688"/>
            <a:ext cx="2873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y</a:t>
            </a:r>
            <a:endParaRPr lang="ru-RU" b="1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40352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3"/>
          <p:cNvSpPr>
            <a:spLocks noChangeShapeType="1"/>
          </p:cNvSpPr>
          <p:nvPr/>
        </p:nvSpPr>
        <p:spPr bwMode="auto">
          <a:xfrm>
            <a:off x="228600" y="152400"/>
            <a:ext cx="0" cy="640080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</a:endParaRPr>
          </a:p>
        </p:txBody>
      </p:sp>
      <p:sp>
        <p:nvSpPr>
          <p:cNvPr id="13315" name="Line 4"/>
          <p:cNvSpPr>
            <a:spLocks noChangeShapeType="1"/>
          </p:cNvSpPr>
          <p:nvPr/>
        </p:nvSpPr>
        <p:spPr bwMode="auto">
          <a:xfrm>
            <a:off x="8915400" y="152400"/>
            <a:ext cx="0" cy="640080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</a:endParaRPr>
          </a:p>
        </p:txBody>
      </p:sp>
      <p:sp>
        <p:nvSpPr>
          <p:cNvPr id="13316" name="Line 5"/>
          <p:cNvSpPr>
            <a:spLocks noChangeShapeType="1"/>
          </p:cNvSpPr>
          <p:nvPr/>
        </p:nvSpPr>
        <p:spPr bwMode="auto">
          <a:xfrm rot="5400000">
            <a:off x="4572000" y="2209800"/>
            <a:ext cx="0" cy="868680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</a:endParaRPr>
          </a:p>
        </p:txBody>
      </p:sp>
      <p:sp>
        <p:nvSpPr>
          <p:cNvPr id="13317" name="Line 6"/>
          <p:cNvSpPr>
            <a:spLocks noChangeShapeType="1"/>
          </p:cNvSpPr>
          <p:nvPr/>
        </p:nvSpPr>
        <p:spPr bwMode="auto">
          <a:xfrm rot="5400000">
            <a:off x="4572000" y="-4191000"/>
            <a:ext cx="0" cy="868680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</a:endParaRPr>
          </a:p>
        </p:txBody>
      </p:sp>
      <p:grpSp>
        <p:nvGrpSpPr>
          <p:cNvPr id="12346" name="Group 58"/>
          <p:cNvGrpSpPr>
            <a:grpSpLocks/>
          </p:cNvGrpSpPr>
          <p:nvPr/>
        </p:nvGrpSpPr>
        <p:grpSpPr bwMode="auto">
          <a:xfrm>
            <a:off x="685800" y="381000"/>
            <a:ext cx="3200400" cy="3581400"/>
            <a:chOff x="3120" y="1152"/>
            <a:chExt cx="2352" cy="2832"/>
          </a:xfrm>
        </p:grpSpPr>
        <p:sp>
          <p:nvSpPr>
            <p:cNvPr id="13363" name="Rectangle 9"/>
            <p:cNvSpPr>
              <a:spLocks noChangeArrowheads="1"/>
            </p:cNvSpPr>
            <p:nvPr/>
          </p:nvSpPr>
          <p:spPr bwMode="auto">
            <a:xfrm>
              <a:off x="3120" y="1152"/>
              <a:ext cx="2352" cy="28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64" name="Line 10"/>
            <p:cNvSpPr>
              <a:spLocks noChangeShapeType="1"/>
            </p:cNvSpPr>
            <p:nvPr/>
          </p:nvSpPr>
          <p:spPr bwMode="auto">
            <a:xfrm>
              <a:off x="3120" y="1866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65" name="Line 11"/>
            <p:cNvSpPr>
              <a:spLocks noChangeShapeType="1"/>
            </p:cNvSpPr>
            <p:nvPr/>
          </p:nvSpPr>
          <p:spPr bwMode="auto">
            <a:xfrm>
              <a:off x="3120" y="2080"/>
              <a:ext cx="8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66" name="Line 12"/>
            <p:cNvSpPr>
              <a:spLocks noChangeShapeType="1"/>
            </p:cNvSpPr>
            <p:nvPr/>
          </p:nvSpPr>
          <p:spPr bwMode="auto">
            <a:xfrm>
              <a:off x="3120" y="2294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67" name="Line 13"/>
            <p:cNvSpPr>
              <a:spLocks noChangeShapeType="1"/>
            </p:cNvSpPr>
            <p:nvPr/>
          </p:nvSpPr>
          <p:spPr bwMode="auto">
            <a:xfrm>
              <a:off x="3120" y="2508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68" name="Line 14"/>
            <p:cNvSpPr>
              <a:spLocks noChangeShapeType="1"/>
            </p:cNvSpPr>
            <p:nvPr/>
          </p:nvSpPr>
          <p:spPr bwMode="auto">
            <a:xfrm>
              <a:off x="3120" y="2936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69" name="Line 15"/>
            <p:cNvSpPr>
              <a:spLocks noChangeShapeType="1"/>
            </p:cNvSpPr>
            <p:nvPr/>
          </p:nvSpPr>
          <p:spPr bwMode="auto">
            <a:xfrm>
              <a:off x="3120" y="2722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70" name="Line 16"/>
            <p:cNvSpPr>
              <a:spLocks noChangeShapeType="1"/>
            </p:cNvSpPr>
            <p:nvPr/>
          </p:nvSpPr>
          <p:spPr bwMode="auto">
            <a:xfrm>
              <a:off x="3120" y="3312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71" name="Line 17"/>
            <p:cNvSpPr>
              <a:spLocks noChangeShapeType="1"/>
            </p:cNvSpPr>
            <p:nvPr/>
          </p:nvSpPr>
          <p:spPr bwMode="auto">
            <a:xfrm>
              <a:off x="3120" y="3504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72" name="Line 18"/>
            <p:cNvSpPr>
              <a:spLocks noChangeShapeType="1"/>
            </p:cNvSpPr>
            <p:nvPr/>
          </p:nvSpPr>
          <p:spPr bwMode="auto">
            <a:xfrm>
              <a:off x="3120" y="1651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73" name="Line 19"/>
            <p:cNvSpPr>
              <a:spLocks noChangeShapeType="1"/>
            </p:cNvSpPr>
            <p:nvPr/>
          </p:nvSpPr>
          <p:spPr bwMode="auto">
            <a:xfrm>
              <a:off x="3120" y="1437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74" name="Line 20"/>
            <p:cNvSpPr>
              <a:spLocks noChangeShapeType="1"/>
            </p:cNvSpPr>
            <p:nvPr/>
          </p:nvSpPr>
          <p:spPr bwMode="auto">
            <a:xfrm flipH="1">
              <a:off x="4176" y="1152"/>
              <a:ext cx="0" cy="254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stealth" w="lg" len="lg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75" name="Line 21"/>
            <p:cNvSpPr>
              <a:spLocks noChangeShapeType="1"/>
            </p:cNvSpPr>
            <p:nvPr/>
          </p:nvSpPr>
          <p:spPr bwMode="auto">
            <a:xfrm rot="5400000">
              <a:off x="4272" y="1584"/>
              <a:ext cx="0" cy="230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stealth" w="lg" len="lg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76" name="Line 23"/>
            <p:cNvSpPr>
              <a:spLocks noChangeShapeType="1"/>
            </p:cNvSpPr>
            <p:nvPr/>
          </p:nvSpPr>
          <p:spPr bwMode="auto">
            <a:xfrm flipV="1">
              <a:off x="4368" y="1152"/>
              <a:ext cx="0" cy="28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77" name="Line 24"/>
            <p:cNvSpPr>
              <a:spLocks noChangeShapeType="1"/>
            </p:cNvSpPr>
            <p:nvPr/>
          </p:nvSpPr>
          <p:spPr bwMode="auto">
            <a:xfrm flipV="1">
              <a:off x="4560" y="1152"/>
              <a:ext cx="0" cy="28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78" name="Line 25"/>
            <p:cNvSpPr>
              <a:spLocks noChangeShapeType="1"/>
            </p:cNvSpPr>
            <p:nvPr/>
          </p:nvSpPr>
          <p:spPr bwMode="auto">
            <a:xfrm flipV="1">
              <a:off x="4752" y="1152"/>
              <a:ext cx="0" cy="28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79" name="Line 26"/>
            <p:cNvSpPr>
              <a:spLocks noChangeShapeType="1"/>
            </p:cNvSpPr>
            <p:nvPr/>
          </p:nvSpPr>
          <p:spPr bwMode="auto">
            <a:xfrm flipV="1">
              <a:off x="4944" y="1152"/>
              <a:ext cx="0" cy="28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80" name="Line 27"/>
            <p:cNvSpPr>
              <a:spLocks noChangeShapeType="1"/>
            </p:cNvSpPr>
            <p:nvPr/>
          </p:nvSpPr>
          <p:spPr bwMode="auto">
            <a:xfrm flipH="1" flipV="1">
              <a:off x="5136" y="1152"/>
              <a:ext cx="0" cy="28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81" name="Line 28"/>
            <p:cNvSpPr>
              <a:spLocks noChangeShapeType="1"/>
            </p:cNvSpPr>
            <p:nvPr/>
          </p:nvSpPr>
          <p:spPr bwMode="auto">
            <a:xfrm flipV="1">
              <a:off x="5328" y="1152"/>
              <a:ext cx="0" cy="28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82" name="Line 29"/>
            <p:cNvSpPr>
              <a:spLocks noChangeShapeType="1"/>
            </p:cNvSpPr>
            <p:nvPr/>
          </p:nvSpPr>
          <p:spPr bwMode="auto">
            <a:xfrm flipH="1" flipV="1">
              <a:off x="3792" y="1152"/>
              <a:ext cx="0" cy="28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83" name="Line 30"/>
            <p:cNvSpPr>
              <a:spLocks noChangeShapeType="1"/>
            </p:cNvSpPr>
            <p:nvPr/>
          </p:nvSpPr>
          <p:spPr bwMode="auto">
            <a:xfrm flipH="1" flipV="1">
              <a:off x="3216" y="1152"/>
              <a:ext cx="0" cy="28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84" name="Text Box 31"/>
            <p:cNvSpPr txBox="1">
              <a:spLocks noChangeArrowheads="1"/>
            </p:cNvSpPr>
            <p:nvPr/>
          </p:nvSpPr>
          <p:spPr bwMode="auto">
            <a:xfrm>
              <a:off x="5136" y="2736"/>
              <a:ext cx="249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b="1" i="1">
                  <a:solidFill>
                    <a:srgbClr val="3333CC"/>
                  </a:solidFill>
                </a:rPr>
                <a:t>х</a:t>
              </a:r>
            </a:p>
          </p:txBody>
        </p:sp>
        <p:sp>
          <p:nvSpPr>
            <p:cNvPr id="13385" name="Text Box 33"/>
            <p:cNvSpPr txBox="1">
              <a:spLocks noChangeArrowheads="1"/>
            </p:cNvSpPr>
            <p:nvPr/>
          </p:nvSpPr>
          <p:spPr bwMode="auto">
            <a:xfrm>
              <a:off x="3985" y="2689"/>
              <a:ext cx="186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sz="1800" b="1">
                  <a:solidFill>
                    <a:srgbClr val="2BAB2B"/>
                  </a:solidFill>
                </a:rPr>
                <a:t>0</a:t>
              </a:r>
            </a:p>
          </p:txBody>
        </p:sp>
        <p:sp>
          <p:nvSpPr>
            <p:cNvPr id="13386" name="Line 35"/>
            <p:cNvSpPr>
              <a:spLocks noChangeShapeType="1"/>
            </p:cNvSpPr>
            <p:nvPr/>
          </p:nvSpPr>
          <p:spPr bwMode="auto">
            <a:xfrm>
              <a:off x="4179" y="2080"/>
              <a:ext cx="12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87" name="Line 39"/>
            <p:cNvSpPr>
              <a:spLocks noChangeShapeType="1"/>
            </p:cNvSpPr>
            <p:nvPr/>
          </p:nvSpPr>
          <p:spPr bwMode="auto">
            <a:xfrm>
              <a:off x="3992" y="2080"/>
              <a:ext cx="1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88" name="Text Box 40"/>
            <p:cNvSpPr txBox="1">
              <a:spLocks noChangeArrowheads="1"/>
            </p:cNvSpPr>
            <p:nvPr/>
          </p:nvSpPr>
          <p:spPr bwMode="auto">
            <a:xfrm>
              <a:off x="3936" y="1152"/>
              <a:ext cx="240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b="1" i="1">
                  <a:solidFill>
                    <a:srgbClr val="3333CC"/>
                  </a:solidFill>
                </a:rPr>
                <a:t>у</a:t>
              </a:r>
            </a:p>
          </p:txBody>
        </p:sp>
        <p:sp>
          <p:nvSpPr>
            <p:cNvPr id="13389" name="Line 41"/>
            <p:cNvSpPr>
              <a:spLocks noChangeShapeType="1"/>
            </p:cNvSpPr>
            <p:nvPr/>
          </p:nvSpPr>
          <p:spPr bwMode="auto">
            <a:xfrm>
              <a:off x="3120" y="3696"/>
              <a:ext cx="2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90" name="Line 42"/>
            <p:cNvSpPr>
              <a:spLocks noChangeShapeType="1"/>
            </p:cNvSpPr>
            <p:nvPr/>
          </p:nvSpPr>
          <p:spPr bwMode="auto">
            <a:xfrm>
              <a:off x="3120" y="3888"/>
              <a:ext cx="2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91" name="Line 43"/>
            <p:cNvSpPr>
              <a:spLocks noChangeShapeType="1"/>
            </p:cNvSpPr>
            <p:nvPr/>
          </p:nvSpPr>
          <p:spPr bwMode="auto">
            <a:xfrm>
              <a:off x="3408" y="1152"/>
              <a:ext cx="0" cy="28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92" name="Line 44"/>
            <p:cNvSpPr>
              <a:spLocks noChangeShapeType="1"/>
            </p:cNvSpPr>
            <p:nvPr/>
          </p:nvSpPr>
          <p:spPr bwMode="auto">
            <a:xfrm>
              <a:off x="3600" y="1152"/>
              <a:ext cx="0" cy="28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93" name="Line 47"/>
            <p:cNvSpPr>
              <a:spLocks noChangeShapeType="1"/>
            </p:cNvSpPr>
            <p:nvPr/>
          </p:nvSpPr>
          <p:spPr bwMode="auto">
            <a:xfrm>
              <a:off x="3120" y="3120"/>
              <a:ext cx="2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94" name="Line 50"/>
            <p:cNvSpPr>
              <a:spLocks noChangeShapeType="1"/>
            </p:cNvSpPr>
            <p:nvPr/>
          </p:nvSpPr>
          <p:spPr bwMode="auto">
            <a:xfrm>
              <a:off x="3984" y="1152"/>
              <a:ext cx="0" cy="28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95" name="Line 51"/>
            <p:cNvSpPr>
              <a:spLocks noChangeShapeType="1"/>
            </p:cNvSpPr>
            <p:nvPr/>
          </p:nvSpPr>
          <p:spPr bwMode="auto">
            <a:xfrm>
              <a:off x="4176" y="369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96" name="Line 52"/>
            <p:cNvSpPr>
              <a:spLocks noChangeShapeType="1"/>
            </p:cNvSpPr>
            <p:nvPr/>
          </p:nvSpPr>
          <p:spPr bwMode="auto">
            <a:xfrm rot="687553" flipV="1">
              <a:off x="3307" y="1434"/>
              <a:ext cx="1824" cy="163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97" name="Line 53"/>
            <p:cNvSpPr>
              <a:spLocks noChangeShapeType="1"/>
            </p:cNvSpPr>
            <p:nvPr/>
          </p:nvSpPr>
          <p:spPr bwMode="auto">
            <a:xfrm flipV="1">
              <a:off x="3504" y="2208"/>
              <a:ext cx="528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98" name="Freeform 54"/>
            <p:cNvSpPr>
              <a:spLocks/>
            </p:cNvSpPr>
            <p:nvPr/>
          </p:nvSpPr>
          <p:spPr bwMode="auto">
            <a:xfrm>
              <a:off x="3744" y="2544"/>
              <a:ext cx="112" cy="192"/>
            </a:xfrm>
            <a:custGeom>
              <a:avLst/>
              <a:gdLst>
                <a:gd name="T0" fmla="*/ 0 w 112"/>
                <a:gd name="T1" fmla="*/ 0 h 192"/>
                <a:gd name="T2" fmla="*/ 96 w 112"/>
                <a:gd name="T3" fmla="*/ 48 h 192"/>
                <a:gd name="T4" fmla="*/ 96 w 112"/>
                <a:gd name="T5" fmla="*/ 192 h 19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2" h="192">
                  <a:moveTo>
                    <a:pt x="0" y="0"/>
                  </a:moveTo>
                  <a:cubicBezTo>
                    <a:pt x="40" y="8"/>
                    <a:pt x="80" y="16"/>
                    <a:pt x="96" y="48"/>
                  </a:cubicBezTo>
                  <a:cubicBezTo>
                    <a:pt x="112" y="80"/>
                    <a:pt x="96" y="168"/>
                    <a:pt x="96" y="192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99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99" name="Freeform 55"/>
            <p:cNvSpPr>
              <a:spLocks/>
            </p:cNvSpPr>
            <p:nvPr/>
          </p:nvSpPr>
          <p:spPr bwMode="auto">
            <a:xfrm>
              <a:off x="3792" y="2496"/>
              <a:ext cx="144" cy="240"/>
            </a:xfrm>
            <a:custGeom>
              <a:avLst/>
              <a:gdLst>
                <a:gd name="T0" fmla="*/ 0 w 112"/>
                <a:gd name="T1" fmla="*/ 0 h 192"/>
                <a:gd name="T2" fmla="*/ 123 w 112"/>
                <a:gd name="T3" fmla="*/ 60 h 192"/>
                <a:gd name="T4" fmla="*/ 123 w 112"/>
                <a:gd name="T5" fmla="*/ 240 h 19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2" h="192">
                  <a:moveTo>
                    <a:pt x="0" y="0"/>
                  </a:moveTo>
                  <a:cubicBezTo>
                    <a:pt x="40" y="8"/>
                    <a:pt x="80" y="16"/>
                    <a:pt x="96" y="48"/>
                  </a:cubicBezTo>
                  <a:cubicBezTo>
                    <a:pt x="112" y="80"/>
                    <a:pt x="96" y="168"/>
                    <a:pt x="96" y="192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99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400" name="WordArt 57"/>
            <p:cNvSpPr>
              <a:spLocks noChangeArrowheads="1" noChangeShapeType="1" noTextEdit="1"/>
            </p:cNvSpPr>
            <p:nvPr/>
          </p:nvSpPr>
          <p:spPr bwMode="auto">
            <a:xfrm rot="-1932744">
              <a:off x="4272" y="2064"/>
              <a:ext cx="912" cy="33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1972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" i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y = kx + m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" i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  (k &gt; 0)</a:t>
              </a:r>
              <a:endParaRPr lang="ru-RU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2388" name="Group 100"/>
          <p:cNvGrpSpPr>
            <a:grpSpLocks/>
          </p:cNvGrpSpPr>
          <p:nvPr/>
        </p:nvGrpSpPr>
        <p:grpSpPr bwMode="auto">
          <a:xfrm>
            <a:off x="5334000" y="381000"/>
            <a:ext cx="3200400" cy="3581400"/>
            <a:chOff x="3312" y="192"/>
            <a:chExt cx="2016" cy="2256"/>
          </a:xfrm>
        </p:grpSpPr>
        <p:sp>
          <p:nvSpPr>
            <p:cNvPr id="13325" name="Rectangle 60"/>
            <p:cNvSpPr>
              <a:spLocks noChangeArrowheads="1"/>
            </p:cNvSpPr>
            <p:nvPr/>
          </p:nvSpPr>
          <p:spPr bwMode="auto">
            <a:xfrm>
              <a:off x="3312" y="192"/>
              <a:ext cx="2016" cy="22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26" name="Line 61"/>
            <p:cNvSpPr>
              <a:spLocks noChangeShapeType="1"/>
            </p:cNvSpPr>
            <p:nvPr/>
          </p:nvSpPr>
          <p:spPr bwMode="auto">
            <a:xfrm>
              <a:off x="3312" y="761"/>
              <a:ext cx="19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27" name="Line 62"/>
            <p:cNvSpPr>
              <a:spLocks noChangeShapeType="1"/>
            </p:cNvSpPr>
            <p:nvPr/>
          </p:nvSpPr>
          <p:spPr bwMode="auto">
            <a:xfrm>
              <a:off x="3312" y="931"/>
              <a:ext cx="74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28" name="Line 63"/>
            <p:cNvSpPr>
              <a:spLocks noChangeShapeType="1"/>
            </p:cNvSpPr>
            <p:nvPr/>
          </p:nvSpPr>
          <p:spPr bwMode="auto">
            <a:xfrm>
              <a:off x="3312" y="1102"/>
              <a:ext cx="19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29" name="Line 64"/>
            <p:cNvSpPr>
              <a:spLocks noChangeShapeType="1"/>
            </p:cNvSpPr>
            <p:nvPr/>
          </p:nvSpPr>
          <p:spPr bwMode="auto">
            <a:xfrm>
              <a:off x="3312" y="1272"/>
              <a:ext cx="19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30" name="Line 65"/>
            <p:cNvSpPr>
              <a:spLocks noChangeShapeType="1"/>
            </p:cNvSpPr>
            <p:nvPr/>
          </p:nvSpPr>
          <p:spPr bwMode="auto">
            <a:xfrm>
              <a:off x="3312" y="1613"/>
              <a:ext cx="19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31" name="Line 66"/>
            <p:cNvSpPr>
              <a:spLocks noChangeShapeType="1"/>
            </p:cNvSpPr>
            <p:nvPr/>
          </p:nvSpPr>
          <p:spPr bwMode="auto">
            <a:xfrm>
              <a:off x="3312" y="1443"/>
              <a:ext cx="19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32" name="Line 67"/>
            <p:cNvSpPr>
              <a:spLocks noChangeShapeType="1"/>
            </p:cNvSpPr>
            <p:nvPr/>
          </p:nvSpPr>
          <p:spPr bwMode="auto">
            <a:xfrm>
              <a:off x="3312" y="1913"/>
              <a:ext cx="19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33" name="Line 68"/>
            <p:cNvSpPr>
              <a:spLocks noChangeShapeType="1"/>
            </p:cNvSpPr>
            <p:nvPr/>
          </p:nvSpPr>
          <p:spPr bwMode="auto">
            <a:xfrm>
              <a:off x="3312" y="2066"/>
              <a:ext cx="19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34" name="Line 69"/>
            <p:cNvSpPr>
              <a:spLocks noChangeShapeType="1"/>
            </p:cNvSpPr>
            <p:nvPr/>
          </p:nvSpPr>
          <p:spPr bwMode="auto">
            <a:xfrm>
              <a:off x="3312" y="590"/>
              <a:ext cx="19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35" name="Line 70"/>
            <p:cNvSpPr>
              <a:spLocks noChangeShapeType="1"/>
            </p:cNvSpPr>
            <p:nvPr/>
          </p:nvSpPr>
          <p:spPr bwMode="auto">
            <a:xfrm>
              <a:off x="3312" y="419"/>
              <a:ext cx="19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36" name="Line 71"/>
            <p:cNvSpPr>
              <a:spLocks noChangeShapeType="1"/>
            </p:cNvSpPr>
            <p:nvPr/>
          </p:nvSpPr>
          <p:spPr bwMode="auto">
            <a:xfrm flipH="1">
              <a:off x="4217" y="192"/>
              <a:ext cx="0" cy="202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stealth" w="lg" len="lg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37" name="Line 72"/>
            <p:cNvSpPr>
              <a:spLocks noChangeShapeType="1"/>
            </p:cNvSpPr>
            <p:nvPr/>
          </p:nvSpPr>
          <p:spPr bwMode="auto">
            <a:xfrm rot="5400000">
              <a:off x="4300" y="466"/>
              <a:ext cx="0" cy="1975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stealth" w="lg" len="lg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38" name="Line 73"/>
            <p:cNvSpPr>
              <a:spLocks noChangeShapeType="1"/>
            </p:cNvSpPr>
            <p:nvPr/>
          </p:nvSpPr>
          <p:spPr bwMode="auto">
            <a:xfrm flipV="1">
              <a:off x="4382" y="192"/>
              <a:ext cx="0" cy="2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39" name="Line 74"/>
            <p:cNvSpPr>
              <a:spLocks noChangeShapeType="1"/>
            </p:cNvSpPr>
            <p:nvPr/>
          </p:nvSpPr>
          <p:spPr bwMode="auto">
            <a:xfrm flipV="1">
              <a:off x="4546" y="192"/>
              <a:ext cx="0" cy="2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40" name="Line 75"/>
            <p:cNvSpPr>
              <a:spLocks noChangeShapeType="1"/>
            </p:cNvSpPr>
            <p:nvPr/>
          </p:nvSpPr>
          <p:spPr bwMode="auto">
            <a:xfrm flipV="1">
              <a:off x="4711" y="192"/>
              <a:ext cx="0" cy="2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41" name="Line 76"/>
            <p:cNvSpPr>
              <a:spLocks noChangeShapeType="1"/>
            </p:cNvSpPr>
            <p:nvPr/>
          </p:nvSpPr>
          <p:spPr bwMode="auto">
            <a:xfrm flipV="1">
              <a:off x="4875" y="192"/>
              <a:ext cx="0" cy="2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42" name="Line 77"/>
            <p:cNvSpPr>
              <a:spLocks noChangeShapeType="1"/>
            </p:cNvSpPr>
            <p:nvPr/>
          </p:nvSpPr>
          <p:spPr bwMode="auto">
            <a:xfrm flipH="1" flipV="1">
              <a:off x="5040" y="192"/>
              <a:ext cx="0" cy="2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43" name="Line 78"/>
            <p:cNvSpPr>
              <a:spLocks noChangeShapeType="1"/>
            </p:cNvSpPr>
            <p:nvPr/>
          </p:nvSpPr>
          <p:spPr bwMode="auto">
            <a:xfrm flipV="1">
              <a:off x="5205" y="192"/>
              <a:ext cx="0" cy="2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44" name="Line 79"/>
            <p:cNvSpPr>
              <a:spLocks noChangeShapeType="1"/>
            </p:cNvSpPr>
            <p:nvPr/>
          </p:nvSpPr>
          <p:spPr bwMode="auto">
            <a:xfrm flipH="1" flipV="1">
              <a:off x="3888" y="192"/>
              <a:ext cx="0" cy="2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45" name="Line 80"/>
            <p:cNvSpPr>
              <a:spLocks noChangeShapeType="1"/>
            </p:cNvSpPr>
            <p:nvPr/>
          </p:nvSpPr>
          <p:spPr bwMode="auto">
            <a:xfrm flipH="1" flipV="1">
              <a:off x="3394" y="192"/>
              <a:ext cx="0" cy="2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46" name="Text Box 81"/>
            <p:cNvSpPr txBox="1">
              <a:spLocks noChangeArrowheads="1"/>
            </p:cNvSpPr>
            <p:nvPr/>
          </p:nvSpPr>
          <p:spPr bwMode="auto">
            <a:xfrm>
              <a:off x="5040" y="1454"/>
              <a:ext cx="21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b="1" i="1">
                  <a:solidFill>
                    <a:srgbClr val="3333CC"/>
                  </a:solidFill>
                </a:rPr>
                <a:t>х</a:t>
              </a:r>
            </a:p>
          </p:txBody>
        </p:sp>
        <p:sp>
          <p:nvSpPr>
            <p:cNvPr id="13347" name="Text Box 82"/>
            <p:cNvSpPr txBox="1">
              <a:spLocks noChangeArrowheads="1"/>
            </p:cNvSpPr>
            <p:nvPr/>
          </p:nvSpPr>
          <p:spPr bwMode="auto">
            <a:xfrm>
              <a:off x="4053" y="1416"/>
              <a:ext cx="1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sz="1800" b="1">
                  <a:solidFill>
                    <a:srgbClr val="2BAB2B"/>
                  </a:solidFill>
                </a:rPr>
                <a:t>0</a:t>
              </a:r>
            </a:p>
          </p:txBody>
        </p:sp>
        <p:sp>
          <p:nvSpPr>
            <p:cNvPr id="13348" name="Line 83"/>
            <p:cNvSpPr>
              <a:spLocks noChangeShapeType="1"/>
            </p:cNvSpPr>
            <p:nvPr/>
          </p:nvSpPr>
          <p:spPr bwMode="auto">
            <a:xfrm>
              <a:off x="4220" y="931"/>
              <a:ext cx="106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49" name="Line 84"/>
            <p:cNvSpPr>
              <a:spLocks noChangeShapeType="1"/>
            </p:cNvSpPr>
            <p:nvPr/>
          </p:nvSpPr>
          <p:spPr bwMode="auto">
            <a:xfrm>
              <a:off x="4059" y="931"/>
              <a:ext cx="16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50" name="Text Box 85"/>
            <p:cNvSpPr txBox="1">
              <a:spLocks noChangeArrowheads="1"/>
            </p:cNvSpPr>
            <p:nvPr/>
          </p:nvSpPr>
          <p:spPr bwMode="auto">
            <a:xfrm>
              <a:off x="4011" y="192"/>
              <a:ext cx="20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b="1" i="1">
                  <a:solidFill>
                    <a:srgbClr val="3333CC"/>
                  </a:solidFill>
                </a:rPr>
                <a:t>у</a:t>
              </a:r>
            </a:p>
          </p:txBody>
        </p:sp>
        <p:sp>
          <p:nvSpPr>
            <p:cNvPr id="13351" name="Line 86"/>
            <p:cNvSpPr>
              <a:spLocks noChangeShapeType="1"/>
            </p:cNvSpPr>
            <p:nvPr/>
          </p:nvSpPr>
          <p:spPr bwMode="auto">
            <a:xfrm>
              <a:off x="3312" y="2219"/>
              <a:ext cx="20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52" name="Line 87"/>
            <p:cNvSpPr>
              <a:spLocks noChangeShapeType="1"/>
            </p:cNvSpPr>
            <p:nvPr/>
          </p:nvSpPr>
          <p:spPr bwMode="auto">
            <a:xfrm>
              <a:off x="3312" y="2372"/>
              <a:ext cx="20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53" name="Line 88"/>
            <p:cNvSpPr>
              <a:spLocks noChangeShapeType="1"/>
            </p:cNvSpPr>
            <p:nvPr/>
          </p:nvSpPr>
          <p:spPr bwMode="auto">
            <a:xfrm>
              <a:off x="3559" y="192"/>
              <a:ext cx="0" cy="2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54" name="Line 89"/>
            <p:cNvSpPr>
              <a:spLocks noChangeShapeType="1"/>
            </p:cNvSpPr>
            <p:nvPr/>
          </p:nvSpPr>
          <p:spPr bwMode="auto">
            <a:xfrm>
              <a:off x="3723" y="192"/>
              <a:ext cx="0" cy="2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55" name="Line 90"/>
            <p:cNvSpPr>
              <a:spLocks noChangeShapeType="1"/>
            </p:cNvSpPr>
            <p:nvPr/>
          </p:nvSpPr>
          <p:spPr bwMode="auto">
            <a:xfrm>
              <a:off x="3312" y="1760"/>
              <a:ext cx="20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56" name="Line 91"/>
            <p:cNvSpPr>
              <a:spLocks noChangeShapeType="1"/>
            </p:cNvSpPr>
            <p:nvPr/>
          </p:nvSpPr>
          <p:spPr bwMode="auto">
            <a:xfrm>
              <a:off x="4053" y="192"/>
              <a:ext cx="0" cy="2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57" name="Line 92"/>
            <p:cNvSpPr>
              <a:spLocks noChangeShapeType="1"/>
            </p:cNvSpPr>
            <p:nvPr/>
          </p:nvSpPr>
          <p:spPr bwMode="auto">
            <a:xfrm>
              <a:off x="4217" y="2219"/>
              <a:ext cx="0" cy="2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58" name="Line 93"/>
            <p:cNvSpPr>
              <a:spLocks noChangeShapeType="1"/>
            </p:cNvSpPr>
            <p:nvPr/>
          </p:nvSpPr>
          <p:spPr bwMode="auto">
            <a:xfrm rot="5102345" flipV="1">
              <a:off x="3612" y="516"/>
              <a:ext cx="1564" cy="13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59" name="Line 94"/>
            <p:cNvSpPr>
              <a:spLocks noChangeShapeType="1"/>
            </p:cNvSpPr>
            <p:nvPr/>
          </p:nvSpPr>
          <p:spPr bwMode="auto">
            <a:xfrm rot="4375766" flipV="1">
              <a:off x="4208" y="928"/>
              <a:ext cx="453" cy="23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60" name="WordArt 97"/>
            <p:cNvSpPr>
              <a:spLocks noChangeArrowheads="1" noChangeShapeType="1" noTextEdit="1"/>
            </p:cNvSpPr>
            <p:nvPr/>
          </p:nvSpPr>
          <p:spPr bwMode="auto">
            <a:xfrm rot="2766567">
              <a:off x="3391" y="689"/>
              <a:ext cx="782" cy="26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1972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" i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y = kx + m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" i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  (k &lt; 0)</a:t>
              </a:r>
              <a:endParaRPr lang="ru-RU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3361" name="Freeform 98"/>
            <p:cNvSpPr>
              <a:spLocks/>
            </p:cNvSpPr>
            <p:nvPr/>
          </p:nvSpPr>
          <p:spPr bwMode="auto">
            <a:xfrm>
              <a:off x="4608" y="1328"/>
              <a:ext cx="240" cy="112"/>
            </a:xfrm>
            <a:custGeom>
              <a:avLst/>
              <a:gdLst>
                <a:gd name="T0" fmla="*/ 0 w 240"/>
                <a:gd name="T1" fmla="*/ 16 h 112"/>
                <a:gd name="T2" fmla="*/ 144 w 240"/>
                <a:gd name="T3" fmla="*/ 16 h 112"/>
                <a:gd name="T4" fmla="*/ 240 w 240"/>
                <a:gd name="T5" fmla="*/ 112 h 1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40" h="112">
                  <a:moveTo>
                    <a:pt x="0" y="16"/>
                  </a:moveTo>
                  <a:cubicBezTo>
                    <a:pt x="52" y="8"/>
                    <a:pt x="104" y="0"/>
                    <a:pt x="144" y="16"/>
                  </a:cubicBezTo>
                  <a:cubicBezTo>
                    <a:pt x="184" y="32"/>
                    <a:pt x="224" y="96"/>
                    <a:pt x="240" y="112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99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13362" name="Freeform 99"/>
            <p:cNvSpPr>
              <a:spLocks/>
            </p:cNvSpPr>
            <p:nvPr/>
          </p:nvSpPr>
          <p:spPr bwMode="auto">
            <a:xfrm>
              <a:off x="4560" y="1296"/>
              <a:ext cx="336" cy="144"/>
            </a:xfrm>
            <a:custGeom>
              <a:avLst/>
              <a:gdLst>
                <a:gd name="T0" fmla="*/ 0 w 240"/>
                <a:gd name="T1" fmla="*/ 21 h 112"/>
                <a:gd name="T2" fmla="*/ 202 w 240"/>
                <a:gd name="T3" fmla="*/ 21 h 112"/>
                <a:gd name="T4" fmla="*/ 336 w 240"/>
                <a:gd name="T5" fmla="*/ 144 h 1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40" h="112">
                  <a:moveTo>
                    <a:pt x="0" y="16"/>
                  </a:moveTo>
                  <a:cubicBezTo>
                    <a:pt x="52" y="8"/>
                    <a:pt x="104" y="0"/>
                    <a:pt x="144" y="16"/>
                  </a:cubicBezTo>
                  <a:cubicBezTo>
                    <a:pt x="184" y="32"/>
                    <a:pt x="224" y="96"/>
                    <a:pt x="240" y="112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99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</p:grpSp>
      <p:sp>
        <p:nvSpPr>
          <p:cNvPr id="12389" name="Text Box 101"/>
          <p:cNvSpPr txBox="1">
            <a:spLocks noChangeArrowheads="1"/>
          </p:cNvSpPr>
          <p:nvPr/>
        </p:nvSpPr>
        <p:spPr bwMode="auto">
          <a:xfrm>
            <a:off x="533400" y="4419600"/>
            <a:ext cx="37338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99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800" i="1" dirty="0">
                <a:solidFill>
                  <a:srgbClr val="3333CC"/>
                </a:solidFill>
              </a:rPr>
              <a:t>если </a:t>
            </a:r>
            <a:r>
              <a:rPr lang="en-US" sz="2800" i="1" dirty="0">
                <a:solidFill>
                  <a:srgbClr val="3333CC"/>
                </a:solidFill>
              </a:rPr>
              <a:t>k</a:t>
            </a:r>
            <a:r>
              <a:rPr lang="ru-RU" sz="2800" i="1" dirty="0">
                <a:solidFill>
                  <a:srgbClr val="3333CC"/>
                </a:solidFill>
              </a:rPr>
              <a:t> </a:t>
            </a:r>
            <a:r>
              <a:rPr lang="en-US" sz="2800" dirty="0">
                <a:solidFill>
                  <a:srgbClr val="3333CC"/>
                </a:solidFill>
              </a:rPr>
              <a:t>&gt;</a:t>
            </a:r>
            <a:r>
              <a:rPr lang="ru-RU" sz="2800" dirty="0">
                <a:solidFill>
                  <a:srgbClr val="3333CC"/>
                </a:solidFill>
              </a:rPr>
              <a:t> 0, </a:t>
            </a:r>
            <a:r>
              <a:rPr lang="ru-RU" sz="2800" i="1" dirty="0">
                <a:solidFill>
                  <a:srgbClr val="3333CC"/>
                </a:solidFill>
              </a:rPr>
              <a:t>то линейная функция у = </a:t>
            </a:r>
            <a:r>
              <a:rPr lang="en-US" sz="2800" i="1" dirty="0" err="1">
                <a:solidFill>
                  <a:srgbClr val="3333CC"/>
                </a:solidFill>
              </a:rPr>
              <a:t>kx</a:t>
            </a:r>
            <a:r>
              <a:rPr lang="ru-RU" sz="2800" i="1" dirty="0">
                <a:solidFill>
                  <a:srgbClr val="3333CC"/>
                </a:solidFill>
              </a:rPr>
              <a:t> + </a:t>
            </a:r>
            <a:r>
              <a:rPr lang="en-US" sz="2800" i="1" dirty="0" smtClean="0">
                <a:solidFill>
                  <a:srgbClr val="3333CC"/>
                </a:solidFill>
              </a:rPr>
              <a:t>b</a:t>
            </a:r>
            <a:r>
              <a:rPr lang="ru-RU" sz="2800" i="1" dirty="0" smtClean="0">
                <a:solidFill>
                  <a:srgbClr val="3333CC"/>
                </a:solidFill>
              </a:rPr>
              <a:t> </a:t>
            </a:r>
            <a:r>
              <a:rPr lang="ru-RU" sz="2800" i="1" dirty="0">
                <a:solidFill>
                  <a:srgbClr val="3333CC"/>
                </a:solidFill>
              </a:rPr>
              <a:t>возрастает</a:t>
            </a:r>
          </a:p>
        </p:txBody>
      </p:sp>
      <p:sp>
        <p:nvSpPr>
          <p:cNvPr id="12390" name="Text Box 102"/>
          <p:cNvSpPr txBox="1">
            <a:spLocks noChangeArrowheads="1"/>
          </p:cNvSpPr>
          <p:nvPr/>
        </p:nvSpPr>
        <p:spPr bwMode="auto">
          <a:xfrm>
            <a:off x="4876800" y="4419600"/>
            <a:ext cx="37338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99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800" i="1" dirty="0">
                <a:solidFill>
                  <a:srgbClr val="3333CC"/>
                </a:solidFill>
              </a:rPr>
              <a:t>если </a:t>
            </a:r>
            <a:r>
              <a:rPr lang="en-US" sz="2800" i="1" dirty="0">
                <a:solidFill>
                  <a:srgbClr val="3333CC"/>
                </a:solidFill>
              </a:rPr>
              <a:t>k</a:t>
            </a:r>
            <a:r>
              <a:rPr lang="ru-RU" sz="2800" i="1" dirty="0">
                <a:solidFill>
                  <a:srgbClr val="3333CC"/>
                </a:solidFill>
              </a:rPr>
              <a:t> </a:t>
            </a:r>
            <a:r>
              <a:rPr lang="en-US" sz="2800" dirty="0">
                <a:solidFill>
                  <a:srgbClr val="3333CC"/>
                </a:solidFill>
              </a:rPr>
              <a:t>&lt;</a:t>
            </a:r>
            <a:r>
              <a:rPr lang="ru-RU" sz="2800" dirty="0">
                <a:solidFill>
                  <a:srgbClr val="3333CC"/>
                </a:solidFill>
              </a:rPr>
              <a:t> 0, </a:t>
            </a:r>
            <a:r>
              <a:rPr lang="ru-RU" sz="2800" i="1" dirty="0">
                <a:solidFill>
                  <a:srgbClr val="3333CC"/>
                </a:solidFill>
              </a:rPr>
              <a:t>то линейная функция у = </a:t>
            </a:r>
            <a:r>
              <a:rPr lang="en-US" sz="2800" i="1" dirty="0" err="1">
                <a:solidFill>
                  <a:srgbClr val="3333CC"/>
                </a:solidFill>
              </a:rPr>
              <a:t>kx</a:t>
            </a:r>
            <a:r>
              <a:rPr lang="ru-RU" sz="2800" i="1" dirty="0">
                <a:solidFill>
                  <a:srgbClr val="3333CC"/>
                </a:solidFill>
              </a:rPr>
              <a:t> </a:t>
            </a:r>
            <a:r>
              <a:rPr lang="ru-RU" sz="2800" i="1" dirty="0" smtClean="0">
                <a:solidFill>
                  <a:srgbClr val="3333CC"/>
                </a:solidFill>
              </a:rPr>
              <a:t>+</a:t>
            </a:r>
            <a:r>
              <a:rPr lang="en-US" sz="2800" i="1" dirty="0" smtClean="0">
                <a:solidFill>
                  <a:srgbClr val="3333CC"/>
                </a:solidFill>
              </a:rPr>
              <a:t>b</a:t>
            </a:r>
            <a:r>
              <a:rPr lang="ru-RU" sz="2800" i="1" dirty="0" smtClean="0">
                <a:solidFill>
                  <a:srgbClr val="3333CC"/>
                </a:solidFill>
              </a:rPr>
              <a:t> </a:t>
            </a:r>
            <a:r>
              <a:rPr lang="ru-RU" sz="2800" i="1" dirty="0">
                <a:solidFill>
                  <a:srgbClr val="3333CC"/>
                </a:solidFill>
              </a:rPr>
              <a:t>убывает</a:t>
            </a:r>
          </a:p>
        </p:txBody>
      </p:sp>
    </p:spTree>
    <p:extLst>
      <p:ext uri="{BB962C8B-B14F-4D97-AF65-F5344CB8AC3E}">
        <p14:creationId xmlns:p14="http://schemas.microsoft.com/office/powerpoint/2010/main" val="103131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2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2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89" grpId="0" autoUpdateAnimBg="0"/>
      <p:bldP spid="12390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Line 2"/>
          <p:cNvSpPr>
            <a:spLocks noChangeShapeType="1"/>
          </p:cNvSpPr>
          <p:nvPr/>
        </p:nvSpPr>
        <p:spPr bwMode="auto">
          <a:xfrm>
            <a:off x="228600" y="152400"/>
            <a:ext cx="0" cy="640080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</a:endParaRPr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8915400" y="152400"/>
            <a:ext cx="0" cy="640080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 rot="5400000">
            <a:off x="4572000" y="2209800"/>
            <a:ext cx="0" cy="868680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</a:endParaRPr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 rot="5400000">
            <a:off x="4572000" y="-4191000"/>
            <a:ext cx="0" cy="868680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</a:endParaRPr>
          </a:p>
        </p:txBody>
      </p:sp>
      <p:sp>
        <p:nvSpPr>
          <p:cNvPr id="11270" name="WordArt 6"/>
          <p:cNvSpPr>
            <a:spLocks noChangeArrowheads="1" noChangeShapeType="1" noTextEdit="1"/>
          </p:cNvSpPr>
          <p:nvPr/>
        </p:nvSpPr>
        <p:spPr bwMode="auto">
          <a:xfrm>
            <a:off x="304800" y="457200"/>
            <a:ext cx="1676400" cy="371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/>
              </a:solidFill>
              <a:latin typeface="Arial"/>
              <a:cs typeface="Arial"/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981200" y="228600"/>
            <a:ext cx="6781800" cy="1621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99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</a:rPr>
              <a:t>С помощью графика линейной функции </a:t>
            </a:r>
            <a:r>
              <a:rPr lang="ru-RU" sz="2000" b="1" i="1" dirty="0">
                <a:solidFill>
                  <a:srgbClr val="9900FF"/>
                </a:solidFill>
              </a:rPr>
              <a:t>у = 2х - 6</a:t>
            </a:r>
            <a:r>
              <a:rPr lang="ru-RU" sz="2000" dirty="0">
                <a:solidFill>
                  <a:srgbClr val="000000"/>
                </a:solidFill>
              </a:rPr>
              <a:t> ответить на вопросы: </a:t>
            </a:r>
          </a:p>
          <a:p>
            <a:pPr eaLnBrk="1" fontAlgn="base" hangingPunct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</a:rPr>
              <a:t>а) </a:t>
            </a:r>
            <a:r>
              <a:rPr lang="ru-RU" sz="2000" dirty="0" smtClean="0">
                <a:solidFill>
                  <a:srgbClr val="000000"/>
                </a:solidFill>
              </a:rPr>
              <a:t>при каком </a:t>
            </a:r>
            <a:r>
              <a:rPr lang="ru-RU" sz="2000" dirty="0">
                <a:solidFill>
                  <a:srgbClr val="000000"/>
                </a:solidFill>
              </a:rPr>
              <a:t>значении </a:t>
            </a:r>
            <a:r>
              <a:rPr lang="ru-RU" sz="2000" i="1" dirty="0">
                <a:solidFill>
                  <a:srgbClr val="3333CC"/>
                </a:solidFill>
              </a:rPr>
              <a:t>х</a:t>
            </a:r>
            <a:r>
              <a:rPr lang="ru-RU" sz="2000" dirty="0">
                <a:solidFill>
                  <a:srgbClr val="000000"/>
                </a:solidFill>
              </a:rPr>
              <a:t> будет </a:t>
            </a:r>
            <a:r>
              <a:rPr lang="ru-RU" sz="2000" b="1" i="1" dirty="0">
                <a:solidFill>
                  <a:srgbClr val="FF6600"/>
                </a:solidFill>
              </a:rPr>
              <a:t>у</a:t>
            </a:r>
            <a:r>
              <a:rPr lang="ru-RU" sz="2000" b="1" dirty="0">
                <a:solidFill>
                  <a:srgbClr val="FF6600"/>
                </a:solidFill>
              </a:rPr>
              <a:t> = 0</a:t>
            </a:r>
            <a:r>
              <a:rPr lang="ru-RU" sz="2000" dirty="0">
                <a:solidFill>
                  <a:srgbClr val="000000"/>
                </a:solidFill>
              </a:rPr>
              <a:t> ? </a:t>
            </a:r>
          </a:p>
          <a:p>
            <a:pPr eaLnBrk="1" fontAlgn="base" hangingPunct="1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</a:rPr>
              <a:t>б) при каких значениях </a:t>
            </a:r>
            <a:r>
              <a:rPr lang="ru-RU" sz="2000" i="1" dirty="0">
                <a:solidFill>
                  <a:srgbClr val="3333CC"/>
                </a:solidFill>
              </a:rPr>
              <a:t>х</a:t>
            </a:r>
            <a:r>
              <a:rPr lang="ru-RU" sz="2000" i="1" dirty="0">
                <a:solidFill>
                  <a:srgbClr val="000000"/>
                </a:solidFill>
              </a:rPr>
              <a:t> </a:t>
            </a:r>
            <a:r>
              <a:rPr lang="ru-RU" sz="2000" dirty="0">
                <a:solidFill>
                  <a:srgbClr val="000000"/>
                </a:solidFill>
              </a:rPr>
              <a:t>будет</a:t>
            </a:r>
            <a:r>
              <a:rPr lang="ru-RU" sz="2000" i="1" dirty="0">
                <a:solidFill>
                  <a:srgbClr val="000000"/>
                </a:solidFill>
              </a:rPr>
              <a:t> </a:t>
            </a:r>
            <a:r>
              <a:rPr lang="ru-RU" sz="2000" b="1" i="1" dirty="0">
                <a:solidFill>
                  <a:srgbClr val="FF6600"/>
                </a:solidFill>
              </a:rPr>
              <a:t>у </a:t>
            </a:r>
            <a:r>
              <a:rPr lang="ru-RU" sz="2000" b="1" dirty="0">
                <a:solidFill>
                  <a:srgbClr val="FF6600"/>
                </a:solidFill>
                <a:sym typeface="Symbol" pitchFamily="18" charset="2"/>
              </a:rPr>
              <a:t> 0</a:t>
            </a:r>
            <a:r>
              <a:rPr lang="ru-RU" sz="2000" dirty="0">
                <a:solidFill>
                  <a:srgbClr val="FF6600"/>
                </a:solidFill>
                <a:sym typeface="Symbol" pitchFamily="18" charset="2"/>
              </a:rPr>
              <a:t> </a:t>
            </a:r>
            <a:r>
              <a:rPr lang="ru-RU" sz="2000" dirty="0">
                <a:solidFill>
                  <a:srgbClr val="000000"/>
                </a:solidFill>
                <a:sym typeface="Symbol" pitchFamily="18" charset="2"/>
              </a:rPr>
              <a:t>?</a:t>
            </a:r>
          </a:p>
          <a:p>
            <a:pPr eaLnBrk="1" fontAlgn="base" hangingPunct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sym typeface="Symbol" pitchFamily="18" charset="2"/>
              </a:rPr>
              <a:t>в) при каких </a:t>
            </a:r>
            <a:r>
              <a:rPr lang="ru-RU" sz="2000" dirty="0">
                <a:solidFill>
                  <a:srgbClr val="000000"/>
                </a:solidFill>
              </a:rPr>
              <a:t>значениях </a:t>
            </a:r>
            <a:r>
              <a:rPr lang="ru-RU" sz="2000" i="1" dirty="0">
                <a:solidFill>
                  <a:srgbClr val="3333CC"/>
                </a:solidFill>
              </a:rPr>
              <a:t>х</a:t>
            </a:r>
            <a:r>
              <a:rPr lang="ru-RU" sz="2000" i="1" dirty="0">
                <a:solidFill>
                  <a:srgbClr val="000000"/>
                </a:solidFill>
              </a:rPr>
              <a:t> </a:t>
            </a:r>
            <a:r>
              <a:rPr lang="ru-RU" sz="2000" dirty="0">
                <a:solidFill>
                  <a:srgbClr val="000000"/>
                </a:solidFill>
              </a:rPr>
              <a:t>будет</a:t>
            </a:r>
            <a:r>
              <a:rPr lang="ru-RU" sz="2000" i="1" dirty="0">
                <a:solidFill>
                  <a:srgbClr val="000000"/>
                </a:solidFill>
              </a:rPr>
              <a:t> </a:t>
            </a:r>
            <a:r>
              <a:rPr lang="ru-RU" sz="2000" b="1" i="1" dirty="0">
                <a:solidFill>
                  <a:srgbClr val="FF6600"/>
                </a:solidFill>
              </a:rPr>
              <a:t>у </a:t>
            </a:r>
            <a:r>
              <a:rPr lang="ru-RU" sz="2000" b="1" i="1" dirty="0">
                <a:solidFill>
                  <a:srgbClr val="FF6600"/>
                </a:solidFill>
                <a:sym typeface="Symbol" pitchFamily="18" charset="2"/>
              </a:rPr>
              <a:t>  </a:t>
            </a:r>
            <a:r>
              <a:rPr lang="ru-RU" sz="2000" b="1" dirty="0">
                <a:solidFill>
                  <a:srgbClr val="FF6600"/>
                </a:solidFill>
                <a:sym typeface="Symbol" pitchFamily="18" charset="2"/>
              </a:rPr>
              <a:t>0</a:t>
            </a:r>
            <a:r>
              <a:rPr lang="ru-RU" sz="2000" dirty="0">
                <a:solidFill>
                  <a:srgbClr val="FF6600"/>
                </a:solidFill>
                <a:sym typeface="Symbol" pitchFamily="18" charset="2"/>
              </a:rPr>
              <a:t> </a:t>
            </a:r>
            <a:r>
              <a:rPr lang="ru-RU" sz="2000" dirty="0">
                <a:solidFill>
                  <a:srgbClr val="000000"/>
                </a:solidFill>
                <a:sym typeface="Symbol" pitchFamily="18" charset="2"/>
              </a:rPr>
              <a:t>? </a:t>
            </a:r>
          </a:p>
        </p:txBody>
      </p:sp>
      <p:grpSp>
        <p:nvGrpSpPr>
          <p:cNvPr id="11320" name="Group 56"/>
          <p:cNvGrpSpPr>
            <a:grpSpLocks/>
          </p:cNvGrpSpPr>
          <p:nvPr/>
        </p:nvGrpSpPr>
        <p:grpSpPr bwMode="auto">
          <a:xfrm>
            <a:off x="5715000" y="2286000"/>
            <a:ext cx="3124200" cy="4191000"/>
            <a:chOff x="3600" y="1296"/>
            <a:chExt cx="1976" cy="2784"/>
          </a:xfrm>
        </p:grpSpPr>
        <p:sp>
          <p:nvSpPr>
            <p:cNvPr id="12307" name="Rectangle 9"/>
            <p:cNvSpPr>
              <a:spLocks noChangeArrowheads="1"/>
            </p:cNvSpPr>
            <p:nvPr/>
          </p:nvSpPr>
          <p:spPr bwMode="auto">
            <a:xfrm>
              <a:off x="3600" y="1296"/>
              <a:ext cx="1968" cy="27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grpSp>
          <p:nvGrpSpPr>
            <p:cNvPr id="12308" name="Group 55"/>
            <p:cNvGrpSpPr>
              <a:grpSpLocks/>
            </p:cNvGrpSpPr>
            <p:nvPr/>
          </p:nvGrpSpPr>
          <p:grpSpPr bwMode="auto">
            <a:xfrm>
              <a:off x="3600" y="1296"/>
              <a:ext cx="1976" cy="2784"/>
              <a:chOff x="3552" y="1296"/>
              <a:chExt cx="1976" cy="2784"/>
            </a:xfrm>
          </p:grpSpPr>
          <p:sp>
            <p:nvSpPr>
              <p:cNvPr id="12309" name="Line 20"/>
              <p:cNvSpPr>
                <a:spLocks noChangeShapeType="1"/>
              </p:cNvSpPr>
              <p:nvPr/>
            </p:nvSpPr>
            <p:spPr bwMode="auto">
              <a:xfrm flipH="1">
                <a:off x="3888" y="1344"/>
                <a:ext cx="7" cy="2714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 type="stealth" w="lg" len="lg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10" name="Line 23"/>
              <p:cNvSpPr>
                <a:spLocks noChangeShapeType="1"/>
              </p:cNvSpPr>
              <p:nvPr/>
            </p:nvSpPr>
            <p:spPr bwMode="auto">
              <a:xfrm flipV="1">
                <a:off x="4596" y="1296"/>
                <a:ext cx="0" cy="27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11" name="Line 24"/>
              <p:cNvSpPr>
                <a:spLocks noChangeShapeType="1"/>
              </p:cNvSpPr>
              <p:nvPr/>
            </p:nvSpPr>
            <p:spPr bwMode="auto">
              <a:xfrm flipV="1">
                <a:off x="4757" y="1296"/>
                <a:ext cx="0" cy="27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12" name="Line 25"/>
              <p:cNvSpPr>
                <a:spLocks noChangeShapeType="1"/>
              </p:cNvSpPr>
              <p:nvPr/>
            </p:nvSpPr>
            <p:spPr bwMode="auto">
              <a:xfrm flipV="1">
                <a:off x="4918" y="1296"/>
                <a:ext cx="0" cy="27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13" name="Line 26"/>
              <p:cNvSpPr>
                <a:spLocks noChangeShapeType="1"/>
              </p:cNvSpPr>
              <p:nvPr/>
            </p:nvSpPr>
            <p:spPr bwMode="auto">
              <a:xfrm flipV="1">
                <a:off x="5078" y="1296"/>
                <a:ext cx="0" cy="27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14" name="Line 27"/>
              <p:cNvSpPr>
                <a:spLocks noChangeShapeType="1"/>
              </p:cNvSpPr>
              <p:nvPr/>
            </p:nvSpPr>
            <p:spPr bwMode="auto">
              <a:xfrm flipH="1" flipV="1">
                <a:off x="5239" y="1296"/>
                <a:ext cx="0" cy="27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15" name="Line 28"/>
              <p:cNvSpPr>
                <a:spLocks noChangeShapeType="1"/>
              </p:cNvSpPr>
              <p:nvPr/>
            </p:nvSpPr>
            <p:spPr bwMode="auto">
              <a:xfrm flipV="1">
                <a:off x="5376" y="1296"/>
                <a:ext cx="0" cy="27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16" name="Line 30"/>
              <p:cNvSpPr>
                <a:spLocks noChangeShapeType="1"/>
              </p:cNvSpPr>
              <p:nvPr/>
            </p:nvSpPr>
            <p:spPr bwMode="auto">
              <a:xfrm flipH="1" flipV="1">
                <a:off x="3600" y="1296"/>
                <a:ext cx="0" cy="27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17" name="Line 36"/>
              <p:cNvSpPr>
                <a:spLocks noChangeShapeType="1"/>
              </p:cNvSpPr>
              <p:nvPr/>
            </p:nvSpPr>
            <p:spPr bwMode="auto">
              <a:xfrm flipV="1">
                <a:off x="4436" y="3231"/>
                <a:ext cx="0" cy="84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18" name="Line 43"/>
              <p:cNvSpPr>
                <a:spLocks noChangeShapeType="1"/>
              </p:cNvSpPr>
              <p:nvPr/>
            </p:nvSpPr>
            <p:spPr bwMode="auto">
              <a:xfrm>
                <a:off x="3744" y="1296"/>
                <a:ext cx="0" cy="27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19" name="Line 44"/>
              <p:cNvSpPr>
                <a:spLocks noChangeShapeType="1"/>
              </p:cNvSpPr>
              <p:nvPr/>
            </p:nvSpPr>
            <p:spPr bwMode="auto">
              <a:xfrm>
                <a:off x="4080" y="1296"/>
                <a:ext cx="0" cy="27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2320" name="Group 54"/>
              <p:cNvGrpSpPr>
                <a:grpSpLocks/>
              </p:cNvGrpSpPr>
              <p:nvPr/>
            </p:nvGrpSpPr>
            <p:grpSpPr bwMode="auto">
              <a:xfrm>
                <a:off x="3552" y="1296"/>
                <a:ext cx="1976" cy="2737"/>
                <a:chOff x="3552" y="1296"/>
                <a:chExt cx="1976" cy="2737"/>
              </a:xfrm>
            </p:grpSpPr>
            <p:sp>
              <p:nvSpPr>
                <p:cNvPr id="12321" name="Line 10"/>
                <p:cNvSpPr>
                  <a:spLocks noChangeShapeType="1"/>
                </p:cNvSpPr>
                <p:nvPr/>
              </p:nvSpPr>
              <p:spPr bwMode="auto">
                <a:xfrm>
                  <a:off x="3552" y="1998"/>
                  <a:ext cx="19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22" name="Line 11"/>
                <p:cNvSpPr>
                  <a:spLocks noChangeShapeType="1"/>
                </p:cNvSpPr>
                <p:nvPr/>
              </p:nvSpPr>
              <p:spPr bwMode="auto">
                <a:xfrm>
                  <a:off x="3552" y="2208"/>
                  <a:ext cx="73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23" name="Line 12"/>
                <p:cNvSpPr>
                  <a:spLocks noChangeShapeType="1"/>
                </p:cNvSpPr>
                <p:nvPr/>
              </p:nvSpPr>
              <p:spPr bwMode="auto">
                <a:xfrm>
                  <a:off x="3552" y="2400"/>
                  <a:ext cx="19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24" name="Line 13"/>
                <p:cNvSpPr>
                  <a:spLocks noChangeShapeType="1"/>
                </p:cNvSpPr>
                <p:nvPr/>
              </p:nvSpPr>
              <p:spPr bwMode="auto">
                <a:xfrm>
                  <a:off x="3552" y="2784"/>
                  <a:ext cx="19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25" name="Line 14"/>
                <p:cNvSpPr>
                  <a:spLocks noChangeShapeType="1"/>
                </p:cNvSpPr>
                <p:nvPr/>
              </p:nvSpPr>
              <p:spPr bwMode="auto">
                <a:xfrm>
                  <a:off x="3552" y="2976"/>
                  <a:ext cx="19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26" name="Line 15"/>
                <p:cNvSpPr>
                  <a:spLocks noChangeShapeType="1"/>
                </p:cNvSpPr>
                <p:nvPr/>
              </p:nvSpPr>
              <p:spPr bwMode="auto">
                <a:xfrm>
                  <a:off x="3552" y="3168"/>
                  <a:ext cx="19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27" name="Line 16"/>
                <p:cNvSpPr>
                  <a:spLocks noChangeShapeType="1"/>
                </p:cNvSpPr>
                <p:nvPr/>
              </p:nvSpPr>
              <p:spPr bwMode="auto">
                <a:xfrm>
                  <a:off x="3552" y="3360"/>
                  <a:ext cx="19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28" name="Line 17"/>
                <p:cNvSpPr>
                  <a:spLocks noChangeShapeType="1"/>
                </p:cNvSpPr>
                <p:nvPr/>
              </p:nvSpPr>
              <p:spPr bwMode="auto">
                <a:xfrm>
                  <a:off x="3552" y="3552"/>
                  <a:ext cx="19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29" name="Line 18"/>
                <p:cNvSpPr>
                  <a:spLocks noChangeShapeType="1"/>
                </p:cNvSpPr>
                <p:nvPr/>
              </p:nvSpPr>
              <p:spPr bwMode="auto">
                <a:xfrm>
                  <a:off x="3552" y="1787"/>
                  <a:ext cx="19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30" name="Line 19"/>
                <p:cNvSpPr>
                  <a:spLocks noChangeShapeType="1"/>
                </p:cNvSpPr>
                <p:nvPr/>
              </p:nvSpPr>
              <p:spPr bwMode="auto">
                <a:xfrm>
                  <a:off x="3552" y="1576"/>
                  <a:ext cx="19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31" name="Line 21"/>
                <p:cNvSpPr>
                  <a:spLocks noChangeShapeType="1"/>
                </p:cNvSpPr>
                <p:nvPr/>
              </p:nvSpPr>
              <p:spPr bwMode="auto">
                <a:xfrm rot="5400000">
                  <a:off x="4516" y="1436"/>
                  <a:ext cx="0" cy="1928"/>
                </a:xfrm>
                <a:prstGeom prst="line">
                  <a:avLst/>
                </a:prstGeom>
                <a:noFill/>
                <a:ln w="28575">
                  <a:solidFill>
                    <a:schemeClr val="accent2"/>
                  </a:solidFill>
                  <a:round/>
                  <a:headEnd type="stealth" w="lg" len="lg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32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4438" y="1296"/>
                  <a:ext cx="0" cy="91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33" name="Line 29"/>
                <p:cNvSpPr>
                  <a:spLocks noChangeShapeType="1"/>
                </p:cNvSpPr>
                <p:nvPr/>
              </p:nvSpPr>
              <p:spPr bwMode="auto">
                <a:xfrm flipH="1" flipV="1">
                  <a:off x="4272" y="1296"/>
                  <a:ext cx="0" cy="273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34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4032" y="2352"/>
                  <a:ext cx="261" cy="24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ru-RU" sz="1800" b="1">
                      <a:solidFill>
                        <a:srgbClr val="2BAB2B"/>
                      </a:solidFill>
                    </a:rPr>
                    <a:t>1</a:t>
                  </a:r>
                </a:p>
              </p:txBody>
            </p:sp>
            <p:sp>
              <p:nvSpPr>
                <p:cNvPr id="12335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3744" y="2352"/>
                  <a:ext cx="157" cy="24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ru-RU" sz="1800" b="1">
                      <a:solidFill>
                        <a:srgbClr val="2BAB2B"/>
                      </a:solidFill>
                    </a:rPr>
                    <a:t>0</a:t>
                  </a:r>
                </a:p>
              </p:txBody>
            </p:sp>
            <p:sp>
              <p:nvSpPr>
                <p:cNvPr id="12336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4315" y="1672"/>
                  <a:ext cx="157" cy="24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endParaRPr lang="ru-RU" sz="1800">
                    <a:solidFill>
                      <a:srgbClr val="2BAB2B"/>
                    </a:solidFill>
                  </a:endParaRPr>
                </a:p>
              </p:txBody>
            </p:sp>
            <p:sp>
              <p:nvSpPr>
                <p:cNvPr id="12337" name="Line 35"/>
                <p:cNvSpPr>
                  <a:spLocks noChangeShapeType="1"/>
                </p:cNvSpPr>
                <p:nvPr/>
              </p:nvSpPr>
              <p:spPr bwMode="auto">
                <a:xfrm>
                  <a:off x="4438" y="2208"/>
                  <a:ext cx="104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38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4417" y="2352"/>
                  <a:ext cx="311" cy="2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ru-RU" sz="2000" b="1">
                      <a:solidFill>
                        <a:srgbClr val="2BAB2B"/>
                      </a:solidFill>
                    </a:rPr>
                    <a:t>3</a:t>
                  </a:r>
                </a:p>
              </p:txBody>
            </p:sp>
            <p:sp>
              <p:nvSpPr>
                <p:cNvPr id="12339" name="Line 38"/>
                <p:cNvSpPr>
                  <a:spLocks noChangeShapeType="1"/>
                </p:cNvSpPr>
                <p:nvPr/>
              </p:nvSpPr>
              <p:spPr bwMode="auto">
                <a:xfrm>
                  <a:off x="4438" y="2208"/>
                  <a:ext cx="0" cy="10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40" name="Line 39"/>
                <p:cNvSpPr>
                  <a:spLocks noChangeShapeType="1"/>
                </p:cNvSpPr>
                <p:nvPr/>
              </p:nvSpPr>
              <p:spPr bwMode="auto">
                <a:xfrm>
                  <a:off x="4282" y="2208"/>
                  <a:ext cx="15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41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3984" y="1345"/>
                  <a:ext cx="201" cy="3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ru-RU" b="1" i="1">
                      <a:solidFill>
                        <a:srgbClr val="3333CC"/>
                      </a:solidFill>
                    </a:rPr>
                    <a:t>у</a:t>
                  </a:r>
                </a:p>
              </p:txBody>
            </p:sp>
            <p:sp>
              <p:nvSpPr>
                <p:cNvPr id="12342" name="Line 41"/>
                <p:cNvSpPr>
                  <a:spLocks noChangeShapeType="1"/>
                </p:cNvSpPr>
                <p:nvPr/>
              </p:nvSpPr>
              <p:spPr bwMode="auto">
                <a:xfrm>
                  <a:off x="3552" y="3744"/>
                  <a:ext cx="196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43" name="Line 42"/>
                <p:cNvSpPr>
                  <a:spLocks noChangeShapeType="1"/>
                </p:cNvSpPr>
                <p:nvPr/>
              </p:nvSpPr>
              <p:spPr bwMode="auto">
                <a:xfrm>
                  <a:off x="3552" y="3936"/>
                  <a:ext cx="196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44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3744" y="2064"/>
                  <a:ext cx="157" cy="24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ru-RU" sz="1800" b="1">
                      <a:solidFill>
                        <a:srgbClr val="2BAB2B"/>
                      </a:solidFill>
                    </a:rPr>
                    <a:t>1</a:t>
                  </a:r>
                </a:p>
              </p:txBody>
            </p:sp>
            <p:sp>
              <p:nvSpPr>
                <p:cNvPr id="12345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5232" y="2448"/>
                  <a:ext cx="208" cy="3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ru-RU" b="1" i="1">
                      <a:solidFill>
                        <a:srgbClr val="3333CC"/>
                      </a:solidFill>
                    </a:rPr>
                    <a:t>х</a:t>
                  </a:r>
                </a:p>
              </p:txBody>
            </p:sp>
            <p:sp>
              <p:nvSpPr>
                <p:cNvPr id="12346" name="Line 48"/>
                <p:cNvSpPr>
                  <a:spLocks noChangeShapeType="1"/>
                </p:cNvSpPr>
                <p:nvPr/>
              </p:nvSpPr>
              <p:spPr bwMode="auto">
                <a:xfrm>
                  <a:off x="3552" y="2592"/>
                  <a:ext cx="197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47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3648" y="3456"/>
                  <a:ext cx="312" cy="2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ru-RU" sz="2000" b="1">
                      <a:solidFill>
                        <a:srgbClr val="2BAB2B"/>
                      </a:solidFill>
                    </a:rPr>
                    <a:t>-6</a:t>
                  </a:r>
                </a:p>
              </p:txBody>
            </p:sp>
            <p:sp>
              <p:nvSpPr>
                <p:cNvPr id="12348" name="Line 52"/>
                <p:cNvSpPr>
                  <a:spLocks noChangeShapeType="1"/>
                </p:cNvSpPr>
                <p:nvPr/>
              </p:nvSpPr>
              <p:spPr bwMode="auto">
                <a:xfrm flipV="1">
                  <a:off x="3744" y="1536"/>
                  <a:ext cx="1104" cy="2304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49" name="Oval 53"/>
                <p:cNvSpPr>
                  <a:spLocks noChangeArrowheads="1"/>
                </p:cNvSpPr>
                <p:nvPr/>
              </p:nvSpPr>
              <p:spPr bwMode="auto">
                <a:xfrm>
                  <a:off x="4368" y="2352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40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11321" name="Text Box 57"/>
          <p:cNvSpPr txBox="1">
            <a:spLocks noChangeArrowheads="1"/>
          </p:cNvSpPr>
          <p:nvPr/>
        </p:nvSpPr>
        <p:spPr bwMode="auto">
          <a:xfrm>
            <a:off x="1066800" y="1905000"/>
            <a:ext cx="274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99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>
                <a:solidFill>
                  <a:srgbClr val="000000"/>
                </a:solidFill>
              </a:rPr>
              <a:t>а) </a:t>
            </a:r>
            <a:r>
              <a:rPr lang="ru-RU" b="1" i="1">
                <a:solidFill>
                  <a:srgbClr val="FF6600"/>
                </a:solidFill>
              </a:rPr>
              <a:t>у</a:t>
            </a:r>
            <a:r>
              <a:rPr lang="ru-RU" b="1">
                <a:solidFill>
                  <a:srgbClr val="FF6600"/>
                </a:solidFill>
              </a:rPr>
              <a:t> = 0</a:t>
            </a:r>
            <a:r>
              <a:rPr lang="ru-RU">
                <a:solidFill>
                  <a:srgbClr val="000000"/>
                </a:solidFill>
              </a:rPr>
              <a:t>  при  </a:t>
            </a:r>
            <a:r>
              <a:rPr lang="ru-RU" b="1" i="1">
                <a:solidFill>
                  <a:srgbClr val="3333CC"/>
                </a:solidFill>
              </a:rPr>
              <a:t>х</a:t>
            </a:r>
            <a:r>
              <a:rPr lang="ru-RU" b="1" i="1">
                <a:solidFill>
                  <a:srgbClr val="000000"/>
                </a:solidFill>
              </a:rPr>
              <a:t> </a:t>
            </a:r>
            <a:r>
              <a:rPr lang="ru-RU" b="1" i="1">
                <a:solidFill>
                  <a:srgbClr val="3333CC"/>
                </a:solidFill>
              </a:rPr>
              <a:t>= 3</a:t>
            </a:r>
            <a:endParaRPr lang="ru-RU" b="1">
              <a:solidFill>
                <a:srgbClr val="3333CC"/>
              </a:solidFill>
            </a:endParaRPr>
          </a:p>
        </p:txBody>
      </p:sp>
      <p:sp>
        <p:nvSpPr>
          <p:cNvPr id="11322" name="Text Box 58"/>
          <p:cNvSpPr txBox="1">
            <a:spLocks noChangeArrowheads="1"/>
          </p:cNvSpPr>
          <p:nvPr/>
        </p:nvSpPr>
        <p:spPr bwMode="auto">
          <a:xfrm>
            <a:off x="1066800" y="2286000"/>
            <a:ext cx="27432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99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</a:rPr>
              <a:t>б) </a:t>
            </a:r>
            <a:r>
              <a:rPr lang="ru-RU" b="1" i="1" dirty="0">
                <a:solidFill>
                  <a:srgbClr val="FF6600"/>
                </a:solidFill>
              </a:rPr>
              <a:t>у</a:t>
            </a:r>
            <a:r>
              <a:rPr lang="ru-RU" b="1" dirty="0">
                <a:solidFill>
                  <a:srgbClr val="FF6600"/>
                </a:solidFill>
              </a:rPr>
              <a:t> </a:t>
            </a:r>
            <a:r>
              <a:rPr lang="ru-RU" b="1" dirty="0">
                <a:solidFill>
                  <a:srgbClr val="FF6600"/>
                </a:solidFill>
                <a:sym typeface="Symbol" pitchFamily="18" charset="2"/>
              </a:rPr>
              <a:t></a:t>
            </a:r>
            <a:r>
              <a:rPr lang="ru-RU" b="1" dirty="0">
                <a:solidFill>
                  <a:srgbClr val="FF6600"/>
                </a:solidFill>
              </a:rPr>
              <a:t> 0</a:t>
            </a:r>
            <a:r>
              <a:rPr lang="ru-RU" dirty="0">
                <a:solidFill>
                  <a:srgbClr val="000000"/>
                </a:solidFill>
              </a:rPr>
              <a:t>  при  </a:t>
            </a:r>
            <a:r>
              <a:rPr lang="ru-RU" b="1" i="1" dirty="0">
                <a:solidFill>
                  <a:srgbClr val="3333CC"/>
                </a:solidFill>
              </a:rPr>
              <a:t>х</a:t>
            </a:r>
            <a:r>
              <a:rPr lang="ru-RU" b="1" i="1" dirty="0">
                <a:solidFill>
                  <a:srgbClr val="000000"/>
                </a:solidFill>
              </a:rPr>
              <a:t> </a:t>
            </a:r>
            <a:r>
              <a:rPr lang="ru-RU" b="1" dirty="0">
                <a:solidFill>
                  <a:srgbClr val="3333CC"/>
                </a:solidFill>
                <a:sym typeface="Symbol" pitchFamily="18" charset="2"/>
              </a:rPr>
              <a:t></a:t>
            </a:r>
            <a:r>
              <a:rPr lang="ru-RU" b="1" i="1" dirty="0">
                <a:solidFill>
                  <a:srgbClr val="3333CC"/>
                </a:solidFill>
              </a:rPr>
              <a:t> </a:t>
            </a:r>
            <a:r>
              <a:rPr lang="ru-RU" b="1" i="1" dirty="0" smtClean="0">
                <a:solidFill>
                  <a:srgbClr val="3333CC"/>
                </a:solidFill>
              </a:rPr>
              <a:t>3</a:t>
            </a:r>
            <a:endParaRPr lang="en-US" b="1" i="1" dirty="0" smtClean="0">
              <a:solidFill>
                <a:srgbClr val="3333CC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3333CC"/>
                </a:solidFill>
              </a:rPr>
              <a:t>  </a:t>
            </a:r>
            <a:endParaRPr lang="ru-RU" i="1" dirty="0">
              <a:solidFill>
                <a:srgbClr val="3333CC"/>
              </a:solidFill>
            </a:endParaRPr>
          </a:p>
        </p:txBody>
      </p:sp>
      <p:sp>
        <p:nvSpPr>
          <p:cNvPr id="11323" name="Text Box 59"/>
          <p:cNvSpPr txBox="1">
            <a:spLocks noChangeArrowheads="1"/>
          </p:cNvSpPr>
          <p:nvPr/>
        </p:nvSpPr>
        <p:spPr bwMode="auto">
          <a:xfrm>
            <a:off x="395536" y="3625042"/>
            <a:ext cx="516706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99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</a:rPr>
              <a:t>Если </a:t>
            </a:r>
            <a:r>
              <a:rPr lang="ru-RU" sz="2000" b="1" i="1" dirty="0">
                <a:solidFill>
                  <a:srgbClr val="3333CC"/>
                </a:solidFill>
              </a:rPr>
              <a:t>х</a:t>
            </a:r>
            <a:r>
              <a:rPr lang="ru-RU" sz="2000" b="1" i="1" dirty="0">
                <a:solidFill>
                  <a:srgbClr val="000000"/>
                </a:solidFill>
              </a:rPr>
              <a:t> </a:t>
            </a:r>
            <a:r>
              <a:rPr lang="ru-RU" sz="2000" b="1" dirty="0">
                <a:solidFill>
                  <a:srgbClr val="3333CC"/>
                </a:solidFill>
                <a:sym typeface="Symbol" pitchFamily="18" charset="2"/>
              </a:rPr>
              <a:t></a:t>
            </a:r>
            <a:r>
              <a:rPr lang="ru-RU" sz="2000" b="1" i="1" dirty="0">
                <a:solidFill>
                  <a:srgbClr val="3333CC"/>
                </a:solidFill>
              </a:rPr>
              <a:t> 3</a:t>
            </a:r>
            <a:r>
              <a:rPr lang="ru-RU" sz="2000" i="1" dirty="0">
                <a:solidFill>
                  <a:srgbClr val="3333CC"/>
                </a:solidFill>
              </a:rPr>
              <a:t> , </a:t>
            </a:r>
            <a:r>
              <a:rPr lang="ru-RU" sz="2000" dirty="0">
                <a:solidFill>
                  <a:srgbClr val="000000"/>
                </a:solidFill>
              </a:rPr>
              <a:t>то прямая расположена</a:t>
            </a:r>
            <a:r>
              <a:rPr lang="ru-RU" sz="2000" i="1" dirty="0">
                <a:solidFill>
                  <a:srgbClr val="3333CC"/>
                </a:solidFill>
              </a:rPr>
              <a:t> </a:t>
            </a:r>
            <a:r>
              <a:rPr lang="ru-RU" sz="2000" dirty="0">
                <a:solidFill>
                  <a:srgbClr val="FF2727"/>
                </a:solidFill>
              </a:rPr>
              <a:t>выше</a:t>
            </a:r>
            <a:r>
              <a:rPr lang="ru-RU" sz="2000" i="1" dirty="0">
                <a:solidFill>
                  <a:srgbClr val="3333CC"/>
                </a:solidFill>
              </a:rPr>
              <a:t> </a:t>
            </a:r>
            <a:r>
              <a:rPr lang="ru-RU" sz="2000" dirty="0">
                <a:solidFill>
                  <a:srgbClr val="000000"/>
                </a:solidFill>
              </a:rPr>
              <a:t>оси</a:t>
            </a:r>
            <a:r>
              <a:rPr lang="ru-RU" sz="2000" i="1" dirty="0">
                <a:solidFill>
                  <a:srgbClr val="3333CC"/>
                </a:solidFill>
              </a:rPr>
              <a:t> х</a:t>
            </a:r>
            <a:r>
              <a:rPr lang="ru-RU" sz="2000" dirty="0">
                <a:solidFill>
                  <a:srgbClr val="000000"/>
                </a:solidFill>
              </a:rPr>
              <a:t>, значит, ординаты соответствующих точек прямой </a:t>
            </a:r>
            <a:r>
              <a:rPr lang="ru-RU" sz="2000" dirty="0">
                <a:solidFill>
                  <a:srgbClr val="FF2727"/>
                </a:solidFill>
              </a:rPr>
              <a:t>положительны</a:t>
            </a:r>
          </a:p>
        </p:txBody>
      </p:sp>
      <p:sp>
        <p:nvSpPr>
          <p:cNvPr id="11324" name="Text Box 60"/>
          <p:cNvSpPr txBox="1">
            <a:spLocks noChangeArrowheads="1"/>
          </p:cNvSpPr>
          <p:nvPr/>
        </p:nvSpPr>
        <p:spPr bwMode="auto">
          <a:xfrm>
            <a:off x="1143000" y="2647293"/>
            <a:ext cx="357301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99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</a:rPr>
              <a:t>в) </a:t>
            </a:r>
            <a:r>
              <a:rPr lang="ru-RU" b="1" i="1" dirty="0">
                <a:solidFill>
                  <a:srgbClr val="FF6600"/>
                </a:solidFill>
              </a:rPr>
              <a:t>у </a:t>
            </a:r>
            <a:r>
              <a:rPr lang="ru-RU" b="1" i="1" dirty="0">
                <a:solidFill>
                  <a:srgbClr val="FF6600"/>
                </a:solidFill>
                <a:sym typeface="Symbol" pitchFamily="18" charset="2"/>
              </a:rPr>
              <a:t> </a:t>
            </a:r>
            <a:r>
              <a:rPr lang="ru-RU" b="1" dirty="0">
                <a:solidFill>
                  <a:srgbClr val="FF6600"/>
                </a:solidFill>
              </a:rPr>
              <a:t> 0</a:t>
            </a:r>
            <a:r>
              <a:rPr lang="ru-RU" dirty="0">
                <a:solidFill>
                  <a:srgbClr val="000000"/>
                </a:solidFill>
              </a:rPr>
              <a:t>  при  </a:t>
            </a:r>
            <a:r>
              <a:rPr lang="ru-RU" b="1" i="1" dirty="0">
                <a:solidFill>
                  <a:srgbClr val="3333CC"/>
                </a:solidFill>
              </a:rPr>
              <a:t>х</a:t>
            </a:r>
            <a:r>
              <a:rPr lang="ru-RU" b="1" i="1" dirty="0">
                <a:solidFill>
                  <a:srgbClr val="000000"/>
                </a:solidFill>
              </a:rPr>
              <a:t> </a:t>
            </a:r>
            <a:r>
              <a:rPr lang="ru-RU" b="1" i="1" dirty="0">
                <a:solidFill>
                  <a:srgbClr val="3333CC"/>
                </a:solidFill>
                <a:sym typeface="Symbol" pitchFamily="18" charset="2"/>
              </a:rPr>
              <a:t> </a:t>
            </a:r>
            <a:r>
              <a:rPr lang="ru-RU" b="1" i="1" dirty="0" smtClean="0">
                <a:solidFill>
                  <a:srgbClr val="3333CC"/>
                </a:solidFill>
                <a:sym typeface="Symbol" pitchFamily="18" charset="2"/>
              </a:rPr>
              <a:t>3</a:t>
            </a:r>
            <a:r>
              <a:rPr lang="ru-RU" b="1" i="1" dirty="0" smtClean="0">
                <a:solidFill>
                  <a:srgbClr val="FF6600"/>
                </a:solidFill>
                <a:sym typeface="Symbol" pitchFamily="18" charset="2"/>
              </a:rPr>
              <a:t> </a:t>
            </a:r>
            <a:endParaRPr lang="ru-RU" i="1" dirty="0">
              <a:solidFill>
                <a:srgbClr val="3333CC"/>
              </a:solidFill>
            </a:endParaRPr>
          </a:p>
        </p:txBody>
      </p:sp>
      <p:sp>
        <p:nvSpPr>
          <p:cNvPr id="11325" name="Text Box 61"/>
          <p:cNvSpPr txBox="1">
            <a:spLocks noChangeArrowheads="1"/>
          </p:cNvSpPr>
          <p:nvPr/>
        </p:nvSpPr>
        <p:spPr bwMode="auto">
          <a:xfrm>
            <a:off x="395536" y="5061268"/>
            <a:ext cx="516706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99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</a:rPr>
              <a:t>Если </a:t>
            </a:r>
            <a:r>
              <a:rPr lang="ru-RU" sz="2000" b="1" i="1" dirty="0">
                <a:solidFill>
                  <a:srgbClr val="3333CC"/>
                </a:solidFill>
              </a:rPr>
              <a:t>х</a:t>
            </a:r>
            <a:r>
              <a:rPr lang="ru-RU" sz="2000" b="1" i="1" dirty="0">
                <a:solidFill>
                  <a:srgbClr val="000000"/>
                </a:solidFill>
              </a:rPr>
              <a:t> </a:t>
            </a:r>
            <a:r>
              <a:rPr lang="ru-RU" sz="2000" b="1" i="1" dirty="0">
                <a:solidFill>
                  <a:srgbClr val="3333CC"/>
                </a:solidFill>
                <a:sym typeface="Symbol" pitchFamily="18" charset="2"/>
              </a:rPr>
              <a:t> </a:t>
            </a:r>
            <a:r>
              <a:rPr lang="ru-RU" sz="2000" b="1" i="1" dirty="0">
                <a:solidFill>
                  <a:srgbClr val="FF6600"/>
                </a:solidFill>
                <a:sym typeface="Symbol" pitchFamily="18" charset="2"/>
              </a:rPr>
              <a:t> </a:t>
            </a:r>
            <a:r>
              <a:rPr lang="ru-RU" sz="2000" b="1" i="1" dirty="0">
                <a:solidFill>
                  <a:srgbClr val="3333CC"/>
                </a:solidFill>
              </a:rPr>
              <a:t>3</a:t>
            </a:r>
            <a:r>
              <a:rPr lang="ru-RU" sz="2000" i="1" dirty="0">
                <a:solidFill>
                  <a:srgbClr val="3333CC"/>
                </a:solidFill>
              </a:rPr>
              <a:t>, </a:t>
            </a:r>
            <a:r>
              <a:rPr lang="ru-RU" sz="2000" dirty="0">
                <a:solidFill>
                  <a:srgbClr val="000000"/>
                </a:solidFill>
              </a:rPr>
              <a:t>то прямая расположена</a:t>
            </a:r>
            <a:r>
              <a:rPr lang="ru-RU" sz="2000" i="1" dirty="0">
                <a:solidFill>
                  <a:srgbClr val="3333CC"/>
                </a:solidFill>
              </a:rPr>
              <a:t> </a:t>
            </a:r>
            <a:r>
              <a:rPr lang="ru-RU" sz="2000" dirty="0">
                <a:solidFill>
                  <a:srgbClr val="FF2727"/>
                </a:solidFill>
              </a:rPr>
              <a:t>ниже</a:t>
            </a:r>
            <a:r>
              <a:rPr lang="ru-RU" sz="2000" i="1" dirty="0">
                <a:solidFill>
                  <a:srgbClr val="3333CC"/>
                </a:solidFill>
              </a:rPr>
              <a:t> </a:t>
            </a:r>
            <a:r>
              <a:rPr lang="ru-RU" sz="2000" dirty="0">
                <a:solidFill>
                  <a:srgbClr val="000000"/>
                </a:solidFill>
              </a:rPr>
              <a:t>оси</a:t>
            </a:r>
            <a:r>
              <a:rPr lang="ru-RU" sz="2000" i="1" dirty="0">
                <a:solidFill>
                  <a:srgbClr val="3333CC"/>
                </a:solidFill>
              </a:rPr>
              <a:t> х</a:t>
            </a:r>
            <a:r>
              <a:rPr lang="ru-RU" sz="2000" dirty="0">
                <a:solidFill>
                  <a:srgbClr val="000000"/>
                </a:solidFill>
              </a:rPr>
              <a:t>, значит, ординаты соответствующих точек прямой </a:t>
            </a:r>
            <a:r>
              <a:rPr lang="ru-RU" sz="2000" dirty="0">
                <a:solidFill>
                  <a:srgbClr val="FF2727"/>
                </a:solidFill>
              </a:rPr>
              <a:t>отрицательны</a:t>
            </a:r>
          </a:p>
        </p:txBody>
      </p:sp>
    </p:spTree>
    <p:extLst>
      <p:ext uri="{BB962C8B-B14F-4D97-AF65-F5344CB8AC3E}">
        <p14:creationId xmlns:p14="http://schemas.microsoft.com/office/powerpoint/2010/main" val="420237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1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11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11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1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animBg="1"/>
      <p:bldP spid="11271" grpId="0" autoUpdateAnimBg="0"/>
      <p:bldP spid="11321" grpId="0" autoUpdateAnimBg="0"/>
      <p:bldP spid="11322" grpId="0" autoUpdateAnimBg="0"/>
      <p:bldP spid="11323" grpId="0" autoUpdateAnimBg="0"/>
      <p:bldP spid="11324" grpId="0" autoUpdateAnimBg="0"/>
      <p:bldP spid="1132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476673"/>
            <a:ext cx="792088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prstClr val="black"/>
                </a:solidFill>
              </a:rPr>
              <a:t>Задания для самостоятельного решения:</a:t>
            </a:r>
            <a:r>
              <a:rPr lang="ru-RU" sz="2800" b="1" dirty="0">
                <a:solidFill>
                  <a:srgbClr val="009900"/>
                </a:solidFill>
              </a:rPr>
              <a:t/>
            </a:r>
            <a:br>
              <a:rPr lang="ru-RU" sz="2800" b="1" dirty="0">
                <a:solidFill>
                  <a:srgbClr val="009900"/>
                </a:solidFill>
              </a:rPr>
            </a:br>
            <a:r>
              <a:rPr lang="ru-RU" sz="2800" b="1" i="1" dirty="0">
                <a:solidFill>
                  <a:srgbClr val="009900"/>
                </a:solidFill>
              </a:rPr>
              <a:t>построить графики функций</a:t>
            </a:r>
            <a:br>
              <a:rPr lang="ru-RU" sz="2800" b="1" i="1" dirty="0">
                <a:solidFill>
                  <a:srgbClr val="009900"/>
                </a:solidFill>
              </a:rPr>
            </a:br>
            <a:r>
              <a:rPr lang="ru-RU" sz="2400" i="1" dirty="0">
                <a:solidFill>
                  <a:srgbClr val="009900"/>
                </a:solidFill>
              </a:rPr>
              <a:t>(выполнять в тетради)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874729"/>
            <a:ext cx="39604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0" indent="-533400" algn="ctr">
              <a:spcBef>
                <a:spcPct val="20000"/>
              </a:spcBef>
            </a:pPr>
            <a:r>
              <a:rPr lang="ru-RU" sz="4000" b="1" dirty="0">
                <a:solidFill>
                  <a:prstClr val="black"/>
                </a:solidFill>
              </a:rPr>
              <a:t>1.</a:t>
            </a:r>
            <a:r>
              <a:rPr lang="ru-RU" sz="4000" dirty="0">
                <a:solidFill>
                  <a:prstClr val="black"/>
                </a:solidFill>
              </a:rPr>
              <a:t>  </a:t>
            </a:r>
            <a:r>
              <a:rPr lang="ru-RU" sz="4000" b="1" dirty="0">
                <a:solidFill>
                  <a:srgbClr val="FF0000"/>
                </a:solidFill>
              </a:rPr>
              <a:t>у = 2х – 2</a:t>
            </a:r>
          </a:p>
          <a:p>
            <a:pPr marL="533400" lvl="0" indent="-533400" algn="ctr">
              <a:spcBef>
                <a:spcPct val="20000"/>
              </a:spcBef>
            </a:pPr>
            <a:endParaRPr lang="ru-RU" sz="1000" dirty="0">
              <a:solidFill>
                <a:prstClr val="black"/>
              </a:solidFill>
            </a:endParaRPr>
          </a:p>
          <a:p>
            <a:pPr marL="533400" lvl="0" indent="-533400" algn="ctr">
              <a:spcBef>
                <a:spcPct val="20000"/>
              </a:spcBef>
            </a:pPr>
            <a:r>
              <a:rPr lang="ru-RU" sz="4000" b="1" dirty="0">
                <a:solidFill>
                  <a:prstClr val="black"/>
                </a:solidFill>
              </a:rPr>
              <a:t>2. </a:t>
            </a:r>
            <a:r>
              <a:rPr lang="ru-RU" sz="4000" b="1" dirty="0">
                <a:solidFill>
                  <a:srgbClr val="5ECCF3"/>
                </a:solidFill>
              </a:rPr>
              <a:t> у = х + 2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1874729"/>
            <a:ext cx="374441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4000" b="1" dirty="0">
                <a:solidFill>
                  <a:prstClr val="black"/>
                </a:solidFill>
              </a:rPr>
              <a:t>3.</a:t>
            </a:r>
            <a:r>
              <a:rPr lang="ru-RU" sz="4000" dirty="0">
                <a:solidFill>
                  <a:prstClr val="black"/>
                </a:solidFill>
              </a:rPr>
              <a:t>  </a:t>
            </a:r>
            <a:r>
              <a:rPr lang="ru-RU" sz="4000" b="1" dirty="0">
                <a:solidFill>
                  <a:srgbClr val="FF00FF"/>
                </a:solidFill>
              </a:rPr>
              <a:t>у = 4 – х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ru-RU" sz="4000" b="1" dirty="0">
                <a:solidFill>
                  <a:srgbClr val="FF00FF"/>
                </a:solidFill>
              </a:rPr>
              <a:t> </a:t>
            </a:r>
            <a:r>
              <a:rPr lang="ru-RU" sz="4000" b="1" dirty="0" smtClean="0">
                <a:solidFill>
                  <a:prstClr val="black"/>
                </a:solidFill>
              </a:rPr>
              <a:t>4</a:t>
            </a:r>
            <a:r>
              <a:rPr lang="ru-RU" sz="4000" b="1" dirty="0">
                <a:solidFill>
                  <a:prstClr val="black"/>
                </a:solidFill>
              </a:rPr>
              <a:t>.</a:t>
            </a:r>
            <a:r>
              <a:rPr lang="ru-RU" sz="4000" dirty="0">
                <a:solidFill>
                  <a:prstClr val="black"/>
                </a:solidFill>
              </a:rPr>
              <a:t>  </a:t>
            </a:r>
            <a:r>
              <a:rPr lang="ru-RU" sz="4000" b="1" dirty="0">
                <a:solidFill>
                  <a:srgbClr val="009900"/>
                </a:solidFill>
              </a:rPr>
              <a:t>у = 1 – 3х</a:t>
            </a:r>
          </a:p>
          <a:p>
            <a:pPr marL="342900" lvl="0" indent="-342900" algn="ctr">
              <a:spcBef>
                <a:spcPct val="20000"/>
              </a:spcBef>
            </a:pPr>
            <a:endParaRPr lang="ru-RU" sz="4000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3789041"/>
            <a:ext cx="77768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b="1" dirty="0" smtClean="0">
              <a:solidFill>
                <a:srgbClr val="FF0000"/>
              </a:solidFill>
            </a:endParaRPr>
          </a:p>
          <a:p>
            <a:pPr lvl="0" algn="ctr"/>
            <a:endParaRPr lang="en-US" b="1" dirty="0">
              <a:solidFill>
                <a:srgbClr val="FF0000"/>
              </a:solidFill>
            </a:endParaRPr>
          </a:p>
          <a:p>
            <a:pPr lvl="0" algn="ctr"/>
            <a:endParaRPr lang="en-US" b="1" dirty="0" smtClean="0">
              <a:solidFill>
                <a:srgbClr val="FF0000"/>
              </a:solidFill>
            </a:endParaRPr>
          </a:p>
          <a:p>
            <a:pPr lvl="0" algn="ctr"/>
            <a:endParaRPr lang="en-US" b="1" dirty="0">
              <a:solidFill>
                <a:srgbClr val="FF0000"/>
              </a:solidFill>
            </a:endParaRPr>
          </a:p>
          <a:p>
            <a:pPr lvl="0" algn="ctr"/>
            <a:endParaRPr lang="en-US" b="1" dirty="0" smtClean="0">
              <a:solidFill>
                <a:srgbClr val="FF0000"/>
              </a:solidFill>
            </a:endParaRPr>
          </a:p>
          <a:p>
            <a:pPr lvl="0" algn="ctr"/>
            <a:r>
              <a:rPr lang="ru-RU" b="1" dirty="0">
                <a:solidFill>
                  <a:srgbClr val="FF0000"/>
                </a:solidFill>
              </a:rPr>
              <a:t>О</a:t>
            </a:r>
            <a:r>
              <a:rPr lang="ru-RU" b="1" dirty="0" smtClean="0">
                <a:solidFill>
                  <a:srgbClr val="FF0000"/>
                </a:solidFill>
              </a:rPr>
              <a:t>братите </a:t>
            </a:r>
            <a:r>
              <a:rPr lang="ru-RU" b="1" dirty="0">
                <a:solidFill>
                  <a:srgbClr val="FF0000"/>
                </a:solidFill>
              </a:rPr>
              <a:t>внимание: </a:t>
            </a:r>
          </a:p>
          <a:p>
            <a:pPr lvl="0" algn="ctr"/>
            <a:r>
              <a:rPr lang="ru-RU" b="1" dirty="0">
                <a:solidFill>
                  <a:srgbClr val="FF0000"/>
                </a:solidFill>
              </a:rPr>
              <a:t> точки, выбранные вами для построения прямой, могут быть другими, </a:t>
            </a:r>
          </a:p>
          <a:p>
            <a:pPr lvl="0" algn="ctr"/>
            <a:r>
              <a:rPr lang="ru-RU" b="1" dirty="0">
                <a:solidFill>
                  <a:srgbClr val="FF0000"/>
                </a:solidFill>
              </a:rPr>
              <a:t>но  расположение графиков обязательно должно совпадать</a:t>
            </a:r>
          </a:p>
        </p:txBody>
      </p:sp>
    </p:spTree>
    <p:extLst>
      <p:ext uri="{BB962C8B-B14F-4D97-AF65-F5344CB8AC3E}">
        <p14:creationId xmlns:p14="http://schemas.microsoft.com/office/powerpoint/2010/main" val="362689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ru-RU" b="1" dirty="0" smtClean="0">
                <a:solidFill>
                  <a:srgbClr val="009900"/>
                </a:solidFill>
              </a:rPr>
              <a:t>Ответ к заданию 1</a:t>
            </a:r>
          </a:p>
        </p:txBody>
      </p:sp>
      <p:pic>
        <p:nvPicPr>
          <p:cNvPr id="9220" name="Picture 1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44824"/>
            <a:ext cx="2968624" cy="3475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D:\Мои документы\рисунки\school18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5" y="1993404"/>
            <a:ext cx="3414675" cy="2731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50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pPr marL="0" indent="0" eaLnBrk="1" hangingPunct="1">
              <a:buNone/>
            </a:pPr>
            <a:r>
              <a:rPr lang="ru-RU" b="1" dirty="0" smtClean="0">
                <a:solidFill>
                  <a:srgbClr val="009900"/>
                </a:solidFill>
              </a:rPr>
              <a:t>Ответ к заданию 2</a:t>
            </a:r>
          </a:p>
        </p:txBody>
      </p:sp>
      <p:pic>
        <p:nvPicPr>
          <p:cNvPr id="10244" name="Picture 9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clrChange>
              <a:clrFrom>
                <a:srgbClr val="FFFFD0"/>
              </a:clrFrom>
              <a:clrTo>
                <a:srgbClr val="FFFFD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000" y="1196752"/>
            <a:ext cx="3458314" cy="40324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D:\Мои документы\рисунки\school23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08135"/>
            <a:ext cx="3384376" cy="426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96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>
          <a:xfrm>
            <a:off x="1907704" y="332656"/>
            <a:ext cx="5688632" cy="720080"/>
          </a:xfrm>
        </p:spPr>
        <p:txBody>
          <a:bodyPr>
            <a:normAutofit fontScale="90000"/>
          </a:bodyPr>
          <a:lstStyle/>
          <a:p>
            <a:pPr marL="0" indent="0" eaLnBrk="1" hangingPunct="1">
              <a:buNone/>
            </a:pPr>
            <a:r>
              <a:rPr lang="ru-RU" b="1" dirty="0" smtClean="0">
                <a:solidFill>
                  <a:srgbClr val="009900"/>
                </a:solidFill>
              </a:rPr>
              <a:t>Ответ к заданию 3</a:t>
            </a:r>
          </a:p>
        </p:txBody>
      </p:sp>
      <p:pic>
        <p:nvPicPr>
          <p:cNvPr id="11268" name="Picture 8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196752"/>
            <a:ext cx="2966149" cy="3475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D:\Мои документы\рисунки\school24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356992"/>
            <a:ext cx="4752528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018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ru-RU" b="1" dirty="0" smtClean="0">
                <a:solidFill>
                  <a:srgbClr val="009900"/>
                </a:solidFill>
              </a:rPr>
              <a:t>Ответ к заданию 4</a:t>
            </a:r>
          </a:p>
        </p:txBody>
      </p:sp>
      <p:pic>
        <p:nvPicPr>
          <p:cNvPr id="12292" name="Picture 8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40" y="1196752"/>
            <a:ext cx="4536504" cy="53235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D:\Мои документы\рисунки\04020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92643"/>
            <a:ext cx="3985920" cy="263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58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58680"/>
            <a:ext cx="7704856" cy="974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85" y="2090574"/>
            <a:ext cx="981075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065" y="3140968"/>
            <a:ext cx="969963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34" y="4469234"/>
            <a:ext cx="121285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761" y="2368074"/>
            <a:ext cx="969963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684" y="4725144"/>
            <a:ext cx="106045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162" y="1904524"/>
            <a:ext cx="106045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724" y="4735408"/>
            <a:ext cx="11588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542" y="2703870"/>
            <a:ext cx="969963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632" y="4572744"/>
            <a:ext cx="1231900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088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42875"/>
            <a:ext cx="8404101" cy="981869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sz="28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 каком рисунке изображён график линейной функции </a:t>
            </a:r>
            <a:r>
              <a:rPr lang="en-US" sz="28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y</a:t>
            </a:r>
            <a:r>
              <a:rPr lang="ru-RU" sz="28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</a:t>
            </a:r>
            <a:r>
              <a:rPr lang="en-US" sz="2800" b="1" u="sng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kx</a:t>
            </a:r>
            <a:r>
              <a:rPr lang="ru-RU" sz="28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? Ответ объяснить</a:t>
            </a: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524000"/>
            <a:ext cx="9144000" cy="5073351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dirty="0" smtClean="0"/>
              <a:t>1</a:t>
            </a:r>
            <a:r>
              <a:rPr lang="ru-RU" b="1" dirty="0" smtClean="0">
                <a:solidFill>
                  <a:schemeClr val="bg1"/>
                </a:solidFill>
              </a:rPr>
              <a:t>                              </a:t>
            </a:r>
            <a:r>
              <a:rPr lang="ru-RU" b="1" dirty="0" smtClean="0"/>
              <a:t>2</a:t>
            </a:r>
            <a:r>
              <a:rPr lang="ru-RU" b="1" dirty="0" smtClean="0">
                <a:solidFill>
                  <a:schemeClr val="bg1"/>
                </a:solidFill>
              </a:rPr>
              <a:t>                                    </a:t>
            </a:r>
            <a:r>
              <a:rPr lang="ru-RU" b="1" dirty="0" smtClean="0"/>
              <a:t>3</a:t>
            </a:r>
          </a:p>
          <a:p>
            <a:pPr eaLnBrk="1" hangingPunct="1">
              <a:buFont typeface="Arial" charset="0"/>
              <a:buNone/>
            </a:pPr>
            <a:endParaRPr lang="ru-RU" b="1" dirty="0" smtClean="0">
              <a:solidFill>
                <a:srgbClr val="660033"/>
              </a:solidFill>
            </a:endParaRPr>
          </a:p>
          <a:p>
            <a:pPr eaLnBrk="1" hangingPunct="1"/>
            <a:endParaRPr lang="ru-RU" dirty="0" smtClean="0"/>
          </a:p>
          <a:p>
            <a:pPr eaLnBrk="1" hangingPunct="1"/>
            <a:endParaRPr lang="ru-RU" dirty="0" smtClean="0"/>
          </a:p>
          <a:p>
            <a:pPr eaLnBrk="1" hangingPunct="1">
              <a:buFont typeface="Arial" charset="0"/>
              <a:buNone/>
            </a:pPr>
            <a:r>
              <a:rPr lang="ru-RU" dirty="0" smtClean="0"/>
              <a:t>                  </a:t>
            </a:r>
            <a:r>
              <a:rPr lang="ru-RU" b="1" dirty="0" smtClean="0"/>
              <a:t>4</a:t>
            </a:r>
            <a:r>
              <a:rPr lang="ru-RU" b="1" dirty="0" smtClean="0">
                <a:solidFill>
                  <a:schemeClr val="bg1"/>
                </a:solidFill>
              </a:rPr>
              <a:t>                                 </a:t>
            </a:r>
            <a:r>
              <a:rPr lang="en-US" b="1" dirty="0" smtClean="0">
                <a:solidFill>
                  <a:schemeClr val="bg1"/>
                </a:solidFill>
              </a:rPr>
              <a:t>      </a:t>
            </a:r>
            <a:r>
              <a:rPr lang="ru-RU" b="1" dirty="0" smtClean="0"/>
              <a:t>5</a:t>
            </a: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 flipV="1">
            <a:off x="1676400" y="1752600"/>
            <a:ext cx="0" cy="20574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>
            <a:off x="762000" y="2971800"/>
            <a:ext cx="22098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 flipV="1">
            <a:off x="1116013" y="2133600"/>
            <a:ext cx="1143000" cy="1143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 flipV="1">
            <a:off x="5105400" y="1524000"/>
            <a:ext cx="0" cy="22860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4191000" y="2895600"/>
            <a:ext cx="22860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 flipV="1">
            <a:off x="4211638" y="2420938"/>
            <a:ext cx="22320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 flipV="1">
            <a:off x="8229600" y="1447800"/>
            <a:ext cx="0" cy="23622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>
            <a:off x="7239000" y="2895600"/>
            <a:ext cx="17526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372" name="Line 12"/>
          <p:cNvSpPr>
            <a:spLocks noChangeShapeType="1"/>
          </p:cNvSpPr>
          <p:nvPr/>
        </p:nvSpPr>
        <p:spPr bwMode="auto">
          <a:xfrm flipV="1">
            <a:off x="1676400" y="4191000"/>
            <a:ext cx="0" cy="19812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373" name="Line 13"/>
          <p:cNvSpPr>
            <a:spLocks noChangeShapeType="1"/>
          </p:cNvSpPr>
          <p:nvPr/>
        </p:nvSpPr>
        <p:spPr bwMode="auto">
          <a:xfrm>
            <a:off x="685800" y="5334000"/>
            <a:ext cx="25146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 flipV="1">
            <a:off x="990600" y="4648200"/>
            <a:ext cx="1371600" cy="1371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 flipV="1">
            <a:off x="7467600" y="3810000"/>
            <a:ext cx="0" cy="23622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376" name="Line 16"/>
          <p:cNvSpPr>
            <a:spLocks noChangeShapeType="1"/>
          </p:cNvSpPr>
          <p:nvPr/>
        </p:nvSpPr>
        <p:spPr bwMode="auto">
          <a:xfrm>
            <a:off x="6477000" y="5334000"/>
            <a:ext cx="23622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377" name="Line 17"/>
          <p:cNvSpPr>
            <a:spLocks noChangeShapeType="1"/>
          </p:cNvSpPr>
          <p:nvPr/>
        </p:nvSpPr>
        <p:spPr bwMode="auto">
          <a:xfrm>
            <a:off x="6372225" y="4724400"/>
            <a:ext cx="1439863" cy="14414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78" name="Freeform 19"/>
          <p:cNvSpPr>
            <a:spLocks/>
          </p:cNvSpPr>
          <p:nvPr/>
        </p:nvSpPr>
        <p:spPr bwMode="auto">
          <a:xfrm>
            <a:off x="7696200" y="1916113"/>
            <a:ext cx="1196975" cy="1657350"/>
          </a:xfrm>
          <a:custGeom>
            <a:avLst/>
            <a:gdLst>
              <a:gd name="T0" fmla="*/ 0 w 672"/>
              <a:gd name="T1" fmla="*/ 0 h 816"/>
              <a:gd name="T2" fmla="*/ 2147483647 w 672"/>
              <a:gd name="T3" fmla="*/ 2147483647 h 816"/>
              <a:gd name="T4" fmla="*/ 2147483647 w 672"/>
              <a:gd name="T5" fmla="*/ 0 h 816"/>
              <a:gd name="T6" fmla="*/ 0 60000 65536"/>
              <a:gd name="T7" fmla="*/ 0 60000 65536"/>
              <a:gd name="T8" fmla="*/ 0 60000 65536"/>
              <a:gd name="T9" fmla="*/ 0 w 672"/>
              <a:gd name="T10" fmla="*/ 0 h 816"/>
              <a:gd name="T11" fmla="*/ 672 w 672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72" h="816">
                <a:moveTo>
                  <a:pt x="0" y="0"/>
                </a:moveTo>
                <a:cubicBezTo>
                  <a:pt x="112" y="408"/>
                  <a:pt x="224" y="816"/>
                  <a:pt x="336" y="816"/>
                </a:cubicBezTo>
                <a:cubicBezTo>
                  <a:pt x="448" y="816"/>
                  <a:pt x="560" y="408"/>
                  <a:pt x="672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79" name="Text Box 21"/>
          <p:cNvSpPr txBox="1">
            <a:spLocks noChangeArrowheads="1"/>
          </p:cNvSpPr>
          <p:nvPr/>
        </p:nvSpPr>
        <p:spPr bwMode="auto">
          <a:xfrm>
            <a:off x="2751138" y="2924175"/>
            <a:ext cx="3000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x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5380" name="Text Box 22"/>
          <p:cNvSpPr txBox="1">
            <a:spLocks noChangeArrowheads="1"/>
          </p:cNvSpPr>
          <p:nvPr/>
        </p:nvSpPr>
        <p:spPr bwMode="auto">
          <a:xfrm>
            <a:off x="1743075" y="1577975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y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5381" name="Text Box 23"/>
          <p:cNvSpPr txBox="1">
            <a:spLocks noChangeArrowheads="1"/>
          </p:cNvSpPr>
          <p:nvPr/>
        </p:nvSpPr>
        <p:spPr bwMode="auto">
          <a:xfrm>
            <a:off x="6280150" y="2852738"/>
            <a:ext cx="298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x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5382" name="Text Box 24"/>
          <p:cNvSpPr txBox="1">
            <a:spLocks noChangeArrowheads="1"/>
          </p:cNvSpPr>
          <p:nvPr/>
        </p:nvSpPr>
        <p:spPr bwMode="auto">
          <a:xfrm>
            <a:off x="5200650" y="1433513"/>
            <a:ext cx="300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y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5383" name="Text Box 25"/>
          <p:cNvSpPr txBox="1">
            <a:spLocks noChangeArrowheads="1"/>
          </p:cNvSpPr>
          <p:nvPr/>
        </p:nvSpPr>
        <p:spPr bwMode="auto">
          <a:xfrm>
            <a:off x="8801100" y="2852738"/>
            <a:ext cx="298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x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5384" name="Text Box 26"/>
          <p:cNvSpPr txBox="1">
            <a:spLocks noChangeArrowheads="1"/>
          </p:cNvSpPr>
          <p:nvPr/>
        </p:nvSpPr>
        <p:spPr bwMode="auto">
          <a:xfrm>
            <a:off x="8224838" y="1412875"/>
            <a:ext cx="3000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u="sng">
                <a:latin typeface="Times New Roman" pitchFamily="18" charset="0"/>
              </a:rPr>
              <a:t>y</a:t>
            </a:r>
            <a:endParaRPr lang="ru-RU" u="sng">
              <a:latin typeface="Times New Roman" pitchFamily="18" charset="0"/>
            </a:endParaRPr>
          </a:p>
        </p:txBody>
      </p:sp>
      <p:sp>
        <p:nvSpPr>
          <p:cNvPr id="15385" name="Text Box 27"/>
          <p:cNvSpPr txBox="1">
            <a:spLocks noChangeArrowheads="1"/>
          </p:cNvSpPr>
          <p:nvPr/>
        </p:nvSpPr>
        <p:spPr bwMode="auto">
          <a:xfrm>
            <a:off x="3040063" y="5300663"/>
            <a:ext cx="298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x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5386" name="Text Box 28"/>
          <p:cNvSpPr txBox="1">
            <a:spLocks noChangeArrowheads="1"/>
          </p:cNvSpPr>
          <p:nvPr/>
        </p:nvSpPr>
        <p:spPr bwMode="auto">
          <a:xfrm>
            <a:off x="1743075" y="4025900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y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5387" name="Text Box 29"/>
          <p:cNvSpPr txBox="1">
            <a:spLocks noChangeArrowheads="1"/>
          </p:cNvSpPr>
          <p:nvPr/>
        </p:nvSpPr>
        <p:spPr bwMode="auto">
          <a:xfrm>
            <a:off x="8583613" y="5300663"/>
            <a:ext cx="298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x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5388" name="Text Box 30"/>
          <p:cNvSpPr txBox="1">
            <a:spLocks noChangeArrowheads="1"/>
          </p:cNvSpPr>
          <p:nvPr/>
        </p:nvSpPr>
        <p:spPr bwMode="auto">
          <a:xfrm>
            <a:off x="7504113" y="3738563"/>
            <a:ext cx="3000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y</a:t>
            </a:r>
            <a:endParaRPr lang="ru-RU">
              <a:latin typeface="Times New Roman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210844"/>
            <a:ext cx="2286000" cy="219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3895853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75" y="188640"/>
            <a:ext cx="8858250" cy="1701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sz="3600" b="1" dirty="0" smtClean="0">
                <a:solidFill>
                  <a:schemeClr val="bg2">
                    <a:lumMod val="10000"/>
                  </a:schemeClr>
                </a:solidFill>
              </a:rPr>
              <a:t>Ученик допустил ошибку при построении графика функции. На каком рисунке?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916113"/>
            <a:ext cx="8424862" cy="4033837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400" dirty="0" smtClean="0">
                <a:solidFill>
                  <a:srgbClr val="660033"/>
                </a:solidFill>
              </a:rPr>
              <a:t>	</a:t>
            </a:r>
            <a:r>
              <a:rPr lang="en-US" sz="2400" dirty="0" smtClean="0">
                <a:solidFill>
                  <a:srgbClr val="660033"/>
                </a:solidFill>
              </a:rPr>
              <a:t>    </a:t>
            </a:r>
            <a:r>
              <a:rPr lang="ru-RU" sz="2800" b="1" dirty="0" smtClean="0">
                <a:solidFill>
                  <a:srgbClr val="FF0000"/>
                </a:solidFill>
              </a:rPr>
              <a:t>1. </a:t>
            </a:r>
            <a:r>
              <a:rPr lang="en-US" sz="2800" b="1" dirty="0" smtClean="0">
                <a:solidFill>
                  <a:srgbClr val="FF0000"/>
                </a:solidFill>
              </a:rPr>
              <a:t>y</a:t>
            </a:r>
            <a:r>
              <a:rPr lang="ru-RU" sz="2800" b="1" dirty="0" smtClean="0">
                <a:solidFill>
                  <a:srgbClr val="FF0000"/>
                </a:solidFill>
              </a:rPr>
              <a:t>=х+2     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   2. </a:t>
            </a:r>
            <a:r>
              <a:rPr lang="en-US" sz="2800" b="1" dirty="0" smtClean="0">
                <a:solidFill>
                  <a:srgbClr val="FF0000"/>
                </a:solidFill>
              </a:rPr>
              <a:t>y</a:t>
            </a:r>
            <a:r>
              <a:rPr lang="ru-RU" sz="2800" b="1" dirty="0" smtClean="0">
                <a:solidFill>
                  <a:srgbClr val="FF0000"/>
                </a:solidFill>
              </a:rPr>
              <a:t>=1,5х          </a:t>
            </a:r>
            <a:r>
              <a:rPr lang="en-US" sz="2800" b="1" dirty="0" smtClean="0">
                <a:solidFill>
                  <a:srgbClr val="FF0000"/>
                </a:solidFill>
              </a:rPr>
              <a:t>     </a:t>
            </a:r>
            <a:r>
              <a:rPr lang="ru-RU" sz="2800" b="1" dirty="0" smtClean="0">
                <a:solidFill>
                  <a:srgbClr val="FF0000"/>
                </a:solidFill>
              </a:rPr>
              <a:t>3. </a:t>
            </a:r>
            <a:r>
              <a:rPr lang="en-US" sz="2800" b="1" dirty="0" smtClean="0">
                <a:solidFill>
                  <a:srgbClr val="FF0000"/>
                </a:solidFill>
              </a:rPr>
              <a:t>y</a:t>
            </a:r>
            <a:r>
              <a:rPr lang="ru-RU" sz="2800" b="1" dirty="0" smtClean="0">
                <a:solidFill>
                  <a:srgbClr val="FF0000"/>
                </a:solidFill>
              </a:rPr>
              <a:t>=-х-1</a:t>
            </a:r>
          </a:p>
        </p:txBody>
      </p:sp>
      <p:sp>
        <p:nvSpPr>
          <p:cNvPr id="16388" name="Line 5"/>
          <p:cNvSpPr>
            <a:spLocks noChangeShapeType="1"/>
          </p:cNvSpPr>
          <p:nvPr/>
        </p:nvSpPr>
        <p:spPr bwMode="auto">
          <a:xfrm flipH="1" flipV="1">
            <a:off x="1476375" y="2852738"/>
            <a:ext cx="0" cy="287972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6389" name="Line 6"/>
          <p:cNvSpPr>
            <a:spLocks noChangeShapeType="1"/>
          </p:cNvSpPr>
          <p:nvPr/>
        </p:nvSpPr>
        <p:spPr bwMode="auto">
          <a:xfrm>
            <a:off x="457200" y="4495800"/>
            <a:ext cx="25146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6390" name="Line 7"/>
          <p:cNvSpPr>
            <a:spLocks noChangeShapeType="1"/>
          </p:cNvSpPr>
          <p:nvPr/>
        </p:nvSpPr>
        <p:spPr bwMode="auto">
          <a:xfrm flipH="1" flipV="1">
            <a:off x="4284663" y="2852738"/>
            <a:ext cx="0" cy="280828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6391" name="Line 8"/>
          <p:cNvSpPr>
            <a:spLocks noChangeShapeType="1"/>
          </p:cNvSpPr>
          <p:nvPr/>
        </p:nvSpPr>
        <p:spPr bwMode="auto">
          <a:xfrm>
            <a:off x="3276600" y="4508500"/>
            <a:ext cx="25908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6392" name="Line 9"/>
          <p:cNvSpPr>
            <a:spLocks noChangeShapeType="1"/>
          </p:cNvSpPr>
          <p:nvPr/>
        </p:nvSpPr>
        <p:spPr bwMode="auto">
          <a:xfrm flipH="1" flipV="1">
            <a:off x="7596188" y="2852738"/>
            <a:ext cx="23812" cy="2798762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6393" name="Line 10"/>
          <p:cNvSpPr>
            <a:spLocks noChangeShapeType="1"/>
          </p:cNvSpPr>
          <p:nvPr/>
        </p:nvSpPr>
        <p:spPr bwMode="auto">
          <a:xfrm flipV="1">
            <a:off x="6372225" y="4508500"/>
            <a:ext cx="2376488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6394" name="Line 11"/>
          <p:cNvSpPr>
            <a:spLocks noChangeShapeType="1"/>
          </p:cNvSpPr>
          <p:nvPr/>
        </p:nvSpPr>
        <p:spPr bwMode="auto">
          <a:xfrm flipV="1">
            <a:off x="755650" y="2924175"/>
            <a:ext cx="1584325" cy="20177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95" name="Line 12"/>
          <p:cNvSpPr>
            <a:spLocks noChangeShapeType="1"/>
          </p:cNvSpPr>
          <p:nvPr/>
        </p:nvSpPr>
        <p:spPr bwMode="auto">
          <a:xfrm flipV="1">
            <a:off x="3352800" y="3048000"/>
            <a:ext cx="2286000" cy="914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96" name="Line 13"/>
          <p:cNvSpPr>
            <a:spLocks noChangeShapeType="1"/>
          </p:cNvSpPr>
          <p:nvPr/>
        </p:nvSpPr>
        <p:spPr bwMode="auto">
          <a:xfrm>
            <a:off x="6516688" y="3860800"/>
            <a:ext cx="1943100" cy="15128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97" name="Text Box 14"/>
          <p:cNvSpPr txBox="1">
            <a:spLocks noChangeArrowheads="1"/>
          </p:cNvSpPr>
          <p:nvPr/>
        </p:nvSpPr>
        <p:spPr bwMode="auto">
          <a:xfrm>
            <a:off x="2771775" y="4437063"/>
            <a:ext cx="2873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x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6398" name="Text Box 15"/>
          <p:cNvSpPr txBox="1">
            <a:spLocks noChangeArrowheads="1"/>
          </p:cNvSpPr>
          <p:nvPr/>
        </p:nvSpPr>
        <p:spPr bwMode="auto">
          <a:xfrm>
            <a:off x="1455738" y="2730500"/>
            <a:ext cx="3000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y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6399" name="Text Box 16"/>
          <p:cNvSpPr txBox="1">
            <a:spLocks noChangeArrowheads="1"/>
          </p:cNvSpPr>
          <p:nvPr/>
        </p:nvSpPr>
        <p:spPr bwMode="auto">
          <a:xfrm>
            <a:off x="1455738" y="3716338"/>
            <a:ext cx="3794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>
                <a:latin typeface="Times New Roman" pitchFamily="18" charset="0"/>
              </a:rPr>
              <a:t>2</a:t>
            </a:r>
          </a:p>
        </p:txBody>
      </p:sp>
      <p:sp>
        <p:nvSpPr>
          <p:cNvPr id="16400" name="Text Box 17"/>
          <p:cNvSpPr txBox="1">
            <a:spLocks noChangeArrowheads="1"/>
          </p:cNvSpPr>
          <p:nvPr/>
        </p:nvSpPr>
        <p:spPr bwMode="auto">
          <a:xfrm>
            <a:off x="1527175" y="4437063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>
                <a:latin typeface="Times New Roman" pitchFamily="18" charset="0"/>
              </a:rPr>
              <a:t>1</a:t>
            </a:r>
          </a:p>
        </p:txBody>
      </p:sp>
      <p:sp>
        <p:nvSpPr>
          <p:cNvPr id="16401" name="Text Box 18"/>
          <p:cNvSpPr txBox="1">
            <a:spLocks noChangeArrowheads="1"/>
          </p:cNvSpPr>
          <p:nvPr/>
        </p:nvSpPr>
        <p:spPr bwMode="auto">
          <a:xfrm>
            <a:off x="5867400" y="4437063"/>
            <a:ext cx="288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x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6402" name="Text Box 19"/>
          <p:cNvSpPr txBox="1">
            <a:spLocks noChangeArrowheads="1"/>
          </p:cNvSpPr>
          <p:nvPr/>
        </p:nvSpPr>
        <p:spPr bwMode="auto">
          <a:xfrm>
            <a:off x="4335463" y="2657475"/>
            <a:ext cx="3000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y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6403" name="Text Box 20"/>
          <p:cNvSpPr txBox="1">
            <a:spLocks noChangeArrowheads="1"/>
          </p:cNvSpPr>
          <p:nvPr/>
        </p:nvSpPr>
        <p:spPr bwMode="auto">
          <a:xfrm>
            <a:off x="4211638" y="3500438"/>
            <a:ext cx="288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>
                <a:latin typeface="Times New Roman" pitchFamily="18" charset="0"/>
              </a:rPr>
              <a:t>3</a:t>
            </a:r>
          </a:p>
        </p:txBody>
      </p:sp>
      <p:sp>
        <p:nvSpPr>
          <p:cNvPr id="16404" name="Text Box 21"/>
          <p:cNvSpPr txBox="1">
            <a:spLocks noChangeArrowheads="1"/>
          </p:cNvSpPr>
          <p:nvPr/>
        </p:nvSpPr>
        <p:spPr bwMode="auto">
          <a:xfrm>
            <a:off x="4427538" y="4581525"/>
            <a:ext cx="2365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>
              <a:latin typeface="Times New Roman" pitchFamily="18" charset="0"/>
            </a:endParaRPr>
          </a:p>
        </p:txBody>
      </p:sp>
      <p:sp>
        <p:nvSpPr>
          <p:cNvPr id="16405" name="Text Box 22"/>
          <p:cNvSpPr txBox="1">
            <a:spLocks noChangeArrowheads="1"/>
          </p:cNvSpPr>
          <p:nvPr/>
        </p:nvSpPr>
        <p:spPr bwMode="auto">
          <a:xfrm>
            <a:off x="4356100" y="4457700"/>
            <a:ext cx="3508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>
                <a:latin typeface="Times New Roman" pitchFamily="18" charset="0"/>
              </a:rPr>
              <a:t>1</a:t>
            </a:r>
          </a:p>
        </p:txBody>
      </p:sp>
      <p:sp>
        <p:nvSpPr>
          <p:cNvPr id="16406" name="Text Box 23"/>
          <p:cNvSpPr txBox="1">
            <a:spLocks noChangeArrowheads="1"/>
          </p:cNvSpPr>
          <p:nvPr/>
        </p:nvSpPr>
        <p:spPr bwMode="auto">
          <a:xfrm>
            <a:off x="8388350" y="4437063"/>
            <a:ext cx="2873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x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6407" name="Text Box 24"/>
          <p:cNvSpPr txBox="1">
            <a:spLocks noChangeArrowheads="1"/>
          </p:cNvSpPr>
          <p:nvPr/>
        </p:nvSpPr>
        <p:spPr bwMode="auto">
          <a:xfrm>
            <a:off x="7648575" y="2636838"/>
            <a:ext cx="300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y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6408" name="Text Box 25"/>
          <p:cNvSpPr txBox="1">
            <a:spLocks noChangeArrowheads="1"/>
          </p:cNvSpPr>
          <p:nvPr/>
        </p:nvSpPr>
        <p:spPr bwMode="auto">
          <a:xfrm>
            <a:off x="7380288" y="3644900"/>
            <a:ext cx="2714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>
                <a:latin typeface="Times New Roman" pitchFamily="18" charset="0"/>
              </a:rPr>
              <a:t>3</a:t>
            </a:r>
          </a:p>
        </p:txBody>
      </p:sp>
      <p:sp>
        <p:nvSpPr>
          <p:cNvPr id="16409" name="Text Box 26"/>
          <p:cNvSpPr txBox="1">
            <a:spLocks noChangeArrowheads="1"/>
          </p:cNvSpPr>
          <p:nvPr/>
        </p:nvSpPr>
        <p:spPr bwMode="auto">
          <a:xfrm>
            <a:off x="8224838" y="450850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>
                <a:latin typeface="Times New Roman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4594351"/>
      </p:ext>
    </p:extLst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1341438"/>
            <a:ext cx="7775575" cy="4824412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800" b="1" dirty="0" smtClean="0"/>
              <a:t>1                       2                        3      </a:t>
            </a:r>
          </a:p>
          <a:p>
            <a:pPr eaLnBrk="1" hangingPunct="1"/>
            <a:endParaRPr lang="ru-RU" sz="2800" b="1" dirty="0" smtClean="0"/>
          </a:p>
          <a:p>
            <a:pPr eaLnBrk="1" hangingPunct="1"/>
            <a:endParaRPr lang="ru-RU" sz="2800" dirty="0" smtClean="0"/>
          </a:p>
          <a:p>
            <a:pPr eaLnBrk="1" hangingPunct="1"/>
            <a:endParaRPr lang="ru-RU" sz="2800" dirty="0" smtClean="0"/>
          </a:p>
          <a:p>
            <a:pPr eaLnBrk="1" hangingPunct="1">
              <a:buFont typeface="Arial" charset="0"/>
              <a:buNone/>
            </a:pPr>
            <a:r>
              <a:rPr lang="ru-RU" sz="2800" dirty="0" smtClean="0"/>
              <a:t>   </a:t>
            </a:r>
            <a:r>
              <a:rPr lang="ru-RU" sz="2800" b="1" dirty="0" smtClean="0"/>
              <a:t>4                                            </a:t>
            </a:r>
            <a:r>
              <a:rPr lang="en-US" sz="2800" b="1" dirty="0" smtClean="0"/>
              <a:t>    </a:t>
            </a:r>
            <a:r>
              <a:rPr lang="ru-RU" sz="2800" b="1" dirty="0" smtClean="0"/>
              <a:t>5</a:t>
            </a:r>
          </a:p>
        </p:txBody>
      </p:sp>
      <p:sp>
        <p:nvSpPr>
          <p:cNvPr id="17411" name="Line 4"/>
          <p:cNvSpPr>
            <a:spLocks noChangeShapeType="1"/>
          </p:cNvSpPr>
          <p:nvPr/>
        </p:nvSpPr>
        <p:spPr bwMode="auto">
          <a:xfrm flipV="1">
            <a:off x="1676400" y="1752600"/>
            <a:ext cx="0" cy="20574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7412" name="Line 5"/>
          <p:cNvSpPr>
            <a:spLocks noChangeShapeType="1"/>
          </p:cNvSpPr>
          <p:nvPr/>
        </p:nvSpPr>
        <p:spPr bwMode="auto">
          <a:xfrm flipV="1">
            <a:off x="827088" y="2997200"/>
            <a:ext cx="208915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7413" name="Line 6"/>
          <p:cNvSpPr>
            <a:spLocks noChangeShapeType="1"/>
          </p:cNvSpPr>
          <p:nvPr/>
        </p:nvSpPr>
        <p:spPr bwMode="auto">
          <a:xfrm flipV="1">
            <a:off x="1187450" y="1628775"/>
            <a:ext cx="936625" cy="19446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7414" name="Line 7"/>
          <p:cNvSpPr>
            <a:spLocks noChangeShapeType="1"/>
          </p:cNvSpPr>
          <p:nvPr/>
        </p:nvSpPr>
        <p:spPr bwMode="auto">
          <a:xfrm flipV="1">
            <a:off x="4572000" y="1628775"/>
            <a:ext cx="0" cy="2087563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7415" name="Line 8"/>
          <p:cNvSpPr>
            <a:spLocks noChangeShapeType="1"/>
          </p:cNvSpPr>
          <p:nvPr/>
        </p:nvSpPr>
        <p:spPr bwMode="auto">
          <a:xfrm>
            <a:off x="3563938" y="2924175"/>
            <a:ext cx="22860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7416" name="Line 9"/>
          <p:cNvSpPr>
            <a:spLocks noChangeShapeType="1"/>
          </p:cNvSpPr>
          <p:nvPr/>
        </p:nvSpPr>
        <p:spPr bwMode="auto">
          <a:xfrm>
            <a:off x="3924300" y="1916113"/>
            <a:ext cx="1643063" cy="5048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7417" name="Line 10"/>
          <p:cNvSpPr>
            <a:spLocks noChangeShapeType="1"/>
          </p:cNvSpPr>
          <p:nvPr/>
        </p:nvSpPr>
        <p:spPr bwMode="auto">
          <a:xfrm flipH="1" flipV="1">
            <a:off x="7380288" y="1700213"/>
            <a:ext cx="14287" cy="207327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7418" name="Line 11"/>
          <p:cNvSpPr>
            <a:spLocks noChangeShapeType="1"/>
          </p:cNvSpPr>
          <p:nvPr/>
        </p:nvSpPr>
        <p:spPr bwMode="auto">
          <a:xfrm>
            <a:off x="6516688" y="3213100"/>
            <a:ext cx="17526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7419" name="Line 12"/>
          <p:cNvSpPr>
            <a:spLocks noChangeShapeType="1"/>
          </p:cNvSpPr>
          <p:nvPr/>
        </p:nvSpPr>
        <p:spPr bwMode="auto">
          <a:xfrm flipH="1" flipV="1">
            <a:off x="1676400" y="4191000"/>
            <a:ext cx="15875" cy="1830388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7420" name="Line 13"/>
          <p:cNvSpPr>
            <a:spLocks noChangeShapeType="1"/>
          </p:cNvSpPr>
          <p:nvPr/>
        </p:nvSpPr>
        <p:spPr bwMode="auto">
          <a:xfrm>
            <a:off x="827088" y="5300663"/>
            <a:ext cx="2373312" cy="3333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7421" name="Line 14"/>
          <p:cNvSpPr>
            <a:spLocks noChangeShapeType="1"/>
          </p:cNvSpPr>
          <p:nvPr/>
        </p:nvSpPr>
        <p:spPr bwMode="auto">
          <a:xfrm flipV="1">
            <a:off x="1116013" y="4648200"/>
            <a:ext cx="1246187" cy="12287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7422" name="Line 15"/>
          <p:cNvSpPr>
            <a:spLocks noChangeShapeType="1"/>
          </p:cNvSpPr>
          <p:nvPr/>
        </p:nvSpPr>
        <p:spPr bwMode="auto">
          <a:xfrm flipV="1">
            <a:off x="7019925" y="4076700"/>
            <a:ext cx="0" cy="192405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7423" name="Line 16"/>
          <p:cNvSpPr>
            <a:spLocks noChangeShapeType="1"/>
          </p:cNvSpPr>
          <p:nvPr/>
        </p:nvSpPr>
        <p:spPr bwMode="auto">
          <a:xfrm flipV="1">
            <a:off x="5795963" y="5300663"/>
            <a:ext cx="2200275" cy="3333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7424" name="Line 17"/>
          <p:cNvSpPr>
            <a:spLocks noChangeShapeType="1"/>
          </p:cNvSpPr>
          <p:nvPr/>
        </p:nvSpPr>
        <p:spPr bwMode="auto">
          <a:xfrm>
            <a:off x="6300788" y="4581525"/>
            <a:ext cx="1295400" cy="1295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7425" name="Freeform 19"/>
          <p:cNvSpPr>
            <a:spLocks/>
          </p:cNvSpPr>
          <p:nvPr/>
        </p:nvSpPr>
        <p:spPr bwMode="auto">
          <a:xfrm>
            <a:off x="6659563" y="1557338"/>
            <a:ext cx="1441450" cy="1295400"/>
          </a:xfrm>
          <a:custGeom>
            <a:avLst/>
            <a:gdLst>
              <a:gd name="T0" fmla="*/ 0 w 768"/>
              <a:gd name="T1" fmla="*/ 0 h 960"/>
              <a:gd name="T2" fmla="*/ 2147483647 w 768"/>
              <a:gd name="T3" fmla="*/ 2147483647 h 960"/>
              <a:gd name="T4" fmla="*/ 2147483647 w 768"/>
              <a:gd name="T5" fmla="*/ 0 h 960"/>
              <a:gd name="T6" fmla="*/ 0 60000 65536"/>
              <a:gd name="T7" fmla="*/ 0 60000 65536"/>
              <a:gd name="T8" fmla="*/ 0 60000 65536"/>
              <a:gd name="T9" fmla="*/ 0 w 768"/>
              <a:gd name="T10" fmla="*/ 0 h 960"/>
              <a:gd name="T11" fmla="*/ 768 w 768"/>
              <a:gd name="T12" fmla="*/ 960 h 9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68" h="960">
                <a:moveTo>
                  <a:pt x="0" y="0"/>
                </a:moveTo>
                <a:cubicBezTo>
                  <a:pt x="128" y="480"/>
                  <a:pt x="256" y="960"/>
                  <a:pt x="384" y="960"/>
                </a:cubicBezTo>
                <a:cubicBezTo>
                  <a:pt x="512" y="960"/>
                  <a:pt x="704" y="160"/>
                  <a:pt x="768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7426" name="Text Box 20"/>
          <p:cNvSpPr txBox="1">
            <a:spLocks noChangeArrowheads="1"/>
          </p:cNvSpPr>
          <p:nvPr/>
        </p:nvSpPr>
        <p:spPr bwMode="auto">
          <a:xfrm>
            <a:off x="2751138" y="2924175"/>
            <a:ext cx="3000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x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7427" name="Text Box 21"/>
          <p:cNvSpPr txBox="1">
            <a:spLocks noChangeArrowheads="1"/>
          </p:cNvSpPr>
          <p:nvPr/>
        </p:nvSpPr>
        <p:spPr bwMode="auto">
          <a:xfrm>
            <a:off x="1743075" y="1577975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y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7428" name="Text Box 22"/>
          <p:cNvSpPr txBox="1">
            <a:spLocks noChangeArrowheads="1"/>
          </p:cNvSpPr>
          <p:nvPr/>
        </p:nvSpPr>
        <p:spPr bwMode="auto">
          <a:xfrm>
            <a:off x="5580063" y="2852738"/>
            <a:ext cx="431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x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7429" name="Text Box 23"/>
          <p:cNvSpPr txBox="1">
            <a:spLocks noChangeArrowheads="1"/>
          </p:cNvSpPr>
          <p:nvPr/>
        </p:nvSpPr>
        <p:spPr bwMode="auto">
          <a:xfrm>
            <a:off x="4643438" y="1484313"/>
            <a:ext cx="288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y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7430" name="Text Box 25"/>
          <p:cNvSpPr txBox="1">
            <a:spLocks noChangeArrowheads="1"/>
          </p:cNvSpPr>
          <p:nvPr/>
        </p:nvSpPr>
        <p:spPr bwMode="auto">
          <a:xfrm>
            <a:off x="7451725" y="1628775"/>
            <a:ext cx="288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y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7431" name="Text Box 26"/>
          <p:cNvSpPr txBox="1">
            <a:spLocks noChangeArrowheads="1"/>
          </p:cNvSpPr>
          <p:nvPr/>
        </p:nvSpPr>
        <p:spPr bwMode="auto">
          <a:xfrm>
            <a:off x="2843213" y="5300663"/>
            <a:ext cx="288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x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7432" name="Text Box 27"/>
          <p:cNvSpPr txBox="1">
            <a:spLocks noChangeArrowheads="1"/>
          </p:cNvSpPr>
          <p:nvPr/>
        </p:nvSpPr>
        <p:spPr bwMode="auto">
          <a:xfrm>
            <a:off x="1743075" y="4098925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y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7433" name="Text Box 28"/>
          <p:cNvSpPr txBox="1">
            <a:spLocks noChangeArrowheads="1"/>
          </p:cNvSpPr>
          <p:nvPr/>
        </p:nvSpPr>
        <p:spPr bwMode="auto">
          <a:xfrm>
            <a:off x="7740650" y="5229225"/>
            <a:ext cx="28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x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7434" name="Text Box 29"/>
          <p:cNvSpPr txBox="1">
            <a:spLocks noChangeArrowheads="1"/>
          </p:cNvSpPr>
          <p:nvPr/>
        </p:nvSpPr>
        <p:spPr bwMode="auto">
          <a:xfrm>
            <a:off x="7164388" y="3933825"/>
            <a:ext cx="287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y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2319" name="Text Box 31"/>
          <p:cNvSpPr txBox="1">
            <a:spLocks noChangeArrowheads="1"/>
          </p:cNvSpPr>
          <p:nvPr/>
        </p:nvSpPr>
        <p:spPr bwMode="auto">
          <a:xfrm>
            <a:off x="323527" y="404813"/>
            <a:ext cx="867759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На каком рисунке коэффициент </a:t>
            </a:r>
            <a:r>
              <a:rPr lang="en-US" sz="3600" b="1" dirty="0">
                <a:solidFill>
                  <a:schemeClr val="bg2">
                    <a:lumMod val="25000"/>
                  </a:schemeClr>
                </a:solidFill>
                <a:latin typeface="Centaur" pitchFamily="18" charset="0"/>
              </a:rPr>
              <a:t>k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 отрицателен?</a:t>
            </a:r>
          </a:p>
        </p:txBody>
      </p:sp>
      <p:sp>
        <p:nvSpPr>
          <p:cNvPr id="17436" name="Text Box 28"/>
          <p:cNvSpPr txBox="1">
            <a:spLocks noChangeArrowheads="1"/>
          </p:cNvSpPr>
          <p:nvPr/>
        </p:nvSpPr>
        <p:spPr bwMode="auto">
          <a:xfrm>
            <a:off x="8027988" y="3141663"/>
            <a:ext cx="288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x</a:t>
            </a:r>
            <a:endParaRPr lang="ru-RU">
              <a:latin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823" y="4191000"/>
            <a:ext cx="1566863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5939203"/>
      </p:ext>
    </p:extLst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900113" y="260350"/>
            <a:ext cx="8007350" cy="4191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609600" indent="-609600" eaLnBrk="1" hangingPunct="1">
              <a:buFont typeface="Wingdings" pitchFamily="2" charset="2"/>
              <a:buAutoNum type="arabicPeriod" startAt="3"/>
              <a:defRPr/>
            </a:pPr>
            <a:r>
              <a:rPr lang="ru-RU" sz="2800" b="1" dirty="0" smtClean="0"/>
              <a:t>Назовите знак коэффициента </a:t>
            </a:r>
            <a:r>
              <a:rPr lang="en-US" sz="2800" b="1" dirty="0" smtClean="0"/>
              <a:t>k</a:t>
            </a:r>
            <a:r>
              <a:rPr lang="ru-RU" sz="2800" b="1" dirty="0" smtClean="0"/>
              <a:t> для каждой из линейных функций:</a:t>
            </a:r>
          </a:p>
        </p:txBody>
      </p:sp>
      <p:pic>
        <p:nvPicPr>
          <p:cNvPr id="17411" name="Picture 5" descr="Безымян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341438"/>
            <a:ext cx="7632700" cy="544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45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5" y="142875"/>
            <a:ext cx="8858250" cy="145732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  <a:t>На каком рисунке свободный член </a:t>
            </a:r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b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b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  <a:t>в уравнении линейной функции отрицателен?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557338"/>
            <a:ext cx="8351837" cy="4751387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dirty="0" smtClean="0">
                <a:solidFill>
                  <a:schemeClr val="bg1"/>
                </a:solidFill>
              </a:rPr>
              <a:t>   </a:t>
            </a:r>
            <a:r>
              <a:rPr lang="ru-RU" b="1" dirty="0" smtClean="0"/>
              <a:t>1                               2                            </a:t>
            </a:r>
            <a:r>
              <a:rPr lang="ru-RU" b="1" dirty="0"/>
              <a:t> </a:t>
            </a:r>
            <a:r>
              <a:rPr lang="ru-RU" b="1" dirty="0" smtClean="0"/>
              <a:t>     3</a:t>
            </a:r>
          </a:p>
          <a:p>
            <a:pPr eaLnBrk="1" hangingPunct="1"/>
            <a:endParaRPr lang="ru-RU" b="1" dirty="0" smtClean="0"/>
          </a:p>
          <a:p>
            <a:pPr eaLnBrk="1" hangingPunct="1"/>
            <a:endParaRPr lang="ru-RU" dirty="0" smtClean="0"/>
          </a:p>
          <a:p>
            <a:pPr eaLnBrk="1" hangingPunct="1">
              <a:buFont typeface="Arial" charset="0"/>
              <a:buNone/>
            </a:pPr>
            <a:endParaRPr lang="ru-RU" dirty="0" smtClean="0"/>
          </a:p>
          <a:p>
            <a:pPr eaLnBrk="1" hangingPunct="1">
              <a:buFont typeface="Arial" charset="0"/>
              <a:buNone/>
            </a:pPr>
            <a:r>
              <a:rPr lang="ru-RU" b="1" dirty="0" smtClean="0"/>
              <a:t>4                                                               5</a:t>
            </a:r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 flipV="1">
            <a:off x="1676400" y="1752600"/>
            <a:ext cx="0" cy="20574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762000" y="2971800"/>
            <a:ext cx="22098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 flipV="1">
            <a:off x="1476375" y="2636838"/>
            <a:ext cx="1143000" cy="1143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 flipH="1" flipV="1">
            <a:off x="4716463" y="1700213"/>
            <a:ext cx="0" cy="208915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3635375" y="2997200"/>
            <a:ext cx="2376488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>
            <a:off x="3635375" y="3284538"/>
            <a:ext cx="23050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 flipH="1" flipV="1">
            <a:off x="7740650" y="1628775"/>
            <a:ext cx="71438" cy="2160588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>
            <a:off x="6732588" y="2997200"/>
            <a:ext cx="2016125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 flipV="1">
            <a:off x="1676400" y="4191000"/>
            <a:ext cx="0" cy="19812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8445" name="Line 13"/>
          <p:cNvSpPr>
            <a:spLocks noChangeShapeType="1"/>
          </p:cNvSpPr>
          <p:nvPr/>
        </p:nvSpPr>
        <p:spPr bwMode="auto">
          <a:xfrm>
            <a:off x="685800" y="5334000"/>
            <a:ext cx="25146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8446" name="Line 14"/>
          <p:cNvSpPr>
            <a:spLocks noChangeShapeType="1"/>
          </p:cNvSpPr>
          <p:nvPr/>
        </p:nvSpPr>
        <p:spPr bwMode="auto">
          <a:xfrm flipV="1">
            <a:off x="971550" y="4652963"/>
            <a:ext cx="1371600" cy="1371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 flipV="1">
            <a:off x="6732588" y="4005263"/>
            <a:ext cx="0" cy="207327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>
            <a:off x="5724525" y="5300663"/>
            <a:ext cx="23622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8449" name="Line 17"/>
          <p:cNvSpPr>
            <a:spLocks noChangeShapeType="1"/>
          </p:cNvSpPr>
          <p:nvPr/>
        </p:nvSpPr>
        <p:spPr bwMode="auto">
          <a:xfrm>
            <a:off x="5867400" y="4076700"/>
            <a:ext cx="1676400" cy="1676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450" name="Freeform 19"/>
          <p:cNvSpPr>
            <a:spLocks/>
          </p:cNvSpPr>
          <p:nvPr/>
        </p:nvSpPr>
        <p:spPr bwMode="auto">
          <a:xfrm>
            <a:off x="7308850" y="1916113"/>
            <a:ext cx="1008063" cy="1612900"/>
          </a:xfrm>
          <a:custGeom>
            <a:avLst/>
            <a:gdLst>
              <a:gd name="T0" fmla="*/ 0 w 672"/>
              <a:gd name="T1" fmla="*/ 2147483647 h 1016"/>
              <a:gd name="T2" fmla="*/ 2147483647 w 672"/>
              <a:gd name="T3" fmla="*/ 2147483647 h 1016"/>
              <a:gd name="T4" fmla="*/ 2147483647 w 672"/>
              <a:gd name="T5" fmla="*/ 0 h 1016"/>
              <a:gd name="T6" fmla="*/ 0 60000 65536"/>
              <a:gd name="T7" fmla="*/ 0 60000 65536"/>
              <a:gd name="T8" fmla="*/ 0 60000 65536"/>
              <a:gd name="T9" fmla="*/ 0 w 672"/>
              <a:gd name="T10" fmla="*/ 0 h 1016"/>
              <a:gd name="T11" fmla="*/ 672 w 672"/>
              <a:gd name="T12" fmla="*/ 1016 h 10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72" h="1016">
                <a:moveTo>
                  <a:pt x="0" y="48"/>
                </a:moveTo>
                <a:cubicBezTo>
                  <a:pt x="112" y="532"/>
                  <a:pt x="224" y="1016"/>
                  <a:pt x="336" y="1008"/>
                </a:cubicBezTo>
                <a:cubicBezTo>
                  <a:pt x="448" y="1000"/>
                  <a:pt x="560" y="500"/>
                  <a:pt x="672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451" name="Text Box 20"/>
          <p:cNvSpPr txBox="1">
            <a:spLocks noChangeArrowheads="1"/>
          </p:cNvSpPr>
          <p:nvPr/>
        </p:nvSpPr>
        <p:spPr bwMode="auto">
          <a:xfrm>
            <a:off x="2824163" y="25860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>
                <a:latin typeface="Times New Roman" pitchFamily="18" charset="0"/>
              </a:rPr>
              <a:t>х</a:t>
            </a:r>
          </a:p>
        </p:txBody>
      </p:sp>
      <p:sp>
        <p:nvSpPr>
          <p:cNvPr id="18452" name="Text Box 21"/>
          <p:cNvSpPr txBox="1">
            <a:spLocks noChangeArrowheads="1"/>
          </p:cNvSpPr>
          <p:nvPr/>
        </p:nvSpPr>
        <p:spPr bwMode="auto">
          <a:xfrm>
            <a:off x="1763713" y="1649413"/>
            <a:ext cx="2873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y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8453" name="Text Box 22"/>
          <p:cNvSpPr txBox="1">
            <a:spLocks noChangeArrowheads="1"/>
          </p:cNvSpPr>
          <p:nvPr/>
        </p:nvSpPr>
        <p:spPr bwMode="auto">
          <a:xfrm>
            <a:off x="5724525" y="2565400"/>
            <a:ext cx="3603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x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8454" name="Text Box 23"/>
          <p:cNvSpPr txBox="1">
            <a:spLocks noChangeArrowheads="1"/>
          </p:cNvSpPr>
          <p:nvPr/>
        </p:nvSpPr>
        <p:spPr bwMode="auto">
          <a:xfrm>
            <a:off x="4787900" y="1628775"/>
            <a:ext cx="288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y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8455" name="Text Box 24"/>
          <p:cNvSpPr txBox="1">
            <a:spLocks noChangeArrowheads="1"/>
          </p:cNvSpPr>
          <p:nvPr/>
        </p:nvSpPr>
        <p:spPr bwMode="auto">
          <a:xfrm>
            <a:off x="8532813" y="2636838"/>
            <a:ext cx="2873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x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8456" name="Text Box 25"/>
          <p:cNvSpPr txBox="1">
            <a:spLocks noChangeArrowheads="1"/>
          </p:cNvSpPr>
          <p:nvPr/>
        </p:nvSpPr>
        <p:spPr bwMode="auto">
          <a:xfrm>
            <a:off x="7812088" y="1557338"/>
            <a:ext cx="3603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y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8457" name="Text Box 26"/>
          <p:cNvSpPr txBox="1">
            <a:spLocks noChangeArrowheads="1"/>
          </p:cNvSpPr>
          <p:nvPr/>
        </p:nvSpPr>
        <p:spPr bwMode="auto">
          <a:xfrm>
            <a:off x="2987675" y="4891088"/>
            <a:ext cx="3603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x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8458" name="Text Box 27"/>
          <p:cNvSpPr txBox="1">
            <a:spLocks noChangeArrowheads="1"/>
          </p:cNvSpPr>
          <p:nvPr/>
        </p:nvSpPr>
        <p:spPr bwMode="auto">
          <a:xfrm>
            <a:off x="1692275" y="4076700"/>
            <a:ext cx="3587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>
                <a:latin typeface="Calibri" pitchFamily="34" charset="0"/>
              </a:rPr>
              <a:t> </a:t>
            </a:r>
            <a:r>
              <a:rPr lang="en-US">
                <a:latin typeface="Times New Roman" pitchFamily="18" charset="0"/>
              </a:rPr>
              <a:t>y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8459" name="Text Box 28"/>
          <p:cNvSpPr txBox="1">
            <a:spLocks noChangeArrowheads="1"/>
          </p:cNvSpPr>
          <p:nvPr/>
        </p:nvSpPr>
        <p:spPr bwMode="auto">
          <a:xfrm>
            <a:off x="7812088" y="4818063"/>
            <a:ext cx="288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x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18460" name="Text Box 29"/>
          <p:cNvSpPr txBox="1">
            <a:spLocks noChangeArrowheads="1"/>
          </p:cNvSpPr>
          <p:nvPr/>
        </p:nvSpPr>
        <p:spPr bwMode="auto">
          <a:xfrm>
            <a:off x="6804025" y="3860800"/>
            <a:ext cx="3603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>
                <a:latin typeface="Times New Roman" pitchFamily="18" charset="0"/>
              </a:rPr>
              <a:t>y</a:t>
            </a:r>
            <a:endParaRPr lang="ru-RU">
              <a:latin typeface="Times New Roman" pitchFamily="18" charset="0"/>
            </a:endParaRPr>
          </a:p>
        </p:txBody>
      </p:sp>
      <p:pic>
        <p:nvPicPr>
          <p:cNvPr id="17410" name="Picture 2" descr="D:\Мои документы\рисунки\school22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5" y="4652963"/>
            <a:ext cx="1802096" cy="1681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212265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600" b="1" dirty="0" smtClean="0">
                <a:solidFill>
                  <a:srgbClr val="009900"/>
                </a:solidFill>
              </a:rPr>
              <a:t/>
            </a:r>
            <a:br>
              <a:rPr lang="ru-RU" sz="3600" b="1" dirty="0" smtClean="0">
                <a:solidFill>
                  <a:srgbClr val="009900"/>
                </a:solidFill>
              </a:rPr>
            </a:br>
            <a:r>
              <a:rPr lang="ru-RU" sz="3600" b="1" dirty="0">
                <a:solidFill>
                  <a:srgbClr val="009900"/>
                </a:solidFill>
              </a:rPr>
              <a:t/>
            </a:r>
            <a:br>
              <a:rPr lang="ru-RU" sz="3600" b="1" dirty="0">
                <a:solidFill>
                  <a:srgbClr val="009900"/>
                </a:solidFill>
              </a:rPr>
            </a:br>
            <a:r>
              <a:rPr lang="ru-RU" sz="3600" b="1" dirty="0" smtClean="0">
                <a:solidFill>
                  <a:srgbClr val="009900"/>
                </a:solidFill>
              </a:rPr>
              <a:t/>
            </a:r>
            <a:br>
              <a:rPr lang="ru-RU" sz="3600" b="1" dirty="0" smtClean="0">
                <a:solidFill>
                  <a:srgbClr val="009900"/>
                </a:solidFill>
              </a:rPr>
            </a:br>
            <a:endParaRPr lang="ru-RU" sz="2000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57200" y="692696"/>
            <a:ext cx="8382000" cy="5723185"/>
          </a:xfrm>
          <a:noFill/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ru-RU" sz="2400" b="1" dirty="0" smtClean="0"/>
              <a:t>Выберите линейную функцию, график которой  изображен на рисунке</a:t>
            </a: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95"/>
          <a:stretch>
            <a:fillRect/>
          </a:stretch>
        </p:blipFill>
        <p:spPr bwMode="auto">
          <a:xfrm>
            <a:off x="457200" y="1600200"/>
            <a:ext cx="2286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600200"/>
            <a:ext cx="2362200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36" y="1676400"/>
            <a:ext cx="2286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609600" y="3810000"/>
            <a:ext cx="1828800" cy="457200"/>
          </a:xfrm>
          <a:prstGeom prst="rect">
            <a:avLst/>
          </a:prstGeom>
          <a:solidFill>
            <a:srgbClr val="FFFF66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0000FF"/>
                </a:solidFill>
              </a:rPr>
              <a:t>у =  х - 2</a:t>
            </a:r>
          </a:p>
        </p:txBody>
      </p:sp>
      <p:sp>
        <p:nvSpPr>
          <p:cNvPr id="44044" name="Rectangle 12"/>
          <p:cNvSpPr>
            <a:spLocks noChangeArrowheads="1"/>
          </p:cNvSpPr>
          <p:nvPr/>
        </p:nvSpPr>
        <p:spPr bwMode="auto">
          <a:xfrm>
            <a:off x="609600" y="4419600"/>
            <a:ext cx="1828800" cy="457200"/>
          </a:xfrm>
          <a:prstGeom prst="rect">
            <a:avLst/>
          </a:prstGeom>
          <a:solidFill>
            <a:srgbClr val="FFFF66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0000FF"/>
                </a:solidFill>
              </a:rPr>
              <a:t>у = х + 2</a:t>
            </a:r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609600" y="5029200"/>
            <a:ext cx="1828800" cy="457200"/>
          </a:xfrm>
          <a:prstGeom prst="rect">
            <a:avLst/>
          </a:prstGeom>
          <a:solidFill>
            <a:srgbClr val="FFFF66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0000FF"/>
                </a:solidFill>
              </a:rPr>
              <a:t>у = 2 – х </a:t>
            </a:r>
          </a:p>
        </p:txBody>
      </p:sp>
      <p:sp>
        <p:nvSpPr>
          <p:cNvPr id="44046" name="Rectangle 14"/>
          <p:cNvSpPr>
            <a:spLocks noChangeArrowheads="1"/>
          </p:cNvSpPr>
          <p:nvPr/>
        </p:nvSpPr>
        <p:spPr bwMode="auto">
          <a:xfrm>
            <a:off x="3657600" y="3810000"/>
            <a:ext cx="1828800" cy="457200"/>
          </a:xfrm>
          <a:prstGeom prst="rect">
            <a:avLst/>
          </a:prstGeom>
          <a:solidFill>
            <a:srgbClr val="FFFF66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000" b="1"/>
              <a:t>у = х – 1 </a:t>
            </a:r>
          </a:p>
        </p:txBody>
      </p:sp>
      <p:sp>
        <p:nvSpPr>
          <p:cNvPr id="44047" name="Rectangle 15"/>
          <p:cNvSpPr>
            <a:spLocks noChangeArrowheads="1"/>
          </p:cNvSpPr>
          <p:nvPr/>
        </p:nvSpPr>
        <p:spPr bwMode="auto">
          <a:xfrm>
            <a:off x="3657600" y="4419600"/>
            <a:ext cx="1828800" cy="457200"/>
          </a:xfrm>
          <a:prstGeom prst="rect">
            <a:avLst/>
          </a:prstGeom>
          <a:solidFill>
            <a:srgbClr val="FFFF66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000" b="1"/>
              <a:t>у = - х + 1</a:t>
            </a:r>
          </a:p>
        </p:txBody>
      </p:sp>
      <p:sp>
        <p:nvSpPr>
          <p:cNvPr id="44048" name="Rectangle 16"/>
          <p:cNvSpPr>
            <a:spLocks noChangeArrowheads="1"/>
          </p:cNvSpPr>
          <p:nvPr/>
        </p:nvSpPr>
        <p:spPr bwMode="auto">
          <a:xfrm>
            <a:off x="3657600" y="5029200"/>
            <a:ext cx="1828800" cy="457200"/>
          </a:xfrm>
          <a:prstGeom prst="rect">
            <a:avLst/>
          </a:prstGeom>
          <a:solidFill>
            <a:srgbClr val="FFFF66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000" b="1"/>
              <a:t>у = - х - 1</a:t>
            </a:r>
          </a:p>
        </p:txBody>
      </p:sp>
      <p:sp>
        <p:nvSpPr>
          <p:cNvPr id="44049" name="Rectangle 17"/>
          <p:cNvSpPr>
            <a:spLocks noChangeArrowheads="1"/>
          </p:cNvSpPr>
          <p:nvPr/>
        </p:nvSpPr>
        <p:spPr bwMode="auto">
          <a:xfrm>
            <a:off x="6705600" y="3733800"/>
            <a:ext cx="1828800" cy="457200"/>
          </a:xfrm>
          <a:prstGeom prst="rect">
            <a:avLst/>
          </a:prstGeom>
          <a:solidFill>
            <a:srgbClr val="FFFF66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FF3300"/>
                </a:solidFill>
              </a:rPr>
              <a:t>у = 0,5х</a:t>
            </a:r>
          </a:p>
        </p:txBody>
      </p:sp>
      <p:sp>
        <p:nvSpPr>
          <p:cNvPr id="44050" name="Rectangle 18"/>
          <p:cNvSpPr>
            <a:spLocks noChangeArrowheads="1"/>
          </p:cNvSpPr>
          <p:nvPr/>
        </p:nvSpPr>
        <p:spPr bwMode="auto">
          <a:xfrm>
            <a:off x="6705600" y="4343400"/>
            <a:ext cx="1828800" cy="457200"/>
          </a:xfrm>
          <a:prstGeom prst="rect">
            <a:avLst/>
          </a:prstGeom>
          <a:solidFill>
            <a:srgbClr val="FFFF66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FF3300"/>
                </a:solidFill>
              </a:rPr>
              <a:t>у = х +2</a:t>
            </a: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6705600" y="4953000"/>
            <a:ext cx="1828800" cy="457200"/>
          </a:xfrm>
          <a:prstGeom prst="rect">
            <a:avLst/>
          </a:prstGeom>
          <a:solidFill>
            <a:srgbClr val="FFFF66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FF3300"/>
                </a:solidFill>
              </a:rPr>
              <a:t>у = 2х</a:t>
            </a:r>
          </a:p>
        </p:txBody>
      </p:sp>
      <p:sp>
        <p:nvSpPr>
          <p:cNvPr id="44052" name="Oval 20"/>
          <p:cNvSpPr>
            <a:spLocks noChangeArrowheads="1"/>
          </p:cNvSpPr>
          <p:nvPr/>
        </p:nvSpPr>
        <p:spPr bwMode="auto">
          <a:xfrm>
            <a:off x="1676400" y="5562600"/>
            <a:ext cx="2590800" cy="685800"/>
          </a:xfrm>
          <a:prstGeom prst="ellipse">
            <a:avLst/>
          </a:prstGeom>
          <a:solidFill>
            <a:srgbClr val="FF3300"/>
          </a:solidFill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FF00"/>
                </a:solidFill>
              </a:rPr>
              <a:t>Молодец!</a:t>
            </a:r>
          </a:p>
        </p:txBody>
      </p:sp>
      <p:sp>
        <p:nvSpPr>
          <p:cNvPr id="44053" name="Oval 21"/>
          <p:cNvSpPr>
            <a:spLocks noChangeArrowheads="1"/>
          </p:cNvSpPr>
          <p:nvPr/>
        </p:nvSpPr>
        <p:spPr bwMode="auto">
          <a:xfrm>
            <a:off x="5105400" y="5562600"/>
            <a:ext cx="2362200" cy="6858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FF00"/>
                </a:solidFill>
              </a:rPr>
              <a:t>Подумай!</a:t>
            </a:r>
          </a:p>
        </p:txBody>
      </p:sp>
      <p:sp>
        <p:nvSpPr>
          <p:cNvPr id="6163" name="Line 22"/>
          <p:cNvSpPr>
            <a:spLocks noChangeShapeType="1"/>
          </p:cNvSpPr>
          <p:nvPr/>
        </p:nvSpPr>
        <p:spPr bwMode="auto">
          <a:xfrm>
            <a:off x="2971800" y="1600200"/>
            <a:ext cx="0" cy="39624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4" name="Line 23"/>
          <p:cNvSpPr>
            <a:spLocks noChangeShapeType="1"/>
          </p:cNvSpPr>
          <p:nvPr/>
        </p:nvSpPr>
        <p:spPr bwMode="auto">
          <a:xfrm>
            <a:off x="5882640" y="1524000"/>
            <a:ext cx="0" cy="39624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47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0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40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40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20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4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40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9" dur="500" fill="hold"/>
                                        <p:tgtEl>
                                          <p:spTgt spid="44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80"/>
                            </p:stCondLst>
                            <p:childTnLst>
                              <p:par>
                                <p:cTn id="24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30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4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40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440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9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20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4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40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4404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4404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9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20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4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440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7" dur="500" fill="hold"/>
                                        <p:tgtEl>
                                          <p:spTgt spid="4404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62" presetID="9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30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4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440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 nodeType="clickPar">
                      <p:stCondLst>
                        <p:cond delay="0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440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5" presetID="9" presetClass="exit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48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440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 nodeType="clickPar">
                      <p:stCondLst>
                        <p:cond delay="0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2" dur="500" fill="hold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87" presetID="9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30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4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44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 nodeType="clickPar">
                      <p:stCondLst>
                        <p:cond delay="0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440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0" presetID="9" presetClass="exit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50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44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 nodeType="clickPar">
                      <p:stCondLst>
                        <p:cond delay="0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 tmFilter="0, 0; .2, .5; .8, .5; 1, 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440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3" presetID="9" presetClass="exit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" dur="5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51"/>
                  </p:tgtEl>
                </p:cond>
              </p:nextCondLst>
            </p:seq>
          </p:childTnLst>
        </p:cTn>
      </p:par>
    </p:tnLst>
    <p:bldLst>
      <p:bldP spid="44045" grpId="0" animBg="1"/>
      <p:bldP spid="44046" grpId="0"/>
      <p:bldP spid="44047" grpId="0"/>
      <p:bldP spid="44048" grpId="0" animBg="1"/>
      <p:bldP spid="44049" grpId="0" animBg="1"/>
      <p:bldP spid="44050" grpId="0" animBg="1"/>
      <p:bldP spid="44051" grpId="0" animBg="1"/>
      <p:bldP spid="44052" grpId="0" animBg="1"/>
      <p:bldP spid="44052" grpId="1" animBg="1"/>
      <p:bldP spid="44052" grpId="2" animBg="1"/>
      <p:bldP spid="44052" grpId="3" animBg="1"/>
      <p:bldP spid="44052" grpId="4" animBg="1"/>
      <p:bldP spid="44052" grpId="5" animBg="1"/>
      <p:bldP spid="44053" grpId="0" animBg="1"/>
      <p:bldP spid="44053" grpId="1" animBg="1"/>
      <p:bldP spid="44053" grpId="2" animBg="1"/>
      <p:bldP spid="44053" grpId="3" animBg="1"/>
      <p:bldP spid="44053" grpId="4" animBg="1"/>
      <p:bldP spid="44053" grpId="5" animBg="1"/>
      <p:bldP spid="44053" grpId="6" animBg="1"/>
      <p:bldP spid="44053" grpId="7" animBg="1"/>
      <p:bldP spid="44053" grpId="8" animBg="1"/>
      <p:bldP spid="44053" grpId="9" animBg="1"/>
      <p:bldP spid="44053" grpId="10" animBg="1"/>
      <p:bldP spid="44053" grpId="1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Скругленный прямоугольник 60"/>
          <p:cNvSpPr/>
          <p:nvPr/>
        </p:nvSpPr>
        <p:spPr>
          <a:xfrm>
            <a:off x="539750" y="1916113"/>
            <a:ext cx="8280722" cy="439320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rot="5400000" flipH="1" flipV="1">
            <a:off x="123032" y="3926681"/>
            <a:ext cx="3446462" cy="222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755650" y="4005263"/>
            <a:ext cx="2952750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49" name="TextBox 8"/>
          <p:cNvSpPr txBox="1">
            <a:spLocks noChangeArrowheads="1"/>
          </p:cNvSpPr>
          <p:nvPr/>
        </p:nvSpPr>
        <p:spPr bwMode="auto">
          <a:xfrm>
            <a:off x="3419475" y="4000500"/>
            <a:ext cx="288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x</a:t>
            </a:r>
            <a:endParaRPr lang="ru-RU" b="1">
              <a:latin typeface="Calibri" pitchFamily="34" charset="0"/>
            </a:endParaRPr>
          </a:p>
        </p:txBody>
      </p:sp>
      <p:sp>
        <p:nvSpPr>
          <p:cNvPr id="6150" name="TextBox 9"/>
          <p:cNvSpPr txBox="1">
            <a:spLocks noChangeArrowheads="1"/>
          </p:cNvSpPr>
          <p:nvPr/>
        </p:nvSpPr>
        <p:spPr bwMode="auto">
          <a:xfrm>
            <a:off x="1500188" y="2143125"/>
            <a:ext cx="293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y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785938" y="4286250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152" name="TextBox 11"/>
          <p:cNvSpPr txBox="1">
            <a:spLocks noChangeArrowheads="1"/>
          </p:cNvSpPr>
          <p:nvPr/>
        </p:nvSpPr>
        <p:spPr bwMode="auto">
          <a:xfrm>
            <a:off x="2000250" y="3571875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1</a:t>
            </a:r>
            <a:endParaRPr lang="ru-RU" b="1">
              <a:latin typeface="Calibri" pitchFamily="34" charset="0"/>
            </a:endParaRPr>
          </a:p>
        </p:txBody>
      </p:sp>
      <p:sp>
        <p:nvSpPr>
          <p:cNvPr id="6153" name="TextBox 12"/>
          <p:cNvSpPr txBox="1">
            <a:spLocks noChangeArrowheads="1"/>
          </p:cNvSpPr>
          <p:nvPr/>
        </p:nvSpPr>
        <p:spPr bwMode="auto">
          <a:xfrm>
            <a:off x="2428875" y="3571875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2</a:t>
            </a:r>
            <a:endParaRPr lang="ru-RU" b="1">
              <a:latin typeface="Calibri" pitchFamily="34" charset="0"/>
            </a:endParaRPr>
          </a:p>
        </p:txBody>
      </p:sp>
      <p:sp>
        <p:nvSpPr>
          <p:cNvPr id="6154" name="TextBox 13"/>
          <p:cNvSpPr txBox="1">
            <a:spLocks noChangeArrowheads="1"/>
          </p:cNvSpPr>
          <p:nvPr/>
        </p:nvSpPr>
        <p:spPr bwMode="auto">
          <a:xfrm>
            <a:off x="1571625" y="3643313"/>
            <a:ext cx="285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0</a:t>
            </a:r>
            <a:endParaRPr lang="ru-RU" b="1">
              <a:latin typeface="Calibri" pitchFamily="34" charset="0"/>
            </a:endParaRPr>
          </a:p>
        </p:txBody>
      </p:sp>
      <p:sp>
        <p:nvSpPr>
          <p:cNvPr id="6155" name="TextBox 14"/>
          <p:cNvSpPr txBox="1">
            <a:spLocks noChangeArrowheads="1"/>
          </p:cNvSpPr>
          <p:nvPr/>
        </p:nvSpPr>
        <p:spPr bwMode="auto">
          <a:xfrm>
            <a:off x="1571625" y="3429000"/>
            <a:ext cx="357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1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785938" y="4643438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 flipH="1" flipV="1">
            <a:off x="2071687" y="4000501"/>
            <a:ext cx="1428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 flipH="1" flipV="1">
            <a:off x="2428875" y="4000501"/>
            <a:ext cx="1428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785938" y="3643313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785938" y="3214688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785938" y="2714625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162" name="TextBox 26"/>
          <p:cNvSpPr txBox="1">
            <a:spLocks noChangeArrowheads="1"/>
          </p:cNvSpPr>
          <p:nvPr/>
        </p:nvSpPr>
        <p:spPr bwMode="auto">
          <a:xfrm>
            <a:off x="1571625" y="2928938"/>
            <a:ext cx="30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2</a:t>
            </a:r>
            <a:endParaRPr lang="ru-RU" b="1">
              <a:latin typeface="Calibri" pitchFamily="34" charset="0"/>
            </a:endParaRPr>
          </a:p>
        </p:txBody>
      </p:sp>
      <p:sp>
        <p:nvSpPr>
          <p:cNvPr id="6163" name="TextBox 27"/>
          <p:cNvSpPr txBox="1">
            <a:spLocks noChangeArrowheads="1"/>
          </p:cNvSpPr>
          <p:nvPr/>
        </p:nvSpPr>
        <p:spPr bwMode="auto">
          <a:xfrm>
            <a:off x="1571625" y="2500313"/>
            <a:ext cx="30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3</a:t>
            </a:r>
            <a:endParaRPr lang="ru-RU" b="1">
              <a:latin typeface="Calibri" pitchFamily="34" charset="0"/>
            </a:endParaRPr>
          </a:p>
        </p:txBody>
      </p:sp>
      <p:sp>
        <p:nvSpPr>
          <p:cNvPr id="6164" name="TextBox 28"/>
          <p:cNvSpPr txBox="1">
            <a:spLocks noChangeArrowheads="1"/>
          </p:cNvSpPr>
          <p:nvPr/>
        </p:nvSpPr>
        <p:spPr bwMode="auto">
          <a:xfrm>
            <a:off x="1428750" y="4143375"/>
            <a:ext cx="371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-1</a:t>
            </a:r>
            <a:endParaRPr lang="ru-RU" b="1">
              <a:latin typeface="Calibri" pitchFamily="34" charset="0"/>
            </a:endParaRPr>
          </a:p>
        </p:txBody>
      </p:sp>
      <p:sp>
        <p:nvSpPr>
          <p:cNvPr id="6165" name="TextBox 29"/>
          <p:cNvSpPr txBox="1">
            <a:spLocks noChangeArrowheads="1"/>
          </p:cNvSpPr>
          <p:nvPr/>
        </p:nvSpPr>
        <p:spPr bwMode="auto">
          <a:xfrm>
            <a:off x="1428750" y="4500563"/>
            <a:ext cx="371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-2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rot="5400000" flipH="1" flipV="1">
            <a:off x="1500187" y="4000501"/>
            <a:ext cx="1428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5400000" flipH="1" flipV="1">
            <a:off x="1143000" y="4000501"/>
            <a:ext cx="1428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168" name="TextBox 37"/>
          <p:cNvSpPr txBox="1">
            <a:spLocks noChangeArrowheads="1"/>
          </p:cNvSpPr>
          <p:nvPr/>
        </p:nvSpPr>
        <p:spPr bwMode="auto">
          <a:xfrm>
            <a:off x="1285875" y="3571875"/>
            <a:ext cx="371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-1</a:t>
            </a:r>
            <a:endParaRPr lang="ru-RU" b="1">
              <a:latin typeface="Calibri" pitchFamily="34" charset="0"/>
            </a:endParaRPr>
          </a:p>
        </p:txBody>
      </p:sp>
      <p:sp>
        <p:nvSpPr>
          <p:cNvPr id="6169" name="TextBox 38"/>
          <p:cNvSpPr txBox="1">
            <a:spLocks noChangeArrowheads="1"/>
          </p:cNvSpPr>
          <p:nvPr/>
        </p:nvSpPr>
        <p:spPr bwMode="auto">
          <a:xfrm>
            <a:off x="857250" y="3571875"/>
            <a:ext cx="371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-2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 rot="5400000">
            <a:off x="607219" y="3464719"/>
            <a:ext cx="2571750" cy="9286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5400000">
            <a:off x="755651" y="3500437"/>
            <a:ext cx="2520950" cy="93662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5400000">
            <a:off x="504032" y="3393281"/>
            <a:ext cx="2592388" cy="9366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rot="16200000" flipV="1">
            <a:off x="4463256" y="3896520"/>
            <a:ext cx="3375025" cy="111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4714875" y="4000500"/>
            <a:ext cx="3097213" cy="47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75" name="TextBox 59"/>
          <p:cNvSpPr txBox="1">
            <a:spLocks noChangeArrowheads="1"/>
          </p:cNvSpPr>
          <p:nvPr/>
        </p:nvSpPr>
        <p:spPr bwMode="auto">
          <a:xfrm>
            <a:off x="7451725" y="4076700"/>
            <a:ext cx="288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x</a:t>
            </a:r>
            <a:endParaRPr lang="ru-RU" b="1">
              <a:latin typeface="Calibri" pitchFamily="34" charset="0"/>
            </a:endParaRPr>
          </a:p>
        </p:txBody>
      </p:sp>
      <p:sp>
        <p:nvSpPr>
          <p:cNvPr id="6176" name="TextBox 60"/>
          <p:cNvSpPr txBox="1">
            <a:spLocks noChangeArrowheads="1"/>
          </p:cNvSpPr>
          <p:nvPr/>
        </p:nvSpPr>
        <p:spPr bwMode="auto">
          <a:xfrm>
            <a:off x="5786438" y="2143125"/>
            <a:ext cx="293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y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>
            <a:off x="6072188" y="4286250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178" name="TextBox 62"/>
          <p:cNvSpPr txBox="1">
            <a:spLocks noChangeArrowheads="1"/>
          </p:cNvSpPr>
          <p:nvPr/>
        </p:nvSpPr>
        <p:spPr bwMode="auto">
          <a:xfrm>
            <a:off x="6286500" y="3571875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1</a:t>
            </a:r>
            <a:endParaRPr lang="ru-RU" b="1">
              <a:latin typeface="Calibri" pitchFamily="34" charset="0"/>
            </a:endParaRPr>
          </a:p>
        </p:txBody>
      </p:sp>
      <p:sp>
        <p:nvSpPr>
          <p:cNvPr id="6179" name="TextBox 63"/>
          <p:cNvSpPr txBox="1">
            <a:spLocks noChangeArrowheads="1"/>
          </p:cNvSpPr>
          <p:nvPr/>
        </p:nvSpPr>
        <p:spPr bwMode="auto">
          <a:xfrm>
            <a:off x="6715125" y="3571875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2</a:t>
            </a:r>
            <a:endParaRPr lang="ru-RU" b="1">
              <a:latin typeface="Calibri" pitchFamily="34" charset="0"/>
            </a:endParaRPr>
          </a:p>
        </p:txBody>
      </p:sp>
      <p:sp>
        <p:nvSpPr>
          <p:cNvPr id="6180" name="TextBox 64"/>
          <p:cNvSpPr txBox="1">
            <a:spLocks noChangeArrowheads="1"/>
          </p:cNvSpPr>
          <p:nvPr/>
        </p:nvSpPr>
        <p:spPr bwMode="auto">
          <a:xfrm>
            <a:off x="5857875" y="3643313"/>
            <a:ext cx="285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0</a:t>
            </a:r>
            <a:endParaRPr lang="ru-RU" b="1">
              <a:latin typeface="Calibri" pitchFamily="34" charset="0"/>
            </a:endParaRPr>
          </a:p>
        </p:txBody>
      </p:sp>
      <p:sp>
        <p:nvSpPr>
          <p:cNvPr id="6181" name="TextBox 65"/>
          <p:cNvSpPr txBox="1">
            <a:spLocks noChangeArrowheads="1"/>
          </p:cNvSpPr>
          <p:nvPr/>
        </p:nvSpPr>
        <p:spPr bwMode="auto">
          <a:xfrm>
            <a:off x="5857875" y="3429000"/>
            <a:ext cx="357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1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>
            <a:off x="6072188" y="4643438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5400000" flipH="1" flipV="1">
            <a:off x="6358731" y="3999707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rot="5400000" flipH="1" flipV="1">
            <a:off x="6715919" y="3999707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6072188" y="3643313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6072188" y="3214688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6072188" y="2714625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188" name="TextBox 72"/>
          <p:cNvSpPr txBox="1">
            <a:spLocks noChangeArrowheads="1"/>
          </p:cNvSpPr>
          <p:nvPr/>
        </p:nvSpPr>
        <p:spPr bwMode="auto">
          <a:xfrm>
            <a:off x="5786438" y="2928938"/>
            <a:ext cx="357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2</a:t>
            </a:r>
            <a:endParaRPr lang="ru-RU" b="1">
              <a:latin typeface="Calibri" pitchFamily="34" charset="0"/>
            </a:endParaRPr>
          </a:p>
        </p:txBody>
      </p:sp>
      <p:sp>
        <p:nvSpPr>
          <p:cNvPr id="6189" name="TextBox 73"/>
          <p:cNvSpPr txBox="1">
            <a:spLocks noChangeArrowheads="1"/>
          </p:cNvSpPr>
          <p:nvPr/>
        </p:nvSpPr>
        <p:spPr bwMode="auto">
          <a:xfrm>
            <a:off x="5857875" y="2500313"/>
            <a:ext cx="30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3</a:t>
            </a:r>
            <a:endParaRPr lang="ru-RU" b="1">
              <a:latin typeface="Calibri" pitchFamily="34" charset="0"/>
            </a:endParaRPr>
          </a:p>
        </p:txBody>
      </p:sp>
      <p:sp>
        <p:nvSpPr>
          <p:cNvPr id="6190" name="TextBox 74"/>
          <p:cNvSpPr txBox="1">
            <a:spLocks noChangeArrowheads="1"/>
          </p:cNvSpPr>
          <p:nvPr/>
        </p:nvSpPr>
        <p:spPr bwMode="auto">
          <a:xfrm>
            <a:off x="5715000" y="4143375"/>
            <a:ext cx="371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-1</a:t>
            </a:r>
            <a:endParaRPr lang="ru-RU" b="1">
              <a:latin typeface="Calibri" pitchFamily="34" charset="0"/>
            </a:endParaRPr>
          </a:p>
        </p:txBody>
      </p:sp>
      <p:sp>
        <p:nvSpPr>
          <p:cNvPr id="6191" name="TextBox 75"/>
          <p:cNvSpPr txBox="1">
            <a:spLocks noChangeArrowheads="1"/>
          </p:cNvSpPr>
          <p:nvPr/>
        </p:nvSpPr>
        <p:spPr bwMode="auto">
          <a:xfrm>
            <a:off x="5715000" y="4500563"/>
            <a:ext cx="371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-2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77" name="Прямая соединительная линия 76"/>
          <p:cNvCxnSpPr/>
          <p:nvPr/>
        </p:nvCxnSpPr>
        <p:spPr>
          <a:xfrm rot="5400000" flipH="1" flipV="1">
            <a:off x="5787231" y="3999707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rot="5400000" flipH="1" flipV="1">
            <a:off x="5430044" y="3999707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194" name="TextBox 78"/>
          <p:cNvSpPr txBox="1">
            <a:spLocks noChangeArrowheads="1"/>
          </p:cNvSpPr>
          <p:nvPr/>
        </p:nvSpPr>
        <p:spPr bwMode="auto">
          <a:xfrm>
            <a:off x="5572125" y="3571875"/>
            <a:ext cx="371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-1</a:t>
            </a:r>
            <a:endParaRPr lang="ru-RU" b="1">
              <a:latin typeface="Calibri" pitchFamily="34" charset="0"/>
            </a:endParaRPr>
          </a:p>
        </p:txBody>
      </p:sp>
      <p:sp>
        <p:nvSpPr>
          <p:cNvPr id="6195" name="TextBox 79"/>
          <p:cNvSpPr txBox="1">
            <a:spLocks noChangeArrowheads="1"/>
          </p:cNvSpPr>
          <p:nvPr/>
        </p:nvSpPr>
        <p:spPr bwMode="auto">
          <a:xfrm>
            <a:off x="5143500" y="3571875"/>
            <a:ext cx="371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-2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85" name="Прямая соединительная линия 84"/>
          <p:cNvCxnSpPr/>
          <p:nvPr/>
        </p:nvCxnSpPr>
        <p:spPr>
          <a:xfrm rot="16200000" flipV="1">
            <a:off x="4859338" y="3429000"/>
            <a:ext cx="2520950" cy="93662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 rot="16200000" flipV="1">
            <a:off x="5039519" y="3248819"/>
            <a:ext cx="2520950" cy="10080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rot="16200000" flipV="1">
            <a:off x="4794250" y="3567113"/>
            <a:ext cx="2500313" cy="928687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0" name="Скругленный прямоугольник 59"/>
          <p:cNvSpPr/>
          <p:nvPr/>
        </p:nvSpPr>
        <p:spPr>
          <a:xfrm>
            <a:off x="413383" y="573681"/>
            <a:ext cx="3888110" cy="115153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3200" b="1" dirty="0">
                <a:solidFill>
                  <a:srgbClr val="00B050"/>
                </a:solidFill>
              </a:rPr>
              <a:t>y=2x</a:t>
            </a:r>
            <a:r>
              <a:rPr lang="en-US" sz="3200" b="1" dirty="0"/>
              <a:t>  </a:t>
            </a:r>
            <a:r>
              <a:rPr lang="en-US" sz="3200" b="1" dirty="0">
                <a:solidFill>
                  <a:srgbClr val="FF0000"/>
                </a:solidFill>
              </a:rPr>
              <a:t>y=2x+</a:t>
            </a:r>
            <a:r>
              <a:rPr lang="ru-RU" sz="3200" b="1" dirty="0">
                <a:solidFill>
                  <a:srgbClr val="FF0000"/>
                </a:solidFill>
              </a:rPr>
              <a:t>1</a:t>
            </a:r>
            <a:r>
              <a:rPr lang="en-US" sz="3200" b="1" dirty="0"/>
              <a:t> </a:t>
            </a:r>
            <a:r>
              <a:rPr lang="ru-RU" sz="3200" b="1" dirty="0" smtClean="0"/>
              <a:t>   </a:t>
            </a:r>
            <a:r>
              <a:rPr lang="en-US" sz="3200" b="1" dirty="0" smtClean="0">
                <a:solidFill>
                  <a:srgbClr val="00B0F0"/>
                </a:solidFill>
              </a:rPr>
              <a:t>y=2x-</a:t>
            </a:r>
            <a:r>
              <a:rPr lang="ru-RU" sz="3200" b="1" dirty="0">
                <a:solidFill>
                  <a:srgbClr val="00B0F0"/>
                </a:solidFill>
              </a:rPr>
              <a:t>1</a:t>
            </a:r>
            <a:r>
              <a:rPr lang="en-US" sz="3200" b="1" dirty="0">
                <a:solidFill>
                  <a:srgbClr val="7030A0"/>
                </a:solidFill>
              </a:rPr>
              <a:t>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4643438" y="549274"/>
            <a:ext cx="4321050" cy="117593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b="1" dirty="0">
                <a:solidFill>
                  <a:srgbClr val="FF0000"/>
                </a:solidFill>
              </a:rPr>
              <a:t>y=-2x+</a:t>
            </a:r>
            <a:r>
              <a:rPr lang="ru-RU" sz="3200" b="1" dirty="0">
                <a:solidFill>
                  <a:srgbClr val="FF0000"/>
                </a:solidFill>
              </a:rPr>
              <a:t>1</a:t>
            </a:r>
            <a:r>
              <a:rPr lang="en-US" sz="3200" b="1" dirty="0"/>
              <a:t> </a:t>
            </a:r>
            <a:r>
              <a:rPr lang="en-US" sz="3200" b="1" dirty="0">
                <a:solidFill>
                  <a:srgbClr val="00B0F0"/>
                </a:solidFill>
              </a:rPr>
              <a:t>y</a:t>
            </a:r>
            <a:r>
              <a:rPr lang="ru-RU" sz="3200" b="1" dirty="0">
                <a:solidFill>
                  <a:srgbClr val="00B0F0"/>
                </a:solidFill>
              </a:rPr>
              <a:t>=</a:t>
            </a:r>
            <a:r>
              <a:rPr lang="en-US" sz="3200" b="1" dirty="0">
                <a:solidFill>
                  <a:srgbClr val="00B0F0"/>
                </a:solidFill>
              </a:rPr>
              <a:t>-2x-</a:t>
            </a:r>
            <a:r>
              <a:rPr lang="ru-RU" sz="3200" b="1" dirty="0">
                <a:solidFill>
                  <a:srgbClr val="00B0F0"/>
                </a:solidFill>
              </a:rPr>
              <a:t>1</a:t>
            </a:r>
            <a:r>
              <a:rPr lang="ru-RU" sz="3200" b="1" dirty="0"/>
              <a:t> </a:t>
            </a:r>
            <a:endParaRPr lang="ru-RU" sz="3200" b="1" dirty="0" smtClean="0"/>
          </a:p>
          <a:p>
            <a:pPr algn="ctr">
              <a:defRPr/>
            </a:pPr>
            <a:r>
              <a:rPr lang="en-US" sz="3200" b="1" dirty="0" smtClean="0">
                <a:solidFill>
                  <a:srgbClr val="00B050"/>
                </a:solidFill>
              </a:rPr>
              <a:t>y</a:t>
            </a:r>
            <a:r>
              <a:rPr lang="en-US" sz="3200" b="1" dirty="0">
                <a:solidFill>
                  <a:srgbClr val="00B050"/>
                </a:solidFill>
              </a:rPr>
              <a:t>=-2x </a:t>
            </a:r>
            <a:endParaRPr lang="ru-RU" sz="3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64355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Скругленный прямоугольник 80"/>
          <p:cNvSpPr/>
          <p:nvPr/>
        </p:nvSpPr>
        <p:spPr>
          <a:xfrm>
            <a:off x="250825" y="2042319"/>
            <a:ext cx="8642350" cy="419499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56100" y="285750"/>
            <a:ext cx="4608513" cy="766763"/>
          </a:xfrm>
        </p:spPr>
        <p:txBody>
          <a:bodyPr rtlCol="0">
            <a:noAutofit/>
          </a:bodyPr>
          <a:lstStyle/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rgbClr val="FFFF00"/>
              </a:solidFill>
            </a:endParaRPr>
          </a:p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rgbClr val="FFFF00"/>
              </a:solidFill>
            </a:endParaRPr>
          </a:p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 smtClean="0">
                <a:solidFill>
                  <a:srgbClr val="FF0000"/>
                </a:solidFill>
              </a:rPr>
              <a:t>y=-0,5x+</a:t>
            </a:r>
            <a:r>
              <a:rPr lang="ru-RU" sz="2800" dirty="0" smtClean="0">
                <a:solidFill>
                  <a:srgbClr val="FF0000"/>
                </a:solidFill>
              </a:rPr>
              <a:t>2</a:t>
            </a:r>
            <a:r>
              <a:rPr lang="ru-RU" sz="2800" dirty="0" smtClean="0"/>
              <a:t>,</a:t>
            </a:r>
            <a:r>
              <a:rPr lang="en-US" sz="2800" dirty="0" smtClean="0">
                <a:solidFill>
                  <a:srgbClr val="00B0F0"/>
                </a:solidFill>
              </a:rPr>
              <a:t> y=-0,5x</a:t>
            </a:r>
            <a:r>
              <a:rPr lang="en-US" sz="2800" dirty="0" smtClean="0"/>
              <a:t>,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rgbClr val="00B050"/>
                </a:solidFill>
              </a:rPr>
              <a:t>y=-0,5x-</a:t>
            </a:r>
            <a:r>
              <a:rPr lang="ru-RU" sz="2800" dirty="0" smtClean="0">
                <a:solidFill>
                  <a:srgbClr val="00B050"/>
                </a:solidFill>
              </a:rPr>
              <a:t>2</a:t>
            </a:r>
            <a:r>
              <a:rPr lang="en-US" sz="2800" dirty="0" smtClean="0"/>
              <a:t>  </a:t>
            </a:r>
            <a:endParaRPr lang="ru-RU" sz="2800" dirty="0">
              <a:solidFill>
                <a:srgbClr val="FFFF00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rot="5400000" flipH="1" flipV="1">
            <a:off x="52388" y="3640138"/>
            <a:ext cx="3444875" cy="222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357188" y="3714750"/>
            <a:ext cx="371475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174" name="TextBox 8"/>
          <p:cNvSpPr txBox="1">
            <a:spLocks noChangeArrowheads="1"/>
          </p:cNvSpPr>
          <p:nvPr/>
        </p:nvSpPr>
        <p:spPr bwMode="auto">
          <a:xfrm>
            <a:off x="3786188" y="3714750"/>
            <a:ext cx="2905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x</a:t>
            </a:r>
            <a:endParaRPr lang="ru-RU" b="1">
              <a:latin typeface="Calibri" pitchFamily="34" charset="0"/>
            </a:endParaRPr>
          </a:p>
        </p:txBody>
      </p:sp>
      <p:sp>
        <p:nvSpPr>
          <p:cNvPr id="7175" name="TextBox 9"/>
          <p:cNvSpPr txBox="1">
            <a:spLocks noChangeArrowheads="1"/>
          </p:cNvSpPr>
          <p:nvPr/>
        </p:nvSpPr>
        <p:spPr bwMode="auto">
          <a:xfrm>
            <a:off x="1428750" y="1855788"/>
            <a:ext cx="293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y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714500" y="4071938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177" name="TextBox 11"/>
          <p:cNvSpPr txBox="1">
            <a:spLocks noChangeArrowheads="1"/>
          </p:cNvSpPr>
          <p:nvPr/>
        </p:nvSpPr>
        <p:spPr bwMode="auto">
          <a:xfrm>
            <a:off x="1928813" y="3284538"/>
            <a:ext cx="30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1</a:t>
            </a:r>
            <a:endParaRPr lang="ru-RU" b="1">
              <a:latin typeface="Calibri" pitchFamily="34" charset="0"/>
            </a:endParaRPr>
          </a:p>
        </p:txBody>
      </p:sp>
      <p:sp>
        <p:nvSpPr>
          <p:cNvPr id="7178" name="TextBox 12"/>
          <p:cNvSpPr txBox="1">
            <a:spLocks noChangeArrowheads="1"/>
          </p:cNvSpPr>
          <p:nvPr/>
        </p:nvSpPr>
        <p:spPr bwMode="auto">
          <a:xfrm>
            <a:off x="2286000" y="3284538"/>
            <a:ext cx="30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2</a:t>
            </a:r>
            <a:endParaRPr lang="ru-RU" b="1">
              <a:latin typeface="Calibri" pitchFamily="34" charset="0"/>
            </a:endParaRPr>
          </a:p>
        </p:txBody>
      </p:sp>
      <p:sp>
        <p:nvSpPr>
          <p:cNvPr id="7179" name="TextBox 13"/>
          <p:cNvSpPr txBox="1">
            <a:spLocks noChangeArrowheads="1"/>
          </p:cNvSpPr>
          <p:nvPr/>
        </p:nvSpPr>
        <p:spPr bwMode="auto">
          <a:xfrm>
            <a:off x="1500188" y="3355975"/>
            <a:ext cx="285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0</a:t>
            </a:r>
            <a:endParaRPr lang="ru-RU" b="1">
              <a:latin typeface="Calibri" pitchFamily="34" charset="0"/>
            </a:endParaRPr>
          </a:p>
        </p:txBody>
      </p:sp>
      <p:sp>
        <p:nvSpPr>
          <p:cNvPr id="7180" name="TextBox 14"/>
          <p:cNvSpPr txBox="1">
            <a:spLocks noChangeArrowheads="1"/>
          </p:cNvSpPr>
          <p:nvPr/>
        </p:nvSpPr>
        <p:spPr bwMode="auto">
          <a:xfrm>
            <a:off x="1500188" y="3141663"/>
            <a:ext cx="357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1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714500" y="4500563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 flipH="1" flipV="1">
            <a:off x="2001044" y="3713957"/>
            <a:ext cx="14128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 flipH="1" flipV="1">
            <a:off x="2358231" y="3713957"/>
            <a:ext cx="14128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714500" y="3355975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714500" y="2998788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714500" y="2641600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187" name="TextBox 21"/>
          <p:cNvSpPr txBox="1">
            <a:spLocks noChangeArrowheads="1"/>
          </p:cNvSpPr>
          <p:nvPr/>
        </p:nvSpPr>
        <p:spPr bwMode="auto">
          <a:xfrm>
            <a:off x="1500188" y="2784475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2</a:t>
            </a:r>
            <a:endParaRPr lang="ru-RU" b="1">
              <a:latin typeface="Calibri" pitchFamily="34" charset="0"/>
            </a:endParaRPr>
          </a:p>
        </p:txBody>
      </p:sp>
      <p:sp>
        <p:nvSpPr>
          <p:cNvPr id="7188" name="TextBox 22"/>
          <p:cNvSpPr txBox="1">
            <a:spLocks noChangeArrowheads="1"/>
          </p:cNvSpPr>
          <p:nvPr/>
        </p:nvSpPr>
        <p:spPr bwMode="auto">
          <a:xfrm>
            <a:off x="1500188" y="2427288"/>
            <a:ext cx="30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3</a:t>
            </a:r>
            <a:endParaRPr lang="ru-RU" b="1">
              <a:latin typeface="Calibri" pitchFamily="34" charset="0"/>
            </a:endParaRPr>
          </a:p>
        </p:txBody>
      </p:sp>
      <p:sp>
        <p:nvSpPr>
          <p:cNvPr id="7189" name="TextBox 23"/>
          <p:cNvSpPr txBox="1">
            <a:spLocks noChangeArrowheads="1"/>
          </p:cNvSpPr>
          <p:nvPr/>
        </p:nvSpPr>
        <p:spPr bwMode="auto">
          <a:xfrm>
            <a:off x="1428750" y="3857625"/>
            <a:ext cx="3714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-1</a:t>
            </a:r>
            <a:endParaRPr lang="ru-RU" b="1">
              <a:latin typeface="Calibri" pitchFamily="34" charset="0"/>
            </a:endParaRPr>
          </a:p>
        </p:txBody>
      </p:sp>
      <p:sp>
        <p:nvSpPr>
          <p:cNvPr id="7190" name="TextBox 24"/>
          <p:cNvSpPr txBox="1">
            <a:spLocks noChangeArrowheads="1"/>
          </p:cNvSpPr>
          <p:nvPr/>
        </p:nvSpPr>
        <p:spPr bwMode="auto">
          <a:xfrm>
            <a:off x="1428750" y="4286250"/>
            <a:ext cx="3714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-2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rot="5400000" flipH="1" flipV="1">
            <a:off x="1429544" y="3713957"/>
            <a:ext cx="14128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 flipH="1" flipV="1">
            <a:off x="1072356" y="3713957"/>
            <a:ext cx="14128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193" name="TextBox 27"/>
          <p:cNvSpPr txBox="1">
            <a:spLocks noChangeArrowheads="1"/>
          </p:cNvSpPr>
          <p:nvPr/>
        </p:nvSpPr>
        <p:spPr bwMode="auto">
          <a:xfrm>
            <a:off x="1214438" y="3284538"/>
            <a:ext cx="371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-1</a:t>
            </a:r>
            <a:endParaRPr lang="ru-RU" b="1">
              <a:latin typeface="Calibri" pitchFamily="34" charset="0"/>
            </a:endParaRPr>
          </a:p>
        </p:txBody>
      </p:sp>
      <p:sp>
        <p:nvSpPr>
          <p:cNvPr id="7194" name="TextBox 28"/>
          <p:cNvSpPr txBox="1">
            <a:spLocks noChangeArrowheads="1"/>
          </p:cNvSpPr>
          <p:nvPr/>
        </p:nvSpPr>
        <p:spPr bwMode="auto">
          <a:xfrm>
            <a:off x="785813" y="3284538"/>
            <a:ext cx="371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-2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rot="10800000" flipV="1">
            <a:off x="395288" y="2349500"/>
            <a:ext cx="2676525" cy="151130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rot="5400000" flipH="1" flipV="1">
            <a:off x="2715419" y="3713957"/>
            <a:ext cx="14128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rot="5400000" flipH="1" flipV="1">
            <a:off x="3072606" y="3713957"/>
            <a:ext cx="14128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5400000" flipH="1" flipV="1">
            <a:off x="3429794" y="3713957"/>
            <a:ext cx="14128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5400000" flipH="1" flipV="1">
            <a:off x="3786981" y="3713957"/>
            <a:ext cx="14128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200" name="TextBox 46"/>
          <p:cNvSpPr txBox="1">
            <a:spLocks noChangeArrowheads="1"/>
          </p:cNvSpPr>
          <p:nvPr/>
        </p:nvSpPr>
        <p:spPr bwMode="auto">
          <a:xfrm>
            <a:off x="2643188" y="3284538"/>
            <a:ext cx="30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3</a:t>
            </a:r>
            <a:endParaRPr lang="ru-RU" b="1">
              <a:latin typeface="Calibri" pitchFamily="34" charset="0"/>
            </a:endParaRPr>
          </a:p>
        </p:txBody>
      </p:sp>
      <p:sp>
        <p:nvSpPr>
          <p:cNvPr id="7201" name="TextBox 47"/>
          <p:cNvSpPr txBox="1">
            <a:spLocks noChangeArrowheads="1"/>
          </p:cNvSpPr>
          <p:nvPr/>
        </p:nvSpPr>
        <p:spPr bwMode="auto">
          <a:xfrm>
            <a:off x="3000375" y="3284538"/>
            <a:ext cx="30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4</a:t>
            </a:r>
            <a:endParaRPr lang="ru-RU" b="1">
              <a:latin typeface="Calibri" pitchFamily="34" charset="0"/>
            </a:endParaRPr>
          </a:p>
        </p:txBody>
      </p:sp>
      <p:sp>
        <p:nvSpPr>
          <p:cNvPr id="7202" name="TextBox 48"/>
          <p:cNvSpPr txBox="1">
            <a:spLocks noChangeArrowheads="1"/>
          </p:cNvSpPr>
          <p:nvPr/>
        </p:nvSpPr>
        <p:spPr bwMode="auto">
          <a:xfrm>
            <a:off x="3357563" y="3284538"/>
            <a:ext cx="30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5</a:t>
            </a:r>
            <a:endParaRPr lang="ru-RU" b="1">
              <a:latin typeface="Calibri" pitchFamily="34" charset="0"/>
            </a:endParaRPr>
          </a:p>
        </p:txBody>
      </p:sp>
      <p:sp>
        <p:nvSpPr>
          <p:cNvPr id="7203" name="TextBox 49"/>
          <p:cNvSpPr txBox="1">
            <a:spLocks noChangeArrowheads="1"/>
          </p:cNvSpPr>
          <p:nvPr/>
        </p:nvSpPr>
        <p:spPr bwMode="auto">
          <a:xfrm>
            <a:off x="3714750" y="3284538"/>
            <a:ext cx="30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6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1714500" y="4857750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205" name="TextBox 51"/>
          <p:cNvSpPr txBox="1">
            <a:spLocks noChangeArrowheads="1"/>
          </p:cNvSpPr>
          <p:nvPr/>
        </p:nvSpPr>
        <p:spPr bwMode="auto">
          <a:xfrm>
            <a:off x="1428750" y="4643438"/>
            <a:ext cx="3714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-3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 rot="10800000" flipV="1">
            <a:off x="755650" y="2784475"/>
            <a:ext cx="2673350" cy="150812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rot="10800000" flipV="1">
            <a:off x="1187450" y="3213100"/>
            <a:ext cx="2879725" cy="16065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 rot="16200000" flipV="1">
            <a:off x="4608513" y="3608388"/>
            <a:ext cx="3371850" cy="127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>
            <a:off x="4857750" y="3714750"/>
            <a:ext cx="371475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210" name="TextBox 67"/>
          <p:cNvSpPr txBox="1">
            <a:spLocks noChangeArrowheads="1"/>
          </p:cNvSpPr>
          <p:nvPr/>
        </p:nvSpPr>
        <p:spPr bwMode="auto">
          <a:xfrm>
            <a:off x="8286750" y="3714750"/>
            <a:ext cx="2905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x</a:t>
            </a:r>
            <a:endParaRPr lang="ru-RU" b="1">
              <a:latin typeface="Calibri" pitchFamily="34" charset="0"/>
            </a:endParaRPr>
          </a:p>
        </p:txBody>
      </p:sp>
      <p:sp>
        <p:nvSpPr>
          <p:cNvPr id="7211" name="TextBox 68"/>
          <p:cNvSpPr txBox="1">
            <a:spLocks noChangeArrowheads="1"/>
          </p:cNvSpPr>
          <p:nvPr/>
        </p:nvSpPr>
        <p:spPr bwMode="auto">
          <a:xfrm>
            <a:off x="5929313" y="1857375"/>
            <a:ext cx="293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y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>
            <a:off x="6215063" y="4000500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213" name="TextBox 70"/>
          <p:cNvSpPr txBox="1">
            <a:spLocks noChangeArrowheads="1"/>
          </p:cNvSpPr>
          <p:nvPr/>
        </p:nvSpPr>
        <p:spPr bwMode="auto">
          <a:xfrm>
            <a:off x="6429375" y="3286125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1</a:t>
            </a:r>
            <a:endParaRPr lang="ru-RU" b="1">
              <a:latin typeface="Calibri" pitchFamily="34" charset="0"/>
            </a:endParaRPr>
          </a:p>
        </p:txBody>
      </p:sp>
      <p:sp>
        <p:nvSpPr>
          <p:cNvPr id="7214" name="TextBox 71"/>
          <p:cNvSpPr txBox="1">
            <a:spLocks noChangeArrowheads="1"/>
          </p:cNvSpPr>
          <p:nvPr/>
        </p:nvSpPr>
        <p:spPr bwMode="auto">
          <a:xfrm>
            <a:off x="6786563" y="3286125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2</a:t>
            </a:r>
            <a:endParaRPr lang="ru-RU" b="1">
              <a:latin typeface="Calibri" pitchFamily="34" charset="0"/>
            </a:endParaRPr>
          </a:p>
        </p:txBody>
      </p:sp>
      <p:sp>
        <p:nvSpPr>
          <p:cNvPr id="7215" name="TextBox 72"/>
          <p:cNvSpPr txBox="1">
            <a:spLocks noChangeArrowheads="1"/>
          </p:cNvSpPr>
          <p:nvPr/>
        </p:nvSpPr>
        <p:spPr bwMode="auto">
          <a:xfrm>
            <a:off x="6000750" y="3357563"/>
            <a:ext cx="285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0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>
            <a:off x="6215063" y="4357688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rot="5400000" flipH="1" flipV="1">
            <a:off x="6501606" y="3713957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rot="5400000" flipH="1" flipV="1">
            <a:off x="6858794" y="3713957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6215063" y="3357563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6215063" y="3000375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6215063" y="2643188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222" name="TextBox 80"/>
          <p:cNvSpPr txBox="1">
            <a:spLocks noChangeArrowheads="1"/>
          </p:cNvSpPr>
          <p:nvPr/>
        </p:nvSpPr>
        <p:spPr bwMode="auto">
          <a:xfrm>
            <a:off x="6000750" y="2786063"/>
            <a:ext cx="30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2</a:t>
            </a:r>
            <a:endParaRPr lang="ru-RU" b="1">
              <a:latin typeface="Calibri" pitchFamily="34" charset="0"/>
            </a:endParaRPr>
          </a:p>
        </p:txBody>
      </p:sp>
      <p:sp>
        <p:nvSpPr>
          <p:cNvPr id="7223" name="TextBox 81"/>
          <p:cNvSpPr txBox="1">
            <a:spLocks noChangeArrowheads="1"/>
          </p:cNvSpPr>
          <p:nvPr/>
        </p:nvSpPr>
        <p:spPr bwMode="auto">
          <a:xfrm>
            <a:off x="6000750" y="2428875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3</a:t>
            </a:r>
            <a:endParaRPr lang="ru-RU" b="1">
              <a:latin typeface="Calibri" pitchFamily="34" charset="0"/>
            </a:endParaRPr>
          </a:p>
        </p:txBody>
      </p:sp>
      <p:sp>
        <p:nvSpPr>
          <p:cNvPr id="7224" name="TextBox 82"/>
          <p:cNvSpPr txBox="1">
            <a:spLocks noChangeArrowheads="1"/>
          </p:cNvSpPr>
          <p:nvPr/>
        </p:nvSpPr>
        <p:spPr bwMode="auto">
          <a:xfrm>
            <a:off x="5929313" y="3857625"/>
            <a:ext cx="371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-1</a:t>
            </a:r>
            <a:endParaRPr lang="ru-RU" b="1">
              <a:latin typeface="Calibri" pitchFamily="34" charset="0"/>
            </a:endParaRPr>
          </a:p>
        </p:txBody>
      </p:sp>
      <p:sp>
        <p:nvSpPr>
          <p:cNvPr id="7225" name="TextBox 83"/>
          <p:cNvSpPr txBox="1">
            <a:spLocks noChangeArrowheads="1"/>
          </p:cNvSpPr>
          <p:nvPr/>
        </p:nvSpPr>
        <p:spPr bwMode="auto">
          <a:xfrm>
            <a:off x="5929313" y="4214813"/>
            <a:ext cx="371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-2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85" name="Прямая соединительная линия 84"/>
          <p:cNvCxnSpPr/>
          <p:nvPr/>
        </p:nvCxnSpPr>
        <p:spPr>
          <a:xfrm rot="5400000" flipH="1" flipV="1">
            <a:off x="5930106" y="3713957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rot="5400000" flipH="1" flipV="1">
            <a:off x="5572919" y="3713957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228" name="TextBox 86"/>
          <p:cNvSpPr txBox="1">
            <a:spLocks noChangeArrowheads="1"/>
          </p:cNvSpPr>
          <p:nvPr/>
        </p:nvSpPr>
        <p:spPr bwMode="auto">
          <a:xfrm>
            <a:off x="5715000" y="3286125"/>
            <a:ext cx="371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-1</a:t>
            </a:r>
            <a:endParaRPr lang="ru-RU" b="1">
              <a:latin typeface="Calibri" pitchFamily="34" charset="0"/>
            </a:endParaRPr>
          </a:p>
        </p:txBody>
      </p:sp>
      <p:sp>
        <p:nvSpPr>
          <p:cNvPr id="7229" name="TextBox 87"/>
          <p:cNvSpPr txBox="1">
            <a:spLocks noChangeArrowheads="1"/>
          </p:cNvSpPr>
          <p:nvPr/>
        </p:nvSpPr>
        <p:spPr bwMode="auto">
          <a:xfrm>
            <a:off x="5286375" y="3286125"/>
            <a:ext cx="371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-2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89" name="Прямая соединительная линия 88"/>
          <p:cNvCxnSpPr/>
          <p:nvPr/>
        </p:nvCxnSpPr>
        <p:spPr>
          <a:xfrm rot="5400000" flipH="1" flipV="1">
            <a:off x="7215981" y="3713957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rot="5400000" flipH="1" flipV="1">
            <a:off x="7573169" y="3713957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 rot="5400000" flipH="1" flipV="1">
            <a:off x="7930356" y="3713957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 rot="5400000" flipH="1" flipV="1">
            <a:off x="8287544" y="3713957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234" name="TextBox 92"/>
          <p:cNvSpPr txBox="1">
            <a:spLocks noChangeArrowheads="1"/>
          </p:cNvSpPr>
          <p:nvPr/>
        </p:nvSpPr>
        <p:spPr bwMode="auto">
          <a:xfrm>
            <a:off x="7143750" y="3286125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3</a:t>
            </a:r>
            <a:endParaRPr lang="ru-RU" b="1">
              <a:latin typeface="Calibri" pitchFamily="34" charset="0"/>
            </a:endParaRPr>
          </a:p>
        </p:txBody>
      </p:sp>
      <p:sp>
        <p:nvSpPr>
          <p:cNvPr id="7235" name="TextBox 93"/>
          <p:cNvSpPr txBox="1">
            <a:spLocks noChangeArrowheads="1"/>
          </p:cNvSpPr>
          <p:nvPr/>
        </p:nvSpPr>
        <p:spPr bwMode="auto">
          <a:xfrm>
            <a:off x="7500938" y="3286125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4</a:t>
            </a:r>
            <a:endParaRPr lang="ru-RU" b="1">
              <a:latin typeface="Calibri" pitchFamily="34" charset="0"/>
            </a:endParaRPr>
          </a:p>
        </p:txBody>
      </p:sp>
      <p:sp>
        <p:nvSpPr>
          <p:cNvPr id="7236" name="TextBox 94"/>
          <p:cNvSpPr txBox="1">
            <a:spLocks noChangeArrowheads="1"/>
          </p:cNvSpPr>
          <p:nvPr/>
        </p:nvSpPr>
        <p:spPr bwMode="auto">
          <a:xfrm>
            <a:off x="7858125" y="3286125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5</a:t>
            </a:r>
            <a:endParaRPr lang="ru-RU" b="1">
              <a:latin typeface="Calibri" pitchFamily="34" charset="0"/>
            </a:endParaRPr>
          </a:p>
        </p:txBody>
      </p:sp>
      <p:sp>
        <p:nvSpPr>
          <p:cNvPr id="7237" name="TextBox 95"/>
          <p:cNvSpPr txBox="1">
            <a:spLocks noChangeArrowheads="1"/>
          </p:cNvSpPr>
          <p:nvPr/>
        </p:nvSpPr>
        <p:spPr bwMode="auto">
          <a:xfrm>
            <a:off x="8215313" y="3286125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6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>
            <a:off x="6215063" y="4714875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239" name="TextBox 97"/>
          <p:cNvSpPr txBox="1">
            <a:spLocks noChangeArrowheads="1"/>
          </p:cNvSpPr>
          <p:nvPr/>
        </p:nvSpPr>
        <p:spPr bwMode="auto">
          <a:xfrm>
            <a:off x="5929313" y="4500563"/>
            <a:ext cx="371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-3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108" name="Прямая соединительная линия 107"/>
          <p:cNvCxnSpPr/>
          <p:nvPr/>
        </p:nvCxnSpPr>
        <p:spPr>
          <a:xfrm rot="10800000">
            <a:off x="4500563" y="3141663"/>
            <a:ext cx="3384550" cy="1582737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/>
          <p:cNvCxnSpPr/>
          <p:nvPr/>
        </p:nvCxnSpPr>
        <p:spPr>
          <a:xfrm rot="10800000">
            <a:off x="4643438" y="2924175"/>
            <a:ext cx="3384550" cy="165735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 rot="10800000">
            <a:off x="4932363" y="2349500"/>
            <a:ext cx="3311525" cy="165576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243" name="TextBox 98"/>
          <p:cNvSpPr txBox="1">
            <a:spLocks noChangeArrowheads="1"/>
          </p:cNvSpPr>
          <p:nvPr/>
        </p:nvSpPr>
        <p:spPr bwMode="auto">
          <a:xfrm>
            <a:off x="5929313" y="3143250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b="1">
                <a:latin typeface="Calibri" pitchFamily="34" charset="0"/>
              </a:rPr>
              <a:t>1</a:t>
            </a: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250825" y="188641"/>
            <a:ext cx="3960813" cy="166714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>
                <a:solidFill>
                  <a:srgbClr val="00B050"/>
                </a:solidFill>
              </a:rPr>
              <a:t>y=0,5x+</a:t>
            </a:r>
            <a:r>
              <a:rPr lang="ru-RU" sz="2800" b="1" dirty="0">
                <a:solidFill>
                  <a:srgbClr val="00B050"/>
                </a:solidFill>
              </a:rPr>
              <a:t>2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y=0,5x-</a:t>
            </a:r>
            <a:r>
              <a:rPr lang="ru-RU" sz="2800" b="1" dirty="0">
                <a:solidFill>
                  <a:srgbClr val="FF0000"/>
                </a:solidFill>
              </a:rPr>
              <a:t>2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00B0F0"/>
                </a:solidFill>
              </a:rPr>
              <a:t>y=0,5x</a:t>
            </a:r>
            <a:endParaRPr lang="ru-RU" sz="2800" b="1" dirty="0">
              <a:solidFill>
                <a:srgbClr val="00B0F0"/>
              </a:solidFill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4500562" y="188641"/>
            <a:ext cx="4392613" cy="174017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</a:rPr>
              <a:t>y=-0,5x+</a:t>
            </a:r>
            <a:r>
              <a:rPr lang="ru-RU" sz="2800" b="1" dirty="0">
                <a:solidFill>
                  <a:srgbClr val="FF0000"/>
                </a:solidFill>
              </a:rPr>
              <a:t>2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00B0F0"/>
                </a:solidFill>
              </a:rPr>
              <a:t>y=-0,5x</a:t>
            </a:r>
            <a:r>
              <a:rPr lang="en-US" sz="2800" b="1" dirty="0"/>
              <a:t> </a:t>
            </a:r>
            <a:endParaRPr lang="ru-RU" sz="2800" b="1" dirty="0" smtClean="0"/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 smtClean="0">
                <a:solidFill>
                  <a:srgbClr val="00B050"/>
                </a:solidFill>
              </a:rPr>
              <a:t>y</a:t>
            </a:r>
            <a:r>
              <a:rPr lang="en-US" sz="2800" b="1" dirty="0">
                <a:solidFill>
                  <a:srgbClr val="00B050"/>
                </a:solidFill>
              </a:rPr>
              <a:t>=-0,5x-</a:t>
            </a:r>
            <a:r>
              <a:rPr lang="ru-RU" sz="2800" b="1" dirty="0">
                <a:solidFill>
                  <a:srgbClr val="00B050"/>
                </a:solidFill>
              </a:rPr>
              <a:t>2</a:t>
            </a:r>
            <a:r>
              <a:rPr lang="en-US" sz="2800" b="1" dirty="0"/>
              <a:t>  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17613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Скругленный прямоугольник 75"/>
          <p:cNvSpPr/>
          <p:nvPr/>
        </p:nvSpPr>
        <p:spPr>
          <a:xfrm>
            <a:off x="323850" y="1714500"/>
            <a:ext cx="8640763" cy="437879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195" name="Текст 4"/>
          <p:cNvSpPr>
            <a:spLocks noGrp="1"/>
          </p:cNvSpPr>
          <p:nvPr>
            <p:ph type="body" sz="quarter" idx="3"/>
          </p:nvPr>
        </p:nvSpPr>
        <p:spPr>
          <a:xfrm>
            <a:off x="4427538" y="333375"/>
            <a:ext cx="4392612" cy="719138"/>
          </a:xfrm>
        </p:spPr>
        <p:txBody>
          <a:bodyPr/>
          <a:lstStyle/>
          <a:p>
            <a:pPr algn="r" eaLnBrk="1" hangingPunct="1"/>
            <a:r>
              <a:rPr lang="en-US" sz="3200" smtClean="0">
                <a:solidFill>
                  <a:srgbClr val="00B0F0"/>
                </a:solidFill>
              </a:rPr>
              <a:t>y=x+</a:t>
            </a:r>
            <a:r>
              <a:rPr lang="ru-RU" sz="3200" smtClean="0">
                <a:solidFill>
                  <a:srgbClr val="00B0F0"/>
                </a:solidFill>
              </a:rPr>
              <a:t>1    </a:t>
            </a:r>
            <a:r>
              <a:rPr lang="en-US" sz="3200" smtClean="0"/>
              <a:t> </a:t>
            </a:r>
            <a:r>
              <a:rPr lang="en-US" sz="3200" smtClean="0">
                <a:solidFill>
                  <a:srgbClr val="FF0000"/>
                </a:solidFill>
              </a:rPr>
              <a:t>y=x-</a:t>
            </a:r>
            <a:r>
              <a:rPr lang="ru-RU" sz="3200" smtClean="0">
                <a:solidFill>
                  <a:srgbClr val="FF0000"/>
                </a:solidFill>
              </a:rPr>
              <a:t>1</a:t>
            </a:r>
            <a:r>
              <a:rPr lang="ru-RU" sz="3200" smtClean="0">
                <a:solidFill>
                  <a:srgbClr val="FFFF00"/>
                </a:solidFill>
              </a:rPr>
              <a:t>   </a:t>
            </a:r>
            <a:r>
              <a:rPr lang="en-US" sz="3200" smtClean="0"/>
              <a:t>,</a:t>
            </a:r>
            <a:r>
              <a:rPr lang="en-US" sz="3200" smtClean="0">
                <a:solidFill>
                  <a:srgbClr val="00B050"/>
                </a:solidFill>
              </a:rPr>
              <a:t>y=x</a:t>
            </a:r>
            <a:endParaRPr lang="ru-RU" sz="3200" smtClean="0">
              <a:solidFill>
                <a:srgbClr val="FFFF00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rot="5400000" flipH="1" flipV="1">
            <a:off x="53975" y="3495676"/>
            <a:ext cx="3443287" cy="238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357188" y="3571875"/>
            <a:ext cx="371475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198" name="TextBox 9"/>
          <p:cNvSpPr txBox="1">
            <a:spLocks noChangeArrowheads="1"/>
          </p:cNvSpPr>
          <p:nvPr/>
        </p:nvSpPr>
        <p:spPr bwMode="auto">
          <a:xfrm>
            <a:off x="1428750" y="1714500"/>
            <a:ext cx="293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y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714500" y="3857625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200" name="TextBox 11"/>
          <p:cNvSpPr txBox="1">
            <a:spLocks noChangeArrowheads="1"/>
          </p:cNvSpPr>
          <p:nvPr/>
        </p:nvSpPr>
        <p:spPr bwMode="auto">
          <a:xfrm>
            <a:off x="1928813" y="3143250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1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201" name="TextBox 12"/>
          <p:cNvSpPr txBox="1">
            <a:spLocks noChangeArrowheads="1"/>
          </p:cNvSpPr>
          <p:nvPr/>
        </p:nvSpPr>
        <p:spPr bwMode="auto">
          <a:xfrm>
            <a:off x="2286000" y="3143250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2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202" name="TextBox 13"/>
          <p:cNvSpPr txBox="1">
            <a:spLocks noChangeArrowheads="1"/>
          </p:cNvSpPr>
          <p:nvPr/>
        </p:nvSpPr>
        <p:spPr bwMode="auto">
          <a:xfrm>
            <a:off x="1500188" y="3214688"/>
            <a:ext cx="285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0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203" name="TextBox 14"/>
          <p:cNvSpPr txBox="1">
            <a:spLocks noChangeArrowheads="1"/>
          </p:cNvSpPr>
          <p:nvPr/>
        </p:nvSpPr>
        <p:spPr bwMode="auto">
          <a:xfrm>
            <a:off x="1500188" y="3000375"/>
            <a:ext cx="3571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1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714500" y="4214813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 flipH="1" flipV="1">
            <a:off x="2001044" y="3571082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 flipH="1" flipV="1">
            <a:off x="2358231" y="3571082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714500" y="3214688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714500" y="2857500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714500" y="2500313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210" name="TextBox 21"/>
          <p:cNvSpPr txBox="1">
            <a:spLocks noChangeArrowheads="1"/>
          </p:cNvSpPr>
          <p:nvPr/>
        </p:nvSpPr>
        <p:spPr bwMode="auto">
          <a:xfrm>
            <a:off x="1500188" y="2643188"/>
            <a:ext cx="30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2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211" name="TextBox 22"/>
          <p:cNvSpPr txBox="1">
            <a:spLocks noChangeArrowheads="1"/>
          </p:cNvSpPr>
          <p:nvPr/>
        </p:nvSpPr>
        <p:spPr bwMode="auto">
          <a:xfrm>
            <a:off x="1500188" y="2286000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3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212" name="TextBox 23"/>
          <p:cNvSpPr txBox="1">
            <a:spLocks noChangeArrowheads="1"/>
          </p:cNvSpPr>
          <p:nvPr/>
        </p:nvSpPr>
        <p:spPr bwMode="auto">
          <a:xfrm>
            <a:off x="1428750" y="3714750"/>
            <a:ext cx="371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-1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213" name="TextBox 24"/>
          <p:cNvSpPr txBox="1">
            <a:spLocks noChangeArrowheads="1"/>
          </p:cNvSpPr>
          <p:nvPr/>
        </p:nvSpPr>
        <p:spPr bwMode="auto">
          <a:xfrm>
            <a:off x="1428750" y="4071938"/>
            <a:ext cx="371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-2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rot="5400000" flipH="1" flipV="1">
            <a:off x="1429544" y="3571082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 flipH="1" flipV="1">
            <a:off x="1072356" y="3571082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216" name="TextBox 27"/>
          <p:cNvSpPr txBox="1">
            <a:spLocks noChangeArrowheads="1"/>
          </p:cNvSpPr>
          <p:nvPr/>
        </p:nvSpPr>
        <p:spPr bwMode="auto">
          <a:xfrm>
            <a:off x="1214438" y="3143250"/>
            <a:ext cx="371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-1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217" name="TextBox 28"/>
          <p:cNvSpPr txBox="1">
            <a:spLocks noChangeArrowheads="1"/>
          </p:cNvSpPr>
          <p:nvPr/>
        </p:nvSpPr>
        <p:spPr bwMode="auto">
          <a:xfrm>
            <a:off x="785813" y="3143250"/>
            <a:ext cx="371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-2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rot="5400000" flipH="1" flipV="1">
            <a:off x="2715419" y="3571082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 flipH="1" flipV="1">
            <a:off x="3072606" y="3571082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 flipH="1" flipV="1">
            <a:off x="3429794" y="3571082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 flipH="1" flipV="1">
            <a:off x="3786981" y="3571082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222" name="TextBox 33"/>
          <p:cNvSpPr txBox="1">
            <a:spLocks noChangeArrowheads="1"/>
          </p:cNvSpPr>
          <p:nvPr/>
        </p:nvSpPr>
        <p:spPr bwMode="auto">
          <a:xfrm>
            <a:off x="2643188" y="3143250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3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223" name="TextBox 34"/>
          <p:cNvSpPr txBox="1">
            <a:spLocks noChangeArrowheads="1"/>
          </p:cNvSpPr>
          <p:nvPr/>
        </p:nvSpPr>
        <p:spPr bwMode="auto">
          <a:xfrm>
            <a:off x="3000375" y="3143250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4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224" name="TextBox 35"/>
          <p:cNvSpPr txBox="1">
            <a:spLocks noChangeArrowheads="1"/>
          </p:cNvSpPr>
          <p:nvPr/>
        </p:nvSpPr>
        <p:spPr bwMode="auto">
          <a:xfrm>
            <a:off x="3357563" y="3143250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5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225" name="TextBox 36"/>
          <p:cNvSpPr txBox="1">
            <a:spLocks noChangeArrowheads="1"/>
          </p:cNvSpPr>
          <p:nvPr/>
        </p:nvSpPr>
        <p:spPr bwMode="auto">
          <a:xfrm>
            <a:off x="3714750" y="3143250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6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714500" y="4572000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227" name="TextBox 38"/>
          <p:cNvSpPr txBox="1">
            <a:spLocks noChangeArrowheads="1"/>
          </p:cNvSpPr>
          <p:nvPr/>
        </p:nvSpPr>
        <p:spPr bwMode="auto">
          <a:xfrm>
            <a:off x="1428750" y="4357688"/>
            <a:ext cx="371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-3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rot="16200000" flipV="1">
            <a:off x="576262" y="2528888"/>
            <a:ext cx="2519363" cy="2160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rot="16200000" flipV="1">
            <a:off x="1115219" y="2132807"/>
            <a:ext cx="2447925" cy="2160587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16200000" flipV="1">
            <a:off x="143669" y="3032919"/>
            <a:ext cx="2447925" cy="208756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rot="16200000" flipV="1">
            <a:off x="4787900" y="3500438"/>
            <a:ext cx="3443287" cy="142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5072063" y="3571875"/>
            <a:ext cx="371475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233" name="TextBox 61"/>
          <p:cNvSpPr txBox="1">
            <a:spLocks noChangeArrowheads="1"/>
          </p:cNvSpPr>
          <p:nvPr/>
        </p:nvSpPr>
        <p:spPr bwMode="auto">
          <a:xfrm>
            <a:off x="8501063" y="3571875"/>
            <a:ext cx="2905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x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234" name="TextBox 62"/>
          <p:cNvSpPr txBox="1">
            <a:spLocks noChangeArrowheads="1"/>
          </p:cNvSpPr>
          <p:nvPr/>
        </p:nvSpPr>
        <p:spPr bwMode="auto">
          <a:xfrm>
            <a:off x="6143625" y="1714500"/>
            <a:ext cx="293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y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>
            <a:off x="6429375" y="3929063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236" name="TextBox 64"/>
          <p:cNvSpPr txBox="1">
            <a:spLocks noChangeArrowheads="1"/>
          </p:cNvSpPr>
          <p:nvPr/>
        </p:nvSpPr>
        <p:spPr bwMode="auto">
          <a:xfrm>
            <a:off x="6643688" y="3143250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1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237" name="TextBox 65"/>
          <p:cNvSpPr txBox="1">
            <a:spLocks noChangeArrowheads="1"/>
          </p:cNvSpPr>
          <p:nvPr/>
        </p:nvSpPr>
        <p:spPr bwMode="auto">
          <a:xfrm>
            <a:off x="7000875" y="3143250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2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238" name="TextBox 66"/>
          <p:cNvSpPr txBox="1">
            <a:spLocks noChangeArrowheads="1"/>
          </p:cNvSpPr>
          <p:nvPr/>
        </p:nvSpPr>
        <p:spPr bwMode="auto">
          <a:xfrm>
            <a:off x="6215063" y="3214688"/>
            <a:ext cx="285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0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239" name="TextBox 67"/>
          <p:cNvSpPr txBox="1">
            <a:spLocks noChangeArrowheads="1"/>
          </p:cNvSpPr>
          <p:nvPr/>
        </p:nvSpPr>
        <p:spPr bwMode="auto">
          <a:xfrm>
            <a:off x="6215063" y="3000375"/>
            <a:ext cx="3571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1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69" name="Прямая соединительная линия 68"/>
          <p:cNvCxnSpPr/>
          <p:nvPr/>
        </p:nvCxnSpPr>
        <p:spPr>
          <a:xfrm>
            <a:off x="6429375" y="4286250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rot="5400000" flipH="1" flipV="1">
            <a:off x="6715919" y="3571082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rot="5400000" flipH="1" flipV="1">
            <a:off x="7073106" y="3571082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6429375" y="3214688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6429375" y="2857500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6429375" y="2500313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246" name="TextBox 74"/>
          <p:cNvSpPr txBox="1">
            <a:spLocks noChangeArrowheads="1"/>
          </p:cNvSpPr>
          <p:nvPr/>
        </p:nvSpPr>
        <p:spPr bwMode="auto">
          <a:xfrm>
            <a:off x="6215063" y="2643188"/>
            <a:ext cx="30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2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247" name="TextBox 75"/>
          <p:cNvSpPr txBox="1">
            <a:spLocks noChangeArrowheads="1"/>
          </p:cNvSpPr>
          <p:nvPr/>
        </p:nvSpPr>
        <p:spPr bwMode="auto">
          <a:xfrm>
            <a:off x="6215063" y="2286000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3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248" name="TextBox 76"/>
          <p:cNvSpPr txBox="1">
            <a:spLocks noChangeArrowheads="1"/>
          </p:cNvSpPr>
          <p:nvPr/>
        </p:nvSpPr>
        <p:spPr bwMode="auto">
          <a:xfrm>
            <a:off x="6143625" y="3714750"/>
            <a:ext cx="371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-1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249" name="TextBox 77"/>
          <p:cNvSpPr txBox="1">
            <a:spLocks noChangeArrowheads="1"/>
          </p:cNvSpPr>
          <p:nvPr/>
        </p:nvSpPr>
        <p:spPr bwMode="auto">
          <a:xfrm>
            <a:off x="6143625" y="4071938"/>
            <a:ext cx="371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-2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79" name="Прямая соединительная линия 78"/>
          <p:cNvCxnSpPr/>
          <p:nvPr/>
        </p:nvCxnSpPr>
        <p:spPr>
          <a:xfrm rot="5400000" flipH="1" flipV="1">
            <a:off x="6144419" y="3571082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rot="5400000" flipH="1" flipV="1">
            <a:off x="5787231" y="3571082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252" name="TextBox 80"/>
          <p:cNvSpPr txBox="1">
            <a:spLocks noChangeArrowheads="1"/>
          </p:cNvSpPr>
          <p:nvPr/>
        </p:nvSpPr>
        <p:spPr bwMode="auto">
          <a:xfrm>
            <a:off x="5929313" y="3143250"/>
            <a:ext cx="371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-1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253" name="TextBox 81"/>
          <p:cNvSpPr txBox="1">
            <a:spLocks noChangeArrowheads="1"/>
          </p:cNvSpPr>
          <p:nvPr/>
        </p:nvSpPr>
        <p:spPr bwMode="auto">
          <a:xfrm>
            <a:off x="5500688" y="3143250"/>
            <a:ext cx="371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-2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83" name="Прямая соединительная линия 82"/>
          <p:cNvCxnSpPr/>
          <p:nvPr/>
        </p:nvCxnSpPr>
        <p:spPr>
          <a:xfrm rot="5400000" flipH="1" flipV="1">
            <a:off x="7430294" y="3571082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 rot="5400000" flipH="1" flipV="1">
            <a:off x="7787481" y="3571082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rot="5400000" flipH="1" flipV="1">
            <a:off x="8144669" y="3571082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rot="5400000" flipH="1" flipV="1">
            <a:off x="8501856" y="3571082"/>
            <a:ext cx="14287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258" name="TextBox 86"/>
          <p:cNvSpPr txBox="1">
            <a:spLocks noChangeArrowheads="1"/>
          </p:cNvSpPr>
          <p:nvPr/>
        </p:nvSpPr>
        <p:spPr bwMode="auto">
          <a:xfrm>
            <a:off x="7358063" y="3143250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3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259" name="TextBox 87"/>
          <p:cNvSpPr txBox="1">
            <a:spLocks noChangeArrowheads="1"/>
          </p:cNvSpPr>
          <p:nvPr/>
        </p:nvSpPr>
        <p:spPr bwMode="auto">
          <a:xfrm>
            <a:off x="7715250" y="3143250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4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260" name="TextBox 88"/>
          <p:cNvSpPr txBox="1">
            <a:spLocks noChangeArrowheads="1"/>
          </p:cNvSpPr>
          <p:nvPr/>
        </p:nvSpPr>
        <p:spPr bwMode="auto">
          <a:xfrm>
            <a:off x="8072438" y="3143250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5</a:t>
            </a:r>
            <a:endParaRPr lang="ru-RU" b="1">
              <a:latin typeface="Calibri" pitchFamily="34" charset="0"/>
            </a:endParaRPr>
          </a:p>
        </p:txBody>
      </p:sp>
      <p:sp>
        <p:nvSpPr>
          <p:cNvPr id="8261" name="TextBox 89"/>
          <p:cNvSpPr txBox="1">
            <a:spLocks noChangeArrowheads="1"/>
          </p:cNvSpPr>
          <p:nvPr/>
        </p:nvSpPr>
        <p:spPr bwMode="auto">
          <a:xfrm>
            <a:off x="8429625" y="3143250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6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91" name="Прямая соединительная линия 90"/>
          <p:cNvCxnSpPr/>
          <p:nvPr/>
        </p:nvCxnSpPr>
        <p:spPr>
          <a:xfrm>
            <a:off x="6429375" y="4643438"/>
            <a:ext cx="142875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263" name="TextBox 91"/>
          <p:cNvSpPr txBox="1">
            <a:spLocks noChangeArrowheads="1"/>
          </p:cNvSpPr>
          <p:nvPr/>
        </p:nvSpPr>
        <p:spPr bwMode="auto">
          <a:xfrm>
            <a:off x="6143625" y="4429125"/>
            <a:ext cx="371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-3</a:t>
            </a:r>
            <a:endParaRPr lang="ru-RU" b="1">
              <a:latin typeface="Calibri" pitchFamily="34" charset="0"/>
            </a:endParaRPr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 rot="5400000" flipH="1" flipV="1">
            <a:off x="5090319" y="2336006"/>
            <a:ext cx="2852738" cy="244792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 rot="5400000" flipH="1" flipV="1">
            <a:off x="4945063" y="2192337"/>
            <a:ext cx="2711450" cy="244792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/>
          <p:nvPr/>
        </p:nvCxnSpPr>
        <p:spPr>
          <a:xfrm rot="5400000" flipH="1" flipV="1">
            <a:off x="5328444" y="2456656"/>
            <a:ext cx="2808288" cy="24479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3924300" y="3573463"/>
            <a:ext cx="290513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 err="1">
                <a:latin typeface="+mn-lt"/>
              </a:rPr>
              <a:t>x</a:t>
            </a:r>
            <a:endParaRPr lang="ru-RU" b="1" dirty="0">
              <a:latin typeface="+mn-lt"/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323850" y="1"/>
            <a:ext cx="4176713" cy="134076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b="1" dirty="0">
                <a:solidFill>
                  <a:srgbClr val="00B050"/>
                </a:solidFill>
              </a:rPr>
              <a:t> </a:t>
            </a:r>
            <a:r>
              <a:rPr lang="en-US" sz="3600" b="1" dirty="0">
                <a:solidFill>
                  <a:srgbClr val="00B050"/>
                </a:solidFill>
              </a:rPr>
              <a:t>y=-x</a:t>
            </a:r>
            <a:r>
              <a:rPr lang="en-US" sz="3600" b="1" dirty="0"/>
              <a:t>  </a:t>
            </a:r>
            <a:r>
              <a:rPr lang="en-US" sz="3600" b="1" dirty="0">
                <a:solidFill>
                  <a:srgbClr val="00B0F0"/>
                </a:solidFill>
              </a:rPr>
              <a:t>y=-x+</a:t>
            </a:r>
            <a:r>
              <a:rPr lang="ru-RU" sz="3600" b="1" dirty="0">
                <a:solidFill>
                  <a:srgbClr val="00B0F0"/>
                </a:solidFill>
              </a:rPr>
              <a:t>3</a:t>
            </a:r>
            <a:r>
              <a:rPr lang="en-US" sz="3600" b="1" dirty="0"/>
              <a:t>  </a:t>
            </a:r>
            <a:endParaRPr lang="ru-RU" sz="3600" b="1" dirty="0" smtClean="0"/>
          </a:p>
          <a:p>
            <a:pPr algn="ctr">
              <a:defRPr/>
            </a:pPr>
            <a:r>
              <a:rPr lang="en-US" sz="3600" b="1" dirty="0" smtClean="0">
                <a:solidFill>
                  <a:srgbClr val="FF0000"/>
                </a:solidFill>
              </a:rPr>
              <a:t>y</a:t>
            </a:r>
            <a:r>
              <a:rPr lang="en-US" sz="3600" b="1" dirty="0">
                <a:solidFill>
                  <a:srgbClr val="FF0000"/>
                </a:solidFill>
              </a:rPr>
              <a:t>=-x-</a:t>
            </a:r>
            <a:r>
              <a:rPr lang="ru-RU" sz="36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621211" y="191294"/>
            <a:ext cx="4170363" cy="114947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b="1" dirty="0">
                <a:solidFill>
                  <a:srgbClr val="00B0F0"/>
                </a:solidFill>
              </a:rPr>
              <a:t>y=x+</a:t>
            </a:r>
            <a:r>
              <a:rPr lang="ru-RU" sz="3600" b="1" dirty="0">
                <a:solidFill>
                  <a:srgbClr val="00B0F0"/>
                </a:solidFill>
              </a:rPr>
              <a:t>1</a:t>
            </a:r>
            <a:r>
              <a:rPr lang="en-US" sz="3600" b="1" dirty="0"/>
              <a:t>  </a:t>
            </a:r>
            <a:r>
              <a:rPr lang="en-US" sz="3600" b="1" dirty="0">
                <a:solidFill>
                  <a:srgbClr val="FF0000"/>
                </a:solidFill>
              </a:rPr>
              <a:t>y=x-</a:t>
            </a:r>
            <a:r>
              <a:rPr lang="ru-RU" sz="3600" b="1" dirty="0">
                <a:solidFill>
                  <a:srgbClr val="FF0000"/>
                </a:solidFill>
              </a:rPr>
              <a:t>1</a:t>
            </a:r>
            <a:r>
              <a:rPr lang="ru-RU" sz="3600" b="1" dirty="0">
                <a:solidFill>
                  <a:srgbClr val="FFFF00"/>
                </a:solidFill>
              </a:rPr>
              <a:t>  </a:t>
            </a:r>
            <a:r>
              <a:rPr lang="en-US" sz="3600" b="1" dirty="0">
                <a:solidFill>
                  <a:srgbClr val="00B050"/>
                </a:solidFill>
              </a:rPr>
              <a:t>y=x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80450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3"/>
            <a:ext cx="8424936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Домашнее задание.</a:t>
            </a:r>
          </a:p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Составить </a:t>
            </a:r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уравнение 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линейной функции по следующим условиям: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62097"/>
            <a:ext cx="6696744" cy="280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266057"/>
            <a:ext cx="2952328" cy="223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266057"/>
            <a:ext cx="2232249" cy="223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067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2"/>
          <p:cNvSpPr>
            <a:spLocks noChangeShapeType="1"/>
          </p:cNvSpPr>
          <p:nvPr/>
        </p:nvSpPr>
        <p:spPr bwMode="auto">
          <a:xfrm>
            <a:off x="228600" y="152400"/>
            <a:ext cx="0" cy="640080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39" name="Line 3"/>
          <p:cNvSpPr>
            <a:spLocks noChangeShapeType="1"/>
          </p:cNvSpPr>
          <p:nvPr/>
        </p:nvSpPr>
        <p:spPr bwMode="auto">
          <a:xfrm>
            <a:off x="8915400" y="152400"/>
            <a:ext cx="0" cy="640080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 rot="5400000">
            <a:off x="4572000" y="2209800"/>
            <a:ext cx="0" cy="868680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rot="5400000">
            <a:off x="4572000" y="-4191000"/>
            <a:ext cx="0" cy="868680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2" name="WordArt 6"/>
          <p:cNvSpPr>
            <a:spLocks noChangeArrowheads="1" noChangeShapeType="1" noTextEdit="1"/>
          </p:cNvSpPr>
          <p:nvPr/>
        </p:nvSpPr>
        <p:spPr bwMode="auto">
          <a:xfrm>
            <a:off x="899592" y="980728"/>
            <a:ext cx="6110808" cy="1762472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3949"/>
              </a:avLst>
            </a:prstTxWarp>
          </a:bodyPr>
          <a:lstStyle/>
          <a:p>
            <a:r>
              <a:rPr lang="ru-RU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"/>
                <a:cs typeface="Arial"/>
              </a:rPr>
              <a:t>подведем</a:t>
            </a:r>
          </a:p>
        </p:txBody>
      </p:sp>
      <p:sp>
        <p:nvSpPr>
          <p:cNvPr id="14343" name="WordArt 7"/>
          <p:cNvSpPr>
            <a:spLocks noChangeArrowheads="1" noChangeShapeType="1" noTextEdit="1"/>
          </p:cNvSpPr>
          <p:nvPr/>
        </p:nvSpPr>
        <p:spPr bwMode="auto">
          <a:xfrm>
            <a:off x="3779912" y="3429000"/>
            <a:ext cx="4824536" cy="1560513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0"/>
              </a:avLst>
            </a:prstTxWarp>
          </a:bodyPr>
          <a:lstStyle/>
          <a:p>
            <a:r>
              <a:rPr lang="ru-RU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"/>
                <a:cs typeface="Arial"/>
              </a:rPr>
              <a:t>итог </a:t>
            </a:r>
          </a:p>
        </p:txBody>
      </p:sp>
      <p:pic>
        <p:nvPicPr>
          <p:cNvPr id="9218" name="Picture 2" descr="D:\Мои документы\рисунки\school25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21088"/>
            <a:ext cx="2896524" cy="229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516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67544" y="5949280"/>
            <a:ext cx="8280920" cy="90872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</a:rPr>
              <a:t>Выводы записать в тетрадь</a:t>
            </a:r>
            <a:endParaRPr lang="ru-RU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712967" cy="5256583"/>
          </a:xfrm>
        </p:spPr>
        <p:txBody>
          <a:bodyPr/>
          <a:lstStyle/>
          <a:p>
            <a:pPr marL="45720" lvl="0" indent="0">
              <a:spcBef>
                <a:spcPct val="20000"/>
              </a:spcBef>
              <a:spcAft>
                <a:spcPts val="300"/>
              </a:spcAft>
              <a:buNone/>
            </a:pPr>
            <a:r>
              <a:rPr lang="ru-RU" sz="3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Мы узнали:</a:t>
            </a:r>
            <a:br>
              <a:rPr lang="ru-RU" sz="3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dirty="0" smtClean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*Функция </a:t>
            </a:r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вида </a:t>
            </a:r>
            <a:r>
              <a:rPr lang="ru-RU" sz="2800" dirty="0">
                <a:solidFill>
                  <a:srgbClr val="0099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у = </a:t>
            </a:r>
            <a:r>
              <a:rPr lang="en-US" sz="2800" dirty="0" err="1">
                <a:solidFill>
                  <a:srgbClr val="0099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kx</a:t>
            </a:r>
            <a:r>
              <a:rPr lang="en-US" sz="2800" dirty="0">
                <a:solidFill>
                  <a:srgbClr val="0099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+ b</a:t>
            </a:r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называется </a:t>
            </a:r>
            <a:r>
              <a:rPr lang="ru-RU" sz="2800" dirty="0">
                <a:solidFill>
                  <a:srgbClr val="0099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линейной.</a:t>
            </a:r>
            <a:br>
              <a:rPr lang="ru-RU" sz="2800" dirty="0">
                <a:solidFill>
                  <a:srgbClr val="0099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dirty="0" smtClean="0">
                <a:solidFill>
                  <a:srgbClr val="0099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*</a:t>
            </a:r>
            <a:r>
              <a:rPr lang="ru-RU" sz="2800" dirty="0" smtClean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Графиком </a:t>
            </a:r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функции вида </a:t>
            </a:r>
            <a:r>
              <a:rPr lang="ru-RU" sz="2800" dirty="0">
                <a:solidFill>
                  <a:srgbClr val="0099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у = </a:t>
            </a:r>
            <a:r>
              <a:rPr lang="en-US" sz="2800" dirty="0" err="1">
                <a:solidFill>
                  <a:srgbClr val="0099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kx</a:t>
            </a:r>
            <a:r>
              <a:rPr lang="en-US" sz="2800" dirty="0">
                <a:solidFill>
                  <a:srgbClr val="0099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+ b</a:t>
            </a:r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является </a:t>
            </a:r>
            <a:r>
              <a:rPr lang="ru-RU" sz="2800" dirty="0" smtClean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lang="ru-RU" sz="2800" dirty="0" smtClean="0">
                <a:solidFill>
                  <a:srgbClr val="0099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прямая</a:t>
            </a:r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b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dirty="0" smtClean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*Для </a:t>
            </a:r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построения </a:t>
            </a:r>
            <a:r>
              <a:rPr lang="ru-RU" sz="2800" dirty="0">
                <a:solidFill>
                  <a:srgbClr val="0099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прямой</a:t>
            </a:r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необходимы </a:t>
            </a:r>
            <a:r>
              <a:rPr lang="ru-RU" sz="2800" dirty="0">
                <a:solidFill>
                  <a:srgbClr val="0099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только две</a:t>
            </a:r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99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точки</a:t>
            </a:r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, так как через две точки </a:t>
            </a:r>
            <a:r>
              <a:rPr lang="ru-RU" sz="2800" dirty="0" smtClean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проходит   единственная </a:t>
            </a:r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прямая.</a:t>
            </a:r>
            <a:b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dirty="0" smtClean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*Коэффициент 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k </a:t>
            </a:r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показывает 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возрастает</a:t>
            </a:r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или 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убывает </a:t>
            </a:r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прямая.</a:t>
            </a:r>
            <a:b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dirty="0" smtClean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*Коэффициент 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b </a:t>
            </a:r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показывает, в какой точке прямая пересекает  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ось 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OY</a:t>
            </a:r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dirty="0" smtClean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*Условие 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параллельности</a:t>
            </a:r>
            <a: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двух прямых.</a:t>
            </a:r>
            <a:br>
              <a:rPr lang="ru-RU" sz="2800" dirty="0">
                <a:solidFill>
                  <a:prstClr val="black">
                    <a:lumMod val="75000"/>
                    <a:lumOff val="25000"/>
                  </a:prst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2472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3528" y="404664"/>
            <a:ext cx="8424936" cy="5713432"/>
          </a:xfrm>
          <a:prstGeom prst="rect">
            <a:avLst/>
          </a:prstGeom>
        </p:spPr>
      </p:pic>
      <p:pic>
        <p:nvPicPr>
          <p:cNvPr id="10242" name="Picture 2" descr="D:\Мои документы\рисунки\school25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39" y="214608"/>
            <a:ext cx="2241253" cy="256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71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41990" name="WordArt 6"/>
          <p:cNvSpPr>
            <a:spLocks noChangeArrowheads="1" noChangeShapeType="1" noTextEdit="1"/>
          </p:cNvSpPr>
          <p:nvPr/>
        </p:nvSpPr>
        <p:spPr bwMode="auto">
          <a:xfrm>
            <a:off x="539552" y="332656"/>
            <a:ext cx="8280920" cy="432048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009900"/>
                </a:solidFill>
                <a:latin typeface="Georgia"/>
              </a:rPr>
              <a:t>Желаю  успехов!</a:t>
            </a:r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472" y="4190806"/>
            <a:ext cx="3240360" cy="2194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173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0" grpId="0" animBg="1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219</TotalTime>
  <Words>1043</Words>
  <Application>Microsoft Office PowerPoint</Application>
  <PresentationFormat>Экран (4:3)</PresentationFormat>
  <Paragraphs>338</Paragraphs>
  <Slides>32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3" baseType="lpstr">
      <vt:lpstr>Arial</vt:lpstr>
      <vt:lpstr>Calibri</vt:lpstr>
      <vt:lpstr>Cambria Math</vt:lpstr>
      <vt:lpstr>Centaur</vt:lpstr>
      <vt:lpstr>Georgia</vt:lpstr>
      <vt:lpstr>Symbol</vt:lpstr>
      <vt:lpstr>Tahoma</vt:lpstr>
      <vt:lpstr>Times New Roman</vt:lpstr>
      <vt:lpstr>Trebuchet MS</vt:lpstr>
      <vt:lpstr>Wingdings</vt:lpstr>
      <vt:lpstr>Воздушный поток</vt:lpstr>
      <vt:lpstr>Презентация PowerPoint</vt:lpstr>
      <vt:lpstr>Укажите линейные уравнения :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у = - 2х + 3 – линейная функция.      Графиком линейной функции является прямая,     для построения прямой нужно иметь две точки </vt:lpstr>
      <vt:lpstr>Презентация PowerPoint</vt:lpstr>
      <vt:lpstr>Построить график линейной функции </vt:lpstr>
      <vt:lpstr>y=x-4                     y=-x+4</vt:lpstr>
      <vt:lpstr>Презентация PowerPoint</vt:lpstr>
      <vt:lpstr>Презентация PowerPoint</vt:lpstr>
      <vt:lpstr>Презентация PowerPoint</vt:lpstr>
      <vt:lpstr>Ответ к заданию 1</vt:lpstr>
      <vt:lpstr>Ответ к заданию 2</vt:lpstr>
      <vt:lpstr>Ответ к заданию 3</vt:lpstr>
      <vt:lpstr>Ответ к заданию 4</vt:lpstr>
      <vt:lpstr>Презентация PowerPoint</vt:lpstr>
      <vt:lpstr>На каком рисунке изображён график линейной функции y=kx? Ответ объяснить.</vt:lpstr>
      <vt:lpstr>Ученик допустил ошибку при построении графика функции. На каком рисунке?</vt:lpstr>
      <vt:lpstr>Презентация PowerPoint</vt:lpstr>
      <vt:lpstr>Презентация PowerPoint</vt:lpstr>
      <vt:lpstr>На каком рисунке свободный член  b  в уравнении линейной функции отрицателен?</vt:lpstr>
      <vt:lpstr>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Мы узнали: *Функция вида у = kx + b называется линейной. *Графиком функции вида у = kx + b является   прямая. *Для построения прямой необходимы только две точки, так как через две точки проходит   единственная прямая. *Коэффициент k показывает возрастает или убывает прямая. *Коэффициент b показывает, в какой точке прямая пересекает  ось OY.  *Условие параллельности двух прямых. 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Guzaliya</cp:lastModifiedBy>
  <cp:revision>24</cp:revision>
  <dcterms:created xsi:type="dcterms:W3CDTF">2012-03-31T13:25:51Z</dcterms:created>
  <dcterms:modified xsi:type="dcterms:W3CDTF">2020-05-16T09:28:12Z</dcterms:modified>
</cp:coreProperties>
</file>