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1" r:id="rId2"/>
    <p:sldId id="265" r:id="rId3"/>
    <p:sldId id="279" r:id="rId4"/>
    <p:sldId id="278" r:id="rId5"/>
    <p:sldId id="277" r:id="rId6"/>
    <p:sldId id="276" r:id="rId7"/>
    <p:sldId id="275" r:id="rId8"/>
    <p:sldId id="274" r:id="rId9"/>
    <p:sldId id="273" r:id="rId10"/>
    <p:sldId id="272" r:id="rId11"/>
    <p:sldId id="271" r:id="rId12"/>
    <p:sldId id="270" r:id="rId13"/>
    <p:sldId id="269" r:id="rId14"/>
    <p:sldId id="268" r:id="rId15"/>
    <p:sldId id="267" r:id="rId16"/>
    <p:sldId id="266" r:id="rId17"/>
    <p:sldId id="260" r:id="rId18"/>
    <p:sldId id="280" r:id="rId19"/>
    <p:sldId id="281" r:id="rId20"/>
    <p:sldId id="282" r:id="rId21"/>
    <p:sldId id="283" r:id="rId22"/>
  </p:sldIdLst>
  <p:sldSz cx="9144000" cy="6858000" type="screen4x3"/>
  <p:notesSz cx="6858000" cy="9144000"/>
  <p:embeddedFontLst>
    <p:embeddedFont>
      <p:font typeface="Matilda" panose="020B0604020202020204" charset="0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0000"/>
    <a:srgbClr val="660066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14.05.2020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14.05.2020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14.05.2020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14.05.2020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14.05.2020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14.05.2020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14.05.2020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14.05.2020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14.05.2020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14.05.2020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14.05.2020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64000">
              <a:schemeClr val="accent1">
                <a:lumMod val="45000"/>
                <a:lumOff val="55000"/>
              </a:schemeClr>
            </a:gs>
            <a:gs pos="75000">
              <a:schemeClr val="accent1">
                <a:lumMod val="45000"/>
                <a:lumOff val="55000"/>
              </a:schemeClr>
            </a:gs>
            <a:gs pos="88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683568" y="1954420"/>
            <a:ext cx="8085584" cy="40166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6000" b="1" i="1" dirty="0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Казанское  ханство</a:t>
            </a:r>
            <a:r>
              <a:rPr lang="ru-RU" sz="6000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60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60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989070"/>
            <a:ext cx="2871590" cy="2982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798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332656"/>
            <a:ext cx="69127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Matilda" panose="020B0604020202020204" charset="0"/>
              </a:rPr>
              <a:t>            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Знаменитый  </a:t>
            </a:r>
            <a:r>
              <a:rPr lang="ru-RU" sz="3600" b="1" i="1" dirty="0" err="1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Ташаяк</a:t>
            </a: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 </a:t>
            </a:r>
            <a:b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</a:b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/>
            </a:r>
            <a:b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</a:br>
            <a:endParaRPr lang="ru-RU" sz="3600" b="1" i="1" dirty="0">
              <a:solidFill>
                <a:schemeClr val="accent1">
                  <a:lumMod val="75000"/>
                </a:schemeClr>
              </a:solidFill>
              <a:latin typeface="Matilda" panose="020B060402020202020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14456"/>
            <a:ext cx="4762500" cy="445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64088" y="2647218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У  Кремля  с утра до вечера шумел городской рынок </a:t>
            </a:r>
            <a:r>
              <a:rPr lang="ru-RU" sz="2400" b="1" i="1" dirty="0" err="1">
                <a:solidFill>
                  <a:srgbClr val="C00000"/>
                </a:solidFill>
                <a:latin typeface="Matilda" panose="020B0604020202020204" charset="0"/>
              </a:rPr>
              <a:t>Ташаяк</a:t>
            </a:r>
            <a:r>
              <a:rPr lang="ru-RU" sz="2400" b="1" i="1" dirty="0">
                <a:solidFill>
                  <a:srgbClr val="C00000"/>
                </a:solidFill>
                <a:latin typeface="Matilda" panose="020B0604020202020204" charset="0"/>
              </a:rPr>
              <a:t>. </a:t>
            </a:r>
          </a:p>
          <a:p>
            <a:endParaRPr lang="ru-RU" sz="2400" b="1" i="1" dirty="0">
              <a:solidFill>
                <a:schemeClr val="tx2">
                  <a:lumMod val="50000"/>
                </a:schemeClr>
              </a:solidFill>
              <a:latin typeface="Matilda" panose="020B0604020202020204" charset="0"/>
            </a:endParaRPr>
          </a:p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Теперь здесь - Ярмарочная площадь.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2593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332656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Казанское ханство оставило глубокий след в культуре татарского народа.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Matilda" panose="020B060402020202020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36" y="1484503"/>
            <a:ext cx="4104456" cy="312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809709"/>
            <a:ext cx="180020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21088"/>
            <a:ext cx="333375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44348" y="4913005"/>
            <a:ext cx="40396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Грамоте  обучали в </a:t>
            </a:r>
            <a:r>
              <a:rPr lang="ru-RU" sz="2000" b="1" i="1" dirty="0" err="1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мектебах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 ((начальные школы)</a:t>
            </a:r>
          </a:p>
          <a:p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и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медресе( среднее или высшее учебное заведение)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Matilda" panose="020B060402020202020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1267632"/>
            <a:ext cx="3528392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  <a:latin typeface="Matilda" panose="020B0604020202020204" charset="0"/>
              </a:rPr>
              <a:t> 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Знаменитые  </a:t>
            </a:r>
          </a:p>
          <a:p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Matilda" panose="020B0604020202020204" charset="0"/>
            </a:endParaRPr>
          </a:p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           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поэты  </a:t>
            </a:r>
            <a:endParaRPr lang="ru-RU" sz="2400" b="1" i="1" dirty="0" smtClean="0">
              <a:solidFill>
                <a:schemeClr val="accent1">
                  <a:lumMod val="75000"/>
                </a:schemeClr>
              </a:solidFill>
              <a:latin typeface="Matilda" panose="020B0604020202020204" charset="0"/>
            </a:endParaRPr>
          </a:p>
          <a:p>
            <a:endParaRPr lang="ru-RU" sz="2000" b="1" i="1" dirty="0">
              <a:solidFill>
                <a:schemeClr val="tx2">
                  <a:lumMod val="50000"/>
                </a:schemeClr>
              </a:solidFill>
              <a:latin typeface="Matilda" panose="020B0604020202020204" charset="0"/>
            </a:endParaRPr>
          </a:p>
          <a:p>
            <a:r>
              <a:rPr lang="ru-RU" dirty="0"/>
              <a:t>                  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b="1" i="1" dirty="0" smtClean="0">
                <a:solidFill>
                  <a:srgbClr val="C00000"/>
                </a:solidFill>
                <a:latin typeface="Matilda" panose="020B0604020202020204" charset="0"/>
              </a:rPr>
              <a:t>МУХАММАДЬЯР</a:t>
            </a:r>
          </a:p>
          <a:p>
            <a:endParaRPr lang="ru-RU" b="1" i="1" dirty="0">
              <a:solidFill>
                <a:srgbClr val="C00000"/>
              </a:solidFill>
              <a:latin typeface="Matilda" panose="020B0604020202020204" charset="0"/>
            </a:endParaRPr>
          </a:p>
          <a:p>
            <a:r>
              <a:rPr lang="ru-RU" b="1" i="1" dirty="0" smtClean="0">
                <a:solidFill>
                  <a:srgbClr val="C00000"/>
                </a:solidFill>
                <a:latin typeface="Matilda" panose="020B0604020202020204" charset="0"/>
              </a:rPr>
              <a:t> </a:t>
            </a:r>
            <a:endParaRPr lang="ru-RU" b="1" i="1" dirty="0">
              <a:solidFill>
                <a:srgbClr val="C00000"/>
              </a:solidFill>
              <a:latin typeface="Matilda" panose="020B0604020202020204" charset="0"/>
            </a:endParaRPr>
          </a:p>
          <a:p>
            <a:r>
              <a:rPr lang="ru-RU" b="1" i="1" dirty="0">
                <a:solidFill>
                  <a:srgbClr val="C00000"/>
                </a:solidFill>
                <a:latin typeface="Matilda" panose="020B0604020202020204" charset="0"/>
              </a:rPr>
              <a:t>              </a:t>
            </a:r>
            <a:r>
              <a:rPr lang="ru-RU" b="1" i="1" dirty="0" smtClean="0">
                <a:solidFill>
                  <a:srgbClr val="C00000"/>
                </a:solidFill>
                <a:latin typeface="Matilda" panose="020B0604020202020204" charset="0"/>
              </a:rPr>
              <a:t>                  </a:t>
            </a:r>
            <a:r>
              <a:rPr lang="ru-RU" b="1" i="1" dirty="0">
                <a:solidFill>
                  <a:srgbClr val="C00000"/>
                </a:solidFill>
                <a:latin typeface="Matilda" panose="020B0604020202020204" charset="0"/>
              </a:rPr>
              <a:t>КУЛ   ШАРИФ</a:t>
            </a:r>
          </a:p>
          <a:p>
            <a:r>
              <a:rPr lang="ru-RU" b="1" i="1" dirty="0" smtClean="0">
                <a:solidFill>
                  <a:srgbClr val="C00000"/>
                </a:solidFill>
                <a:latin typeface="Matilda" panose="020B0604020202020204" charset="0"/>
              </a:rPr>
              <a:t>     </a:t>
            </a:r>
            <a:endParaRPr lang="ru-RU" b="1" i="1" dirty="0">
              <a:solidFill>
                <a:srgbClr val="C00000"/>
              </a:solidFill>
              <a:latin typeface="Matilda" panose="020B0604020202020204" charset="0"/>
            </a:endParaRPr>
          </a:p>
          <a:p>
            <a:r>
              <a:rPr lang="ru-RU" b="1" i="1" dirty="0">
                <a:solidFill>
                  <a:srgbClr val="C00000"/>
                </a:solidFill>
                <a:latin typeface="Matilda" panose="020B0604020202020204" charset="0"/>
              </a:rPr>
              <a:t>                               </a:t>
            </a:r>
          </a:p>
          <a:p>
            <a:r>
              <a:rPr lang="ru-RU" b="1" i="1" dirty="0">
                <a:solidFill>
                  <a:srgbClr val="C00000"/>
                </a:solidFill>
                <a:latin typeface="Matilda" panose="020B0604020202020204" charset="0"/>
              </a:rPr>
              <a:t>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398165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476672"/>
            <a:ext cx="698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Matilda" panose="020B0604020202020204" charset="0"/>
              </a:rPr>
              <a:t>  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Падение </a:t>
            </a: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Казанского ханства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Matilda" panose="020B060402020202020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3168352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242088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1487 года начался период  зависимости Казани от Москвы.   </a:t>
            </a:r>
          </a:p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На престоле  оказывались   ханы- сторонники Москвы, что вызывало  недовольство у многих казанских вельмож. </a:t>
            </a:r>
          </a:p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Последним ханом 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был</a:t>
            </a:r>
          </a:p>
          <a:p>
            <a:r>
              <a:rPr lang="ru-RU" sz="2400" b="1" i="1" dirty="0" err="1" smtClean="0">
                <a:solidFill>
                  <a:srgbClr val="C00000"/>
                </a:solidFill>
                <a:latin typeface="Matilda" panose="020B0604020202020204" charset="0"/>
              </a:rPr>
              <a:t>Сафа</a:t>
            </a:r>
            <a:r>
              <a:rPr lang="ru-RU" sz="2400" b="1" i="1" dirty="0" smtClean="0">
                <a:solidFill>
                  <a:srgbClr val="C00000"/>
                </a:solidFill>
                <a:latin typeface="Matilda" panose="020B0604020202020204" charset="0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Matilda" panose="020B0604020202020204" charset="0"/>
              </a:rPr>
              <a:t>Гирей.</a:t>
            </a:r>
          </a:p>
        </p:txBody>
      </p:sp>
    </p:spTree>
    <p:extLst>
      <p:ext uri="{BB962C8B-B14F-4D97-AF65-F5344CB8AC3E}">
        <p14:creationId xmlns:p14="http://schemas.microsoft.com/office/powerpoint/2010/main" val="1495227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916832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После смерти </a:t>
            </a:r>
            <a:r>
              <a:rPr lang="ru-RU" sz="2800" b="1" i="1" dirty="0" err="1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Сафа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 </a:t>
            </a:r>
            <a:r>
              <a:rPr lang="ru-RU" sz="2800" b="1" i="1" dirty="0" err="1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Гирея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  в 1549 году  ханом  стал  его  3-х  летний  сын </a:t>
            </a:r>
            <a:r>
              <a:rPr lang="ru-RU" sz="2800" b="1" i="1" u="sng" dirty="0" err="1">
                <a:solidFill>
                  <a:srgbClr val="C00000"/>
                </a:solidFill>
                <a:latin typeface="Matilda" panose="020B0604020202020204" charset="0"/>
              </a:rPr>
              <a:t>Утямыш</a:t>
            </a:r>
            <a:r>
              <a:rPr lang="ru-RU" sz="2800" b="1" i="1" u="sng" dirty="0">
                <a:solidFill>
                  <a:srgbClr val="C00000"/>
                </a:solidFill>
                <a:latin typeface="Matilda" panose="020B0604020202020204" charset="0"/>
              </a:rPr>
              <a:t>-Гирей. </a:t>
            </a:r>
          </a:p>
          <a:p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    За младенца стала править его мать </a:t>
            </a:r>
            <a:r>
              <a:rPr lang="ru-RU" sz="2800" b="1" i="1" u="sng" dirty="0" err="1">
                <a:solidFill>
                  <a:srgbClr val="C00000"/>
                </a:solidFill>
                <a:latin typeface="Matilda" panose="020B0604020202020204" charset="0"/>
              </a:rPr>
              <a:t>Сююмбике</a:t>
            </a:r>
            <a:r>
              <a:rPr lang="ru-RU" sz="2800" b="1" i="1" u="sng" dirty="0">
                <a:solidFill>
                  <a:srgbClr val="C00000"/>
                </a:solidFill>
                <a:latin typeface="Matilda" panose="020B0604020202020204" charset="0"/>
              </a:rPr>
              <a:t>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544" y="1052736"/>
            <a:ext cx="385293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0422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6552728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3648" y="3356992"/>
            <a:ext cx="68407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Между тем со стороны Московского государства надвинулась самая серьезная опасность. </a:t>
            </a:r>
          </a:p>
          <a:p>
            <a:r>
              <a:rPr lang="ru-RU" sz="2400" b="1" i="1" dirty="0">
                <a:solidFill>
                  <a:srgbClr val="C00000"/>
                </a:solidFill>
                <a:latin typeface="Matilda" panose="020B0604020202020204" charset="0"/>
              </a:rPr>
              <a:t>   Иван  Грозный 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начал готовиться к решающему походу  на Казань. </a:t>
            </a:r>
          </a:p>
          <a:p>
            <a:endParaRPr lang="ru-RU" sz="2400" b="1" i="1" dirty="0">
              <a:latin typeface="Matilda" panose="020B0604020202020204" charset="0"/>
            </a:endParaRPr>
          </a:p>
          <a:p>
            <a:r>
              <a:rPr lang="ru-RU" sz="2400" b="1" i="1" dirty="0">
                <a:latin typeface="Matilda" panose="020B0604020202020204" charset="0"/>
              </a:rPr>
              <a:t>    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Весной 1551 года как  плацдарм для  наступления  на Казань  Иваном  Грозным была построена крепость </a:t>
            </a:r>
            <a:r>
              <a:rPr lang="ru-RU" sz="2400" b="1" i="1" dirty="0">
                <a:solidFill>
                  <a:srgbClr val="C00000"/>
                </a:solidFill>
                <a:latin typeface="Matilda" panose="020B0604020202020204" charset="0"/>
              </a:rPr>
              <a:t>Свияжск. </a:t>
            </a:r>
          </a:p>
        </p:txBody>
      </p:sp>
    </p:spTree>
    <p:extLst>
      <p:ext uri="{BB962C8B-B14F-4D97-AF65-F5344CB8AC3E}">
        <p14:creationId xmlns:p14="http://schemas.microsoft.com/office/powerpoint/2010/main" val="7744155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03648" y="260648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Matilda" panose="020B0604020202020204" charset="0"/>
              </a:rPr>
              <a:t>    ВЗЯТИЕ      КАЗАНИ  </a:t>
            </a:r>
            <a:endParaRPr lang="ru-RU" sz="3600" dirty="0">
              <a:solidFill>
                <a:schemeClr val="tx2">
                  <a:lumMod val="50000"/>
                </a:schemeClr>
              </a:solidFill>
              <a:latin typeface="Matilda" panose="020B060402020202020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309815"/>
            <a:ext cx="561662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55576" y="874787"/>
            <a:ext cx="77048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Ранним утром 2 октября 1552 года начался общий штурм Казанской крепости. </a:t>
            </a:r>
          </a:p>
          <a:p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Казанцы защищались чем могли. Со стен крепости они сбрасывали огромные бревна, или горящую нефть. </a:t>
            </a:r>
          </a:p>
          <a:p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 Героически сражались </a:t>
            </a:r>
            <a:r>
              <a:rPr lang="ru-RU" sz="2000" b="1" i="1" dirty="0" err="1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шакирды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 во главе с сеидом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Matilda" panose="020B0604020202020204" charset="0"/>
              </a:rPr>
              <a:t> </a:t>
            </a:r>
            <a:r>
              <a:rPr lang="ru-RU" sz="2000" b="1" i="1" dirty="0" err="1">
                <a:solidFill>
                  <a:srgbClr val="C00000"/>
                </a:solidFill>
                <a:latin typeface="Matilda" panose="020B0604020202020204" charset="0"/>
              </a:rPr>
              <a:t>Кул</a:t>
            </a:r>
            <a:r>
              <a:rPr lang="ru-RU" sz="2000" b="1" i="1" dirty="0">
                <a:solidFill>
                  <a:srgbClr val="C00000"/>
                </a:solidFill>
                <a:latin typeface="Matilda" panose="020B0604020202020204" charset="0"/>
              </a:rPr>
              <a:t> Шарифом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latin typeface="Matilda" panose="020B0604020202020204" charset="0"/>
              </a:rPr>
              <a:t>. </a:t>
            </a:r>
          </a:p>
          <a:p>
            <a:endParaRPr lang="ru-RU" sz="2000" b="1" i="1" dirty="0">
              <a:solidFill>
                <a:schemeClr val="accent1">
                  <a:lumMod val="50000"/>
                </a:schemeClr>
              </a:solidFill>
              <a:latin typeface="Matilda" panose="020B0604020202020204" charset="0"/>
            </a:endParaRPr>
          </a:p>
          <a:p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Однако силы были неравны. Последним сражением стал бой за ханский дворец.</a:t>
            </a:r>
          </a:p>
        </p:txBody>
      </p:sp>
    </p:spTree>
    <p:extLst>
      <p:ext uri="{BB962C8B-B14F-4D97-AF65-F5344CB8AC3E}">
        <p14:creationId xmlns:p14="http://schemas.microsoft.com/office/powerpoint/2010/main" val="28062836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3608" y="2060848"/>
            <a:ext cx="74888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Город </a:t>
            </a: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был повержен. По обычаям тех времен Иван IV Грозный отдал его на разграбление победителям. Казань опустела: оставшиеся в живых жители были перебиты или уведены в плен. 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 </a:t>
            </a:r>
            <a:endParaRPr lang="ru-RU" sz="3200" b="1" i="1" dirty="0">
              <a:solidFill>
                <a:schemeClr val="accent1">
                  <a:lumMod val="75000"/>
                </a:schemeClr>
              </a:solidFill>
              <a:latin typeface="Matild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5481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691680" y="2078376"/>
            <a:ext cx="5760640" cy="3378685"/>
            <a:chOff x="607288" y="-815361"/>
            <a:chExt cx="7925152" cy="487044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5324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8A0000"/>
                </a:solidFill>
                <a:latin typeface="Matilda" pitchFamily="2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478317"/>
              <a:ext cx="6491880" cy="576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dirty="0">
                <a:solidFill>
                  <a:srgbClr val="8A0000"/>
                </a:solidFill>
                <a:latin typeface="Matilda" pitchFamily="2" charset="0"/>
                <a:cs typeface="Arial" charset="0"/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1403648" y="188641"/>
            <a:ext cx="59420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Matilda" panose="020B0604020202020204" charset="0"/>
              </a:rPr>
              <a:t>    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Легенда  о  </a:t>
            </a:r>
            <a:r>
              <a:rPr lang="ru-RU" sz="3600" b="1" i="1" dirty="0" err="1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Сююмбике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Matilda" panose="020B060402020202020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3240360" cy="5224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760472" y="764704"/>
            <a:ext cx="5472608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Легенда рассказывает о татарской царице </a:t>
            </a:r>
            <a:r>
              <a:rPr lang="ru-RU" b="1" i="1" dirty="0" err="1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Сююмбике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, которая славилась своею красотой далеко по всей округе. Вот и решил царь Иван Грозный посвататься к казанской царице, но отказала ему гордая красавица. Не мог простить царь такой дерзости, собрал войско, пошёл на Казань и осадил город.</a:t>
            </a:r>
          </a:p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 </a:t>
            </a:r>
          </a:p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Чтобы спасти от верной гибели своих людей, цариц ничего не оставалось, как выйти замуж за него. Но мудрая </a:t>
            </a:r>
            <a:r>
              <a:rPr lang="ru-RU" b="1" i="1" dirty="0" err="1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Сююмбике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 поставила русскому царю одно условие: чтобы за семь дней башню высокую в Казани построил.</a:t>
            </a:r>
          </a:p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 </a:t>
            </a:r>
          </a:p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К назначенного срока башня была готова. Тогда прекрасная царица поднялась на самый ее верх и бросилась вниз.</a:t>
            </a:r>
          </a:p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 </a:t>
            </a:r>
          </a:p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Так мудрая царица спасла свой народ, но и гордости своей не изменила – не покорилась ненавистному царю Ивану Грозному. И в память о прекрасной </a:t>
            </a:r>
            <a:r>
              <a:rPr lang="ru-RU" b="1" i="1" dirty="0" err="1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Сююмбике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 казанский народ дал башне ее имя.</a:t>
            </a:r>
          </a:p>
          <a:p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Matilda" panose="020B0604020202020204" charset="0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Но так горевали люди о царице своей, что не выдержала башня плача и причитаний, согнулась она от людской печали. Так и по сей день наклонена та башня </a:t>
            </a:r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Сююмбике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Matilda" panose="020B060402020202020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16832"/>
            <a:ext cx="3600400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26630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20688"/>
            <a:ext cx="23583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Тайны  ОК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Matilda" panose="020B060402020202020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13" y="1267019"/>
            <a:ext cx="519462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46144" y="620688"/>
            <a:ext cx="36645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Узнав, что войско московского царя подходит к стенам Казани, Казанский хан велел вывезти свою казну и затопить ее в потаенном месте. </a:t>
            </a:r>
          </a:p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Старики рассказывали,  что были там золотые и серебряные слитки, монеты разного достоинства и происхождения. И сокровища невиданные.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508518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С тех пор так и покоится этот клад на дне озера Кабан, среди воды да ила.</a:t>
            </a:r>
          </a:p>
        </p:txBody>
      </p:sp>
    </p:spTree>
    <p:extLst>
      <p:ext uri="{BB962C8B-B14F-4D97-AF65-F5344CB8AC3E}">
        <p14:creationId xmlns:p14="http://schemas.microsoft.com/office/powerpoint/2010/main" val="1158665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6923112" cy="2218258"/>
          </a:xfrm>
        </p:spPr>
        <p:txBody>
          <a:bodyPr/>
          <a:lstStyle/>
          <a:p>
            <a:pPr marL="0" indent="0"/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В первой половине XV столетия на Средней Волге появилось новое государство –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 </a:t>
            </a:r>
            <a:r>
              <a:rPr lang="ru-RU" sz="88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/>
            </a:r>
            <a:br>
              <a:rPr lang="ru-RU" sz="88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</a:br>
            <a:r>
              <a:rPr lang="ru-RU" sz="9600" b="1" i="1" dirty="0">
                <a:solidFill>
                  <a:srgbClr val="002060"/>
                </a:solidFill>
                <a:latin typeface="Matilda" panose="020B0604020202020204" charset="0"/>
              </a:rPr>
              <a:t>Казанское ханство  </a:t>
            </a:r>
            <a:br>
              <a:rPr lang="ru-RU" sz="9600" b="1" i="1" dirty="0">
                <a:solidFill>
                  <a:srgbClr val="002060"/>
                </a:solidFill>
                <a:latin typeface="Matilda" panose="020B0604020202020204" charset="0"/>
              </a:rPr>
            </a:br>
            <a:endParaRPr lang="ru-RU" dirty="0">
              <a:solidFill>
                <a:srgbClr val="002060"/>
              </a:solidFill>
              <a:latin typeface="Matild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6542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276872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Казанское ханство просуществовало чуть более ста лет. Это был важный этап в истории татарского народа.</a:t>
            </a:r>
          </a:p>
        </p:txBody>
      </p:sp>
    </p:spTree>
    <p:extLst>
      <p:ext uri="{BB962C8B-B14F-4D97-AF65-F5344CB8AC3E}">
        <p14:creationId xmlns:p14="http://schemas.microsoft.com/office/powerpoint/2010/main" val="11758850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1052736"/>
            <a:ext cx="6264696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Matilda" panose="020B0604020202020204" charset="0"/>
              </a:rPr>
              <a:t>              </a:t>
            </a:r>
            <a:r>
              <a:rPr lang="ru-RU" sz="4800" b="1" dirty="0" smtClean="0">
                <a:solidFill>
                  <a:srgbClr val="0070C0"/>
                </a:solidFill>
                <a:latin typeface="Matilda" panose="020B0604020202020204" charset="0"/>
              </a:rPr>
              <a:t>СПАСИБО</a:t>
            </a:r>
            <a:r>
              <a:rPr lang="ru-RU" sz="4800" b="1" dirty="0">
                <a:solidFill>
                  <a:srgbClr val="0070C0"/>
                </a:solidFill>
                <a:latin typeface="Matilda" panose="020B0604020202020204" charset="0"/>
              </a:rPr>
              <a:t/>
            </a:r>
            <a:br>
              <a:rPr lang="ru-RU" sz="4800" b="1" dirty="0">
                <a:solidFill>
                  <a:srgbClr val="0070C0"/>
                </a:solidFill>
                <a:latin typeface="Matilda" panose="020B0604020202020204" charset="0"/>
              </a:rPr>
            </a:br>
            <a:r>
              <a:rPr lang="ru-RU" sz="4800" dirty="0" smtClean="0">
                <a:solidFill>
                  <a:srgbClr val="0070C0"/>
                </a:solidFill>
                <a:latin typeface="Matilda" panose="020B0604020202020204" charset="0"/>
              </a:rPr>
              <a:t>                            </a:t>
            </a:r>
          </a:p>
          <a:p>
            <a:r>
              <a:rPr lang="ru-RU" sz="4800" dirty="0">
                <a:solidFill>
                  <a:srgbClr val="0070C0"/>
                </a:solidFill>
                <a:latin typeface="Matilda" panose="020B0604020202020204" charset="0"/>
              </a:rPr>
              <a:t> </a:t>
            </a:r>
            <a:r>
              <a:rPr lang="ru-RU" sz="4800" dirty="0" smtClean="0">
                <a:solidFill>
                  <a:srgbClr val="0070C0"/>
                </a:solidFill>
                <a:latin typeface="Matilda" panose="020B0604020202020204" charset="0"/>
              </a:rPr>
              <a:t>                          </a:t>
            </a:r>
            <a:r>
              <a:rPr lang="ru-RU" sz="4800" b="1" dirty="0" smtClean="0">
                <a:solidFill>
                  <a:srgbClr val="0070C0"/>
                </a:solidFill>
                <a:latin typeface="Matilda" panose="020B0604020202020204" charset="0"/>
              </a:rPr>
              <a:t>ЗА</a:t>
            </a:r>
          </a:p>
          <a:p>
            <a:endParaRPr lang="ru-RU" sz="4800" dirty="0">
              <a:solidFill>
                <a:srgbClr val="0070C0"/>
              </a:solidFill>
              <a:latin typeface="Matilda" panose="020B0604020202020204" charset="0"/>
            </a:endParaRPr>
          </a:p>
          <a:p>
            <a:r>
              <a:rPr lang="ru-RU" sz="4800" b="1" dirty="0">
                <a:solidFill>
                  <a:srgbClr val="0070C0"/>
                </a:solidFill>
                <a:latin typeface="Matilda" panose="020B0604020202020204" charset="0"/>
              </a:rPr>
              <a:t> </a:t>
            </a:r>
            <a:r>
              <a:rPr lang="ru-RU" sz="4800" b="1" dirty="0" smtClean="0">
                <a:solidFill>
                  <a:srgbClr val="0070C0"/>
                </a:solidFill>
                <a:latin typeface="Matilda" panose="020B0604020202020204" charset="0"/>
              </a:rPr>
              <a:t>              </a:t>
            </a:r>
            <a:r>
              <a:rPr lang="ru-RU" sz="4800" b="1" dirty="0">
                <a:solidFill>
                  <a:srgbClr val="0070C0"/>
                </a:solidFill>
                <a:latin typeface="Matilda" panose="020B0604020202020204" charset="0"/>
              </a:rPr>
              <a:t>ВНИМАНИЕ</a:t>
            </a:r>
            <a:endParaRPr lang="ru-RU" sz="4800" b="1" dirty="0">
              <a:solidFill>
                <a:srgbClr val="0070C0"/>
              </a:solidFill>
            </a:endParaRPr>
          </a:p>
          <a:p>
            <a:endParaRPr lang="ru-RU" sz="4400" dirty="0" smtClean="0">
              <a:latin typeface="Matilda" panose="020B0604020202020204" charset="0"/>
            </a:endParaRPr>
          </a:p>
          <a:p>
            <a:r>
              <a:rPr lang="ru-RU" sz="4400" dirty="0">
                <a:latin typeface="Matilda" panose="020B0604020202020204" charset="0"/>
              </a:rPr>
              <a:t> </a:t>
            </a:r>
            <a:r>
              <a:rPr lang="ru-RU" sz="4400" dirty="0" smtClean="0">
                <a:latin typeface="Matilda" panose="020B0604020202020204" charset="0"/>
              </a:rPr>
              <a:t>                                                                                                     </a:t>
            </a:r>
          </a:p>
          <a:p>
            <a:endParaRPr lang="ru-RU" sz="4400" dirty="0">
              <a:latin typeface="Matilda" panose="020B0604020202020204" charset="0"/>
            </a:endParaRPr>
          </a:p>
          <a:p>
            <a:r>
              <a:rPr lang="ru-RU" sz="4400" dirty="0" smtClean="0">
                <a:latin typeface="Matilda" panose="020B0604020202020204" charset="0"/>
              </a:rPr>
              <a:t> </a:t>
            </a:r>
            <a:r>
              <a:rPr lang="ru-RU" sz="4400" dirty="0">
                <a:latin typeface="Matilda" panose="020B0604020202020204" charset="0"/>
              </a:rPr>
              <a:t/>
            </a:r>
            <a:br>
              <a:rPr lang="ru-RU" sz="4400" dirty="0">
                <a:latin typeface="Matilda" panose="020B0604020202020204" charset="0"/>
              </a:rPr>
            </a:br>
            <a:r>
              <a:rPr lang="ru-RU" dirty="0">
                <a:latin typeface="Matilda" panose="020B0604020202020204" charset="0"/>
              </a:rPr>
              <a:t/>
            </a:r>
            <a:br>
              <a:rPr lang="ru-RU" dirty="0">
                <a:latin typeface="Matilda" panose="020B0604020202020204" charset="0"/>
              </a:rPr>
            </a:br>
            <a:r>
              <a:rPr lang="ru-RU" dirty="0">
                <a:latin typeface="Matilda" panose="020B0604020202020204" charset="0"/>
              </a:rPr>
              <a:t>              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1097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2656"/>
            <a:ext cx="4536504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620688"/>
            <a:ext cx="4211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Казанское ханство занимало бывшую территорию Волжской </a:t>
            </a:r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Булгарии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. На востоке его земли простирались до реки </a:t>
            </a:r>
            <a:r>
              <a:rPr lang="ru-RU" sz="2400" b="1" i="1" dirty="0">
                <a:solidFill>
                  <a:srgbClr val="C00000"/>
                </a:solidFill>
                <a:latin typeface="Matilda" panose="020B0604020202020204" charset="0"/>
              </a:rPr>
              <a:t>Белой,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на западе - почти до рек </a:t>
            </a:r>
            <a:r>
              <a:rPr lang="ru-RU" sz="2400" b="1" i="1" dirty="0">
                <a:solidFill>
                  <a:srgbClr val="C00000"/>
                </a:solidFill>
                <a:latin typeface="Matilda" panose="020B0604020202020204" charset="0"/>
              </a:rPr>
              <a:t>Суры</a:t>
            </a:r>
            <a:r>
              <a:rPr lang="ru-RU" sz="2400" b="1" i="1" dirty="0">
                <a:latin typeface="Matilda" panose="020B0604020202020204" charset="0"/>
              </a:rPr>
              <a:t>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и Ветлуги. На севере они шли от</a:t>
            </a:r>
            <a:r>
              <a:rPr lang="ru-RU" sz="2400" b="1" i="1" dirty="0">
                <a:latin typeface="Matilda" panose="020B0604020202020204" charset="0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Matilda" panose="020B0604020202020204" charset="0"/>
              </a:rPr>
              <a:t>Верхней Камы</a:t>
            </a:r>
            <a:r>
              <a:rPr lang="ru-RU" sz="2400" b="1" i="1" dirty="0">
                <a:latin typeface="Matilda" panose="020B0604020202020204" charset="0"/>
              </a:rPr>
              <a:t>,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на юге - до устья</a:t>
            </a:r>
            <a:r>
              <a:rPr lang="ru-RU" sz="2400" b="1" i="1" dirty="0">
                <a:latin typeface="Matilda" panose="020B0604020202020204" charset="0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Matilda" panose="020B0604020202020204" charset="0"/>
              </a:rPr>
              <a:t>Черемшана. </a:t>
            </a:r>
          </a:p>
          <a:p>
            <a:endParaRPr lang="ru-RU" sz="2400" b="1" i="1" dirty="0">
              <a:latin typeface="Matilda" panose="020B0604020202020204" charset="0"/>
            </a:endParaRPr>
          </a:p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Крупные селения городского типа  </a:t>
            </a:r>
            <a:r>
              <a:rPr lang="ru-RU" sz="2400" b="1" i="1" dirty="0" err="1">
                <a:solidFill>
                  <a:srgbClr val="C00000"/>
                </a:solidFill>
                <a:latin typeface="Matilda" panose="020B0604020202020204" charset="0"/>
              </a:rPr>
              <a:t>Лаеш</a:t>
            </a:r>
            <a:r>
              <a:rPr lang="ru-RU" sz="2400" b="1" i="1" dirty="0">
                <a:solidFill>
                  <a:srgbClr val="C00000"/>
                </a:solidFill>
                <a:latin typeface="Matilda" panose="020B0604020202020204" charset="0"/>
              </a:rPr>
              <a:t>, </a:t>
            </a:r>
            <a:r>
              <a:rPr lang="ru-RU" sz="2400" b="1" i="1" dirty="0" err="1">
                <a:solidFill>
                  <a:srgbClr val="C00000"/>
                </a:solidFill>
                <a:latin typeface="Matilda" panose="020B0604020202020204" charset="0"/>
              </a:rPr>
              <a:t>Алабуга</a:t>
            </a:r>
            <a:r>
              <a:rPr lang="ru-RU" sz="2400" b="1" i="1" dirty="0">
                <a:solidFill>
                  <a:srgbClr val="C00000"/>
                </a:solidFill>
                <a:latin typeface="Matilda" panose="020B0604020202020204" charset="0"/>
              </a:rPr>
              <a:t>, </a:t>
            </a:r>
            <a:r>
              <a:rPr lang="ru-RU" sz="2400" b="1" i="1" dirty="0" err="1">
                <a:solidFill>
                  <a:srgbClr val="C00000"/>
                </a:solidFill>
                <a:latin typeface="Matilda" panose="020B0604020202020204" charset="0"/>
              </a:rPr>
              <a:t>Тэтеш</a:t>
            </a:r>
            <a:r>
              <a:rPr lang="ru-RU" sz="2400" b="1" i="1" dirty="0">
                <a:solidFill>
                  <a:srgbClr val="C00000"/>
                </a:solidFill>
                <a:latin typeface="Matilda" panose="020B0604020202020204" charset="0"/>
              </a:rPr>
              <a:t>, </a:t>
            </a:r>
            <a:r>
              <a:rPr lang="ru-RU" sz="2400" b="1" i="1" dirty="0" err="1">
                <a:solidFill>
                  <a:srgbClr val="C00000"/>
                </a:solidFill>
                <a:latin typeface="Matilda" panose="020B0604020202020204" charset="0"/>
              </a:rPr>
              <a:t>Сембер</a:t>
            </a:r>
            <a:r>
              <a:rPr lang="ru-RU" sz="2400" b="1" i="1" dirty="0">
                <a:solidFill>
                  <a:srgbClr val="C00000"/>
                </a:solidFill>
                <a:latin typeface="Matilda" panose="020B0604020202020204" charset="0"/>
              </a:rPr>
              <a:t>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(современный Ульяновск), </a:t>
            </a:r>
            <a:r>
              <a:rPr lang="ru-RU" sz="2400" b="1" i="1" dirty="0" err="1">
                <a:solidFill>
                  <a:srgbClr val="C00000"/>
                </a:solidFill>
                <a:latin typeface="Matilda" panose="020B0604020202020204" charset="0"/>
              </a:rPr>
              <a:t>Сарытау</a:t>
            </a:r>
            <a:r>
              <a:rPr lang="ru-RU" sz="2400" b="1" i="1" dirty="0">
                <a:solidFill>
                  <a:srgbClr val="C00000"/>
                </a:solidFill>
                <a:latin typeface="Matilda" panose="020B0604020202020204" charset="0"/>
              </a:rPr>
              <a:t> 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(современный Саратов).</a:t>
            </a:r>
          </a:p>
        </p:txBody>
      </p:sp>
    </p:spTree>
    <p:extLst>
      <p:ext uri="{BB962C8B-B14F-4D97-AF65-F5344CB8AC3E}">
        <p14:creationId xmlns:p14="http://schemas.microsoft.com/office/powerpoint/2010/main" val="1331281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188640"/>
            <a:ext cx="748883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Здесь жили  булгары , марийцы, чуваши, удмурты, мордва и башкиры. </a:t>
            </a:r>
            <a:b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</a:b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   За годы совместной жизни разнородное население смешалось между собой. В результате возникла новая народность – </a:t>
            </a:r>
            <a:r>
              <a:rPr lang="ru-RU" sz="2800" b="1" i="1" dirty="0">
                <a:solidFill>
                  <a:schemeClr val="tx2">
                    <a:lumMod val="50000"/>
                  </a:schemeClr>
                </a:solidFill>
                <a:latin typeface="Matilda" panose="020B0604020202020204" charset="0"/>
              </a:rPr>
              <a:t/>
            </a:r>
            <a:br>
              <a:rPr lang="ru-RU" sz="2800" b="1" i="1" dirty="0">
                <a:solidFill>
                  <a:schemeClr val="tx2">
                    <a:lumMod val="50000"/>
                  </a:schemeClr>
                </a:solidFill>
                <a:latin typeface="Matilda" panose="020B0604020202020204" charset="0"/>
              </a:rPr>
            </a:b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  <a:latin typeface="Matilda" panose="020B0604020202020204" charset="0"/>
              </a:rPr>
              <a:t> </a:t>
            </a:r>
            <a:r>
              <a:rPr lang="ru-RU" sz="2800" b="1" i="1" u="sng" dirty="0">
                <a:solidFill>
                  <a:srgbClr val="C00000"/>
                </a:solidFill>
                <a:latin typeface="Matilda" panose="020B0604020202020204" charset="0"/>
              </a:rPr>
              <a:t>казанские    или      поволжские  татары. </a:t>
            </a:r>
            <a:br>
              <a:rPr lang="ru-RU" sz="2800" b="1" i="1" u="sng" dirty="0">
                <a:solidFill>
                  <a:srgbClr val="C00000"/>
                </a:solidFill>
                <a:latin typeface="Matilda" panose="020B0604020202020204" charset="0"/>
              </a:rPr>
            </a:br>
            <a:endParaRPr lang="ru-RU" sz="2800" dirty="0">
              <a:solidFill>
                <a:srgbClr val="C00000"/>
              </a:solidFill>
              <a:latin typeface="Matilda" panose="020B060402020202020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80" y="3073918"/>
            <a:ext cx="2035712" cy="3065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084" y="3063289"/>
            <a:ext cx="2088232" cy="3075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063289"/>
            <a:ext cx="2088232" cy="3077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15616" y="6189642"/>
            <a:ext cx="13330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Matilda" panose="020B0604020202020204" charset="0"/>
              </a:rPr>
              <a:t>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татары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6236612"/>
            <a:ext cx="14426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марийка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900289" y="6189642"/>
            <a:ext cx="13805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чувашка</a:t>
            </a:r>
          </a:p>
        </p:txBody>
      </p:sp>
    </p:spTree>
    <p:extLst>
      <p:ext uri="{BB962C8B-B14F-4D97-AF65-F5344CB8AC3E}">
        <p14:creationId xmlns:p14="http://schemas.microsoft.com/office/powerpoint/2010/main" val="2965146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856357"/>
            <a:ext cx="777686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Главой государства был </a:t>
            </a:r>
            <a:r>
              <a:rPr lang="ru-RU" sz="3200" b="1" i="1" u="sng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хан</a:t>
            </a: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. Его деятельность контролировал совет крупных феодалов - </a:t>
            </a:r>
            <a:r>
              <a:rPr lang="ru-RU" sz="3200" b="1" i="1" u="sng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диван.     </a:t>
            </a:r>
          </a:p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Важнейшие вопросы государственной жизни решались также на народных собраниях - </a:t>
            </a:r>
            <a:r>
              <a:rPr lang="ru-RU" sz="3200" b="1" i="1" u="sng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курултаях.   </a:t>
            </a:r>
          </a:p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Подвластное население  называлось  </a:t>
            </a:r>
            <a:r>
              <a:rPr lang="ru-RU" sz="3200" b="1" i="1" u="sng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кара </a:t>
            </a:r>
            <a:r>
              <a:rPr lang="ru-RU" sz="3200" b="1" i="1" u="sng" dirty="0" err="1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халык</a:t>
            </a:r>
            <a:r>
              <a:rPr lang="ru-RU" sz="3200" b="1" i="1" u="sng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03762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260648"/>
            <a:ext cx="78488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Matilda" panose="020B0604020202020204" charset="0"/>
              </a:rPr>
              <a:t>Труд на земле, ремесло и торговля - 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Matilda" panose="020B0604020202020204" charset="0"/>
              </a:rPr>
              <a:t/>
            </a:r>
            <a:b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Matilda" panose="020B0604020202020204" charset="0"/>
              </a:rPr>
            </a:b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таковы были 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основные занятия 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поволжских   татар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95" y="2060848"/>
            <a:ext cx="3816424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060848"/>
            <a:ext cx="3672408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37695" y="4811667"/>
            <a:ext cx="4994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Matilda" panose="020B0604020202020204" charset="0"/>
              </a:rPr>
              <a:t>   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ЮВЕЛИРНАЯ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МАСТЕРСКАЯ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4808970"/>
            <a:ext cx="44683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ЗОЛОТОШВЕЙНАЯ МАСТЕРСКАЯ</a:t>
            </a:r>
          </a:p>
        </p:txBody>
      </p:sp>
    </p:spTree>
    <p:extLst>
      <p:ext uri="{BB962C8B-B14F-4D97-AF65-F5344CB8AC3E}">
        <p14:creationId xmlns:p14="http://schemas.microsoft.com/office/powerpoint/2010/main" val="2745459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04664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Корона татарских ханов – 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"</a:t>
            </a:r>
            <a:r>
              <a:rPr lang="ru-RU" sz="3200" b="1" i="1" dirty="0">
                <a:solidFill>
                  <a:srgbClr val="C00000"/>
                </a:solidFill>
                <a:latin typeface="Matilda" panose="020B0604020202020204" charset="0"/>
              </a:rPr>
              <a:t>Казанская шапка"</a:t>
            </a:r>
            <a:endParaRPr lang="ru-RU" sz="3200" dirty="0">
              <a:solidFill>
                <a:srgbClr val="C00000"/>
              </a:solidFill>
              <a:latin typeface="Matilda" panose="020B060402020202020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4176464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34129" y="1628800"/>
            <a:ext cx="457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Для каждого нового хана ювелиры изготавливали дорогие наряды, головные уборы, сосуды и блюда из золота и серебра. Настоящим шедевром ювелирного искусства первой половины XVI века является "казанская шапка".   Она хранится в знаменитой Оружейной палате Московского Кремля. </a:t>
            </a:r>
          </a:p>
        </p:txBody>
      </p:sp>
    </p:spTree>
    <p:extLst>
      <p:ext uri="{BB962C8B-B14F-4D97-AF65-F5344CB8AC3E}">
        <p14:creationId xmlns:p14="http://schemas.microsoft.com/office/powerpoint/2010/main" val="2092018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404664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Казанское ханство было известно и как 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              торговая </a:t>
            </a: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страна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Matilda" panose="020B060402020202020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4762500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92080" y="2420888"/>
            <a:ext cx="38519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Торговля связывала ханство с Московской Русью и многими западными странами, Кавказом и Средней Азией, Сибирью и Персией (Ираном).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6145271"/>
            <a:ext cx="47920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ПРИБЫТИЕ КУПЦОВ В КАЗАНЬ.</a:t>
            </a:r>
          </a:p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 XV ВЕК.</a:t>
            </a:r>
          </a:p>
        </p:txBody>
      </p:sp>
    </p:spTree>
    <p:extLst>
      <p:ext uri="{BB962C8B-B14F-4D97-AF65-F5344CB8AC3E}">
        <p14:creationId xmlns:p14="http://schemas.microsoft.com/office/powerpoint/2010/main" val="388157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332656"/>
            <a:ext cx="77048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Matilda" panose="020B0604020202020204" charset="0"/>
              </a:rPr>
              <a:t>    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Столица 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Казанского 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ханства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- Казань 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Matilda" panose="020B060402020202020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4229100" cy="4090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9663" y="1556792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Казань  возникла в самом начале XI века. Тогда она была небольшой военной крепостью и торговым поселением. Столетия спустя Казань стала крупным городом, столицей большого государства на Средней </a:t>
            </a:r>
            <a:r>
              <a:rPr lang="ru-RU" sz="2400" b="1" i="1" dirty="0" err="1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Волге.Главной</a:t>
            </a:r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, самой красивой и наиболее защищенной частью Казани был </a:t>
            </a:r>
            <a:r>
              <a:rPr lang="ru-RU" sz="2400" b="1" i="1" dirty="0">
                <a:solidFill>
                  <a:srgbClr val="C00000"/>
                </a:solidFill>
                <a:latin typeface="Matilda" panose="020B0604020202020204" charset="0"/>
              </a:rPr>
              <a:t>кремль (крепость) с ханским двором. </a:t>
            </a:r>
          </a:p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latin typeface="Matilda" panose="020B0604020202020204" charset="0"/>
              </a:rPr>
              <a:t>Кремль окружали стены из длинных и толстых дубовых бревен.</a:t>
            </a:r>
          </a:p>
        </p:txBody>
      </p:sp>
    </p:spTree>
    <p:extLst>
      <p:ext uri="{BB962C8B-B14F-4D97-AF65-F5344CB8AC3E}">
        <p14:creationId xmlns:p14="http://schemas.microsoft.com/office/powerpoint/2010/main" val="3959317248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Другая 74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32423"/>
      </a:hlink>
      <a:folHlink>
        <a:srgbClr val="63242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708</Words>
  <Application>Microsoft Office PowerPoint</Application>
  <PresentationFormat>Экран (4:3)</PresentationFormat>
  <Paragraphs>84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Matilda</vt:lpstr>
      <vt:lpstr>Calibri</vt:lpstr>
      <vt:lpstr>1_Тема Office</vt:lpstr>
      <vt:lpstr>Презентация PowerPoint</vt:lpstr>
      <vt:lpstr>В первой половине XV столетия на Средней Волге появилось новое государство –  Казанское ханство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User</cp:lastModifiedBy>
  <cp:revision>81</cp:revision>
  <dcterms:created xsi:type="dcterms:W3CDTF">2014-07-06T18:18:01Z</dcterms:created>
  <dcterms:modified xsi:type="dcterms:W3CDTF">2020-05-14T18:33:55Z</dcterms:modified>
</cp:coreProperties>
</file>