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3" r:id="rId26"/>
    <p:sldId id="281" r:id="rId27"/>
    <p:sldId id="282" r:id="rId28"/>
    <p:sldId id="284" r:id="rId29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00F665-DB76-4619-B6B2-31158FD367D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FF6F7A-9819-464A-BA21-220410C447AB}">
      <dgm:prSet/>
      <dgm:spPr>
        <a:solidFill>
          <a:schemeClr val="bg1"/>
        </a:solidFill>
        <a:ln>
          <a:solidFill>
            <a:srgbClr val="0070C0"/>
          </a:solidFill>
        </a:ln>
      </dgm:spPr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Задача</a:t>
          </a:r>
          <a:endParaRPr lang="ru-RU" dirty="0" smtClean="0"/>
        </a:p>
      </dgm:t>
    </dgm:pt>
    <dgm:pt modelId="{E1C4C873-7872-410E-B892-B0F1D282CEB4}" type="parTrans" cxnId="{CAA55EB7-BA71-45D7-8E17-355A0666C4C7}">
      <dgm:prSet/>
      <dgm:spPr/>
      <dgm:t>
        <a:bodyPr/>
        <a:lstStyle/>
        <a:p>
          <a:endParaRPr lang="ru-RU"/>
        </a:p>
      </dgm:t>
    </dgm:pt>
    <dgm:pt modelId="{42E78015-2BF5-4C7A-86F3-83E22B597403}" type="sibTrans" cxnId="{CAA55EB7-BA71-45D7-8E17-355A0666C4C7}">
      <dgm:prSet/>
      <dgm:spPr/>
      <dgm:t>
        <a:bodyPr/>
        <a:lstStyle/>
        <a:p>
          <a:endParaRPr lang="ru-RU"/>
        </a:p>
      </dgm:t>
    </dgm:pt>
    <dgm:pt modelId="{E1968285-85F0-495B-B461-D514B7412381}">
      <dgm:prSet/>
      <dgm:spPr>
        <a:solidFill>
          <a:schemeClr val="bg1"/>
        </a:solidFill>
        <a:ln>
          <a:solidFill>
            <a:srgbClr val="0070C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i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rPr>
            <a:t>простая</a:t>
          </a:r>
          <a:endParaRPr lang="ru-RU" dirty="0"/>
        </a:p>
      </dgm:t>
    </dgm:pt>
    <dgm:pt modelId="{EE16A19E-4C2D-4B02-A105-32B2712885E1}" type="parTrans" cxnId="{F77FF01E-6105-451E-9744-00EC9653969D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16798892-6720-465C-98B4-4BDACA5E09E6}" type="sibTrans" cxnId="{F77FF01E-6105-451E-9744-00EC9653969D}">
      <dgm:prSet/>
      <dgm:spPr/>
      <dgm:t>
        <a:bodyPr/>
        <a:lstStyle/>
        <a:p>
          <a:endParaRPr lang="ru-RU"/>
        </a:p>
      </dgm:t>
    </dgm:pt>
    <dgm:pt modelId="{7F8ACFEE-AECC-43F0-8F03-7503B4FE3DEF}">
      <dgm:prSet/>
      <dgm:spPr>
        <a:solidFill>
          <a:schemeClr val="bg1"/>
        </a:solidFill>
        <a:ln>
          <a:solidFill>
            <a:srgbClr val="0070C0"/>
          </a:solidFill>
        </a:ln>
      </dgm:spPr>
      <dgm:t>
        <a:bodyPr/>
        <a:lstStyle/>
        <a:p>
          <a:r>
            <a:rPr lang="ru-RU" b="1" i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rPr>
            <a:t>составная</a:t>
          </a:r>
          <a:endParaRPr lang="ru-RU" b="1" i="1" cap="none" spc="0" dirty="0">
            <a:ln w="17780" cmpd="sng">
              <a:solidFill>
                <a:schemeClr val="accent1">
                  <a:tint val="3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63000"/>
                    <a:sat val="105000"/>
                  </a:schemeClr>
                </a:gs>
                <a:gs pos="90000">
                  <a:schemeClr val="accent1">
                    <a:shade val="50000"/>
                    <a:satMod val="100000"/>
                  </a:schemeClr>
                </a:gs>
              </a:gsLst>
              <a:lin ang="5400000"/>
            </a:gradFill>
            <a:effectLst>
              <a:outerShdw blurRad="55000" dist="50800" dir="5400000" algn="tl">
                <a:srgbClr val="000000">
                  <a:alpha val="33000"/>
                </a:srgbClr>
              </a:outerShdw>
            </a:effectLst>
          </a:endParaRPr>
        </a:p>
      </dgm:t>
    </dgm:pt>
    <dgm:pt modelId="{83F586F8-D8B8-4B96-87D3-0A60F0C30422}" type="parTrans" cxnId="{47C394F9-FE9A-4165-A7C9-2951ABACC03F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C998BF12-A029-4C86-914E-9CABA3E5379E}" type="sibTrans" cxnId="{47C394F9-FE9A-4165-A7C9-2951ABACC03F}">
      <dgm:prSet/>
      <dgm:spPr/>
      <dgm:t>
        <a:bodyPr/>
        <a:lstStyle/>
        <a:p>
          <a:endParaRPr lang="ru-RU"/>
        </a:p>
      </dgm:t>
    </dgm:pt>
    <dgm:pt modelId="{7AD0DF6D-6D38-4E81-A373-1CA251DA0538}" type="pres">
      <dgm:prSet presAssocID="{4D00F665-DB76-4619-B6B2-31158FD367D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958ED5E-88B1-441B-8A90-1A4278C15E22}" type="pres">
      <dgm:prSet presAssocID="{3AFF6F7A-9819-464A-BA21-220410C447AB}" presName="hierRoot1" presStyleCnt="0">
        <dgm:presLayoutVars>
          <dgm:hierBranch val="init"/>
        </dgm:presLayoutVars>
      </dgm:prSet>
      <dgm:spPr/>
    </dgm:pt>
    <dgm:pt modelId="{9FB26F52-ACC3-4715-BD95-7F79E28C0882}" type="pres">
      <dgm:prSet presAssocID="{3AFF6F7A-9819-464A-BA21-220410C447AB}" presName="rootComposite1" presStyleCnt="0"/>
      <dgm:spPr/>
    </dgm:pt>
    <dgm:pt modelId="{6D7FAA9A-228C-4C59-8167-ED8C300524DD}" type="pres">
      <dgm:prSet presAssocID="{3AFF6F7A-9819-464A-BA21-220410C447AB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D503B41-DB44-47C2-9170-274F1D9A5CBD}" type="pres">
      <dgm:prSet presAssocID="{3AFF6F7A-9819-464A-BA21-220410C447A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81D70788-BA2C-415B-8265-E97F44DEB7A5}" type="pres">
      <dgm:prSet presAssocID="{3AFF6F7A-9819-464A-BA21-220410C447AB}" presName="hierChild2" presStyleCnt="0"/>
      <dgm:spPr/>
    </dgm:pt>
    <dgm:pt modelId="{5F33BA75-64F5-417B-9CFA-B5C38DE9996A}" type="pres">
      <dgm:prSet presAssocID="{EE16A19E-4C2D-4B02-A105-32B2712885E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7BDE7C9-0EE0-42FC-9A25-480DDF353D21}" type="pres">
      <dgm:prSet presAssocID="{E1968285-85F0-495B-B461-D514B7412381}" presName="hierRoot2" presStyleCnt="0">
        <dgm:presLayoutVars>
          <dgm:hierBranch val="init"/>
        </dgm:presLayoutVars>
      </dgm:prSet>
      <dgm:spPr/>
    </dgm:pt>
    <dgm:pt modelId="{5C14F7ED-BD11-45CD-8BFE-C5EEBA2CDB93}" type="pres">
      <dgm:prSet presAssocID="{E1968285-85F0-495B-B461-D514B7412381}" presName="rootComposite" presStyleCnt="0"/>
      <dgm:spPr/>
    </dgm:pt>
    <dgm:pt modelId="{2A4DF236-2073-4EBC-A006-64E12AE2EB9E}" type="pres">
      <dgm:prSet presAssocID="{E1968285-85F0-495B-B461-D514B7412381}" presName="rootText" presStyleLbl="node2" presStyleIdx="0" presStyleCnt="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20C3777-0EDB-4FC4-8F27-E0694E5266D2}" type="pres">
      <dgm:prSet presAssocID="{E1968285-85F0-495B-B461-D514B7412381}" presName="rootConnector" presStyleLbl="node2" presStyleIdx="0" presStyleCnt="2"/>
      <dgm:spPr/>
      <dgm:t>
        <a:bodyPr/>
        <a:lstStyle/>
        <a:p>
          <a:endParaRPr lang="ru-RU"/>
        </a:p>
      </dgm:t>
    </dgm:pt>
    <dgm:pt modelId="{626AAA67-C333-4FEA-B50E-90E6CDD70C71}" type="pres">
      <dgm:prSet presAssocID="{E1968285-85F0-495B-B461-D514B7412381}" presName="hierChild4" presStyleCnt="0"/>
      <dgm:spPr/>
    </dgm:pt>
    <dgm:pt modelId="{F5044683-7B0B-46CB-B19A-E41E301F666E}" type="pres">
      <dgm:prSet presAssocID="{E1968285-85F0-495B-B461-D514B7412381}" presName="hierChild5" presStyleCnt="0"/>
      <dgm:spPr/>
    </dgm:pt>
    <dgm:pt modelId="{79BD26ED-9F8C-4FCA-98B7-AD497D28E043}" type="pres">
      <dgm:prSet presAssocID="{83F586F8-D8B8-4B96-87D3-0A60F0C30422}" presName="Name37" presStyleLbl="parChTrans1D2" presStyleIdx="1" presStyleCnt="2"/>
      <dgm:spPr/>
      <dgm:t>
        <a:bodyPr/>
        <a:lstStyle/>
        <a:p>
          <a:endParaRPr lang="ru-RU"/>
        </a:p>
      </dgm:t>
    </dgm:pt>
    <dgm:pt modelId="{FDF15923-6D68-4ECB-ACBF-2A88484994B6}" type="pres">
      <dgm:prSet presAssocID="{7F8ACFEE-AECC-43F0-8F03-7503B4FE3DEF}" presName="hierRoot2" presStyleCnt="0">
        <dgm:presLayoutVars>
          <dgm:hierBranch val="init"/>
        </dgm:presLayoutVars>
      </dgm:prSet>
      <dgm:spPr/>
    </dgm:pt>
    <dgm:pt modelId="{9A881035-31E7-49E9-BE5E-727B80CEF9CD}" type="pres">
      <dgm:prSet presAssocID="{7F8ACFEE-AECC-43F0-8F03-7503B4FE3DEF}" presName="rootComposite" presStyleCnt="0"/>
      <dgm:spPr/>
    </dgm:pt>
    <dgm:pt modelId="{5CEB8177-14BD-43C9-A572-C4F3FB96FEE7}" type="pres">
      <dgm:prSet presAssocID="{7F8ACFEE-AECC-43F0-8F03-7503B4FE3DEF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1381BE4-BF19-4D7E-B11E-2793A314772E}" type="pres">
      <dgm:prSet presAssocID="{7F8ACFEE-AECC-43F0-8F03-7503B4FE3DEF}" presName="rootConnector" presStyleLbl="node2" presStyleIdx="1" presStyleCnt="2"/>
      <dgm:spPr/>
      <dgm:t>
        <a:bodyPr/>
        <a:lstStyle/>
        <a:p>
          <a:endParaRPr lang="ru-RU"/>
        </a:p>
      </dgm:t>
    </dgm:pt>
    <dgm:pt modelId="{5A2B848F-A66F-4B5A-A9E6-5671A28DBE40}" type="pres">
      <dgm:prSet presAssocID="{7F8ACFEE-AECC-43F0-8F03-7503B4FE3DEF}" presName="hierChild4" presStyleCnt="0"/>
      <dgm:spPr/>
    </dgm:pt>
    <dgm:pt modelId="{6078C9E2-7EA9-4DDD-90E6-063C6EE52F8D}" type="pres">
      <dgm:prSet presAssocID="{7F8ACFEE-AECC-43F0-8F03-7503B4FE3DEF}" presName="hierChild5" presStyleCnt="0"/>
      <dgm:spPr/>
    </dgm:pt>
    <dgm:pt modelId="{C0FFD6DB-BD47-4EEB-A166-D6C1FAA1111B}" type="pres">
      <dgm:prSet presAssocID="{3AFF6F7A-9819-464A-BA21-220410C447AB}" presName="hierChild3" presStyleCnt="0"/>
      <dgm:spPr/>
    </dgm:pt>
  </dgm:ptLst>
  <dgm:cxnLst>
    <dgm:cxn modelId="{2E17FA84-F13D-4A1A-9A84-D38AE5B0978F}" type="presOf" srcId="{E1968285-85F0-495B-B461-D514B7412381}" destId="{820C3777-0EDB-4FC4-8F27-E0694E5266D2}" srcOrd="1" destOrd="0" presId="urn:microsoft.com/office/officeart/2005/8/layout/orgChart1"/>
    <dgm:cxn modelId="{78789530-CAC0-4995-A891-AF3BD8D00F60}" type="presOf" srcId="{4D00F665-DB76-4619-B6B2-31158FD367DE}" destId="{7AD0DF6D-6D38-4E81-A373-1CA251DA0538}" srcOrd="0" destOrd="0" presId="urn:microsoft.com/office/officeart/2005/8/layout/orgChart1"/>
    <dgm:cxn modelId="{91742760-A617-4007-802A-AB4037EAD7A5}" type="presOf" srcId="{3AFF6F7A-9819-464A-BA21-220410C447AB}" destId="{7D503B41-DB44-47C2-9170-274F1D9A5CBD}" srcOrd="1" destOrd="0" presId="urn:microsoft.com/office/officeart/2005/8/layout/orgChart1"/>
    <dgm:cxn modelId="{CCD1B997-92DC-4051-BD27-43B88EEEAFD6}" type="presOf" srcId="{83F586F8-D8B8-4B96-87D3-0A60F0C30422}" destId="{79BD26ED-9F8C-4FCA-98B7-AD497D28E043}" srcOrd="0" destOrd="0" presId="urn:microsoft.com/office/officeart/2005/8/layout/orgChart1"/>
    <dgm:cxn modelId="{F77FF01E-6105-451E-9744-00EC9653969D}" srcId="{3AFF6F7A-9819-464A-BA21-220410C447AB}" destId="{E1968285-85F0-495B-B461-D514B7412381}" srcOrd="0" destOrd="0" parTransId="{EE16A19E-4C2D-4B02-A105-32B2712885E1}" sibTransId="{16798892-6720-465C-98B4-4BDACA5E09E6}"/>
    <dgm:cxn modelId="{CAA55EB7-BA71-45D7-8E17-355A0666C4C7}" srcId="{4D00F665-DB76-4619-B6B2-31158FD367DE}" destId="{3AFF6F7A-9819-464A-BA21-220410C447AB}" srcOrd="0" destOrd="0" parTransId="{E1C4C873-7872-410E-B892-B0F1D282CEB4}" sibTransId="{42E78015-2BF5-4C7A-86F3-83E22B597403}"/>
    <dgm:cxn modelId="{1684A07E-4906-4B95-BCF4-A2CB64236AED}" type="presOf" srcId="{7F8ACFEE-AECC-43F0-8F03-7503B4FE3DEF}" destId="{41381BE4-BF19-4D7E-B11E-2793A314772E}" srcOrd="1" destOrd="0" presId="urn:microsoft.com/office/officeart/2005/8/layout/orgChart1"/>
    <dgm:cxn modelId="{B106D04B-094C-40A0-8EBB-3E4AD176ACDD}" type="presOf" srcId="{7F8ACFEE-AECC-43F0-8F03-7503B4FE3DEF}" destId="{5CEB8177-14BD-43C9-A572-C4F3FB96FEE7}" srcOrd="0" destOrd="0" presId="urn:microsoft.com/office/officeart/2005/8/layout/orgChart1"/>
    <dgm:cxn modelId="{9D9A253B-6256-4006-B36E-CD7631A812DC}" type="presOf" srcId="{EE16A19E-4C2D-4B02-A105-32B2712885E1}" destId="{5F33BA75-64F5-417B-9CFA-B5C38DE9996A}" srcOrd="0" destOrd="0" presId="urn:microsoft.com/office/officeart/2005/8/layout/orgChart1"/>
    <dgm:cxn modelId="{4DCCF211-E7E1-4BB5-8C67-48AE7027F7E2}" type="presOf" srcId="{3AFF6F7A-9819-464A-BA21-220410C447AB}" destId="{6D7FAA9A-228C-4C59-8167-ED8C300524DD}" srcOrd="0" destOrd="0" presId="urn:microsoft.com/office/officeart/2005/8/layout/orgChart1"/>
    <dgm:cxn modelId="{47C394F9-FE9A-4165-A7C9-2951ABACC03F}" srcId="{3AFF6F7A-9819-464A-BA21-220410C447AB}" destId="{7F8ACFEE-AECC-43F0-8F03-7503B4FE3DEF}" srcOrd="1" destOrd="0" parTransId="{83F586F8-D8B8-4B96-87D3-0A60F0C30422}" sibTransId="{C998BF12-A029-4C86-914E-9CABA3E5379E}"/>
    <dgm:cxn modelId="{89FAF9F5-A91D-44EA-A898-25EDBFA76596}" type="presOf" srcId="{E1968285-85F0-495B-B461-D514B7412381}" destId="{2A4DF236-2073-4EBC-A006-64E12AE2EB9E}" srcOrd="0" destOrd="0" presId="urn:microsoft.com/office/officeart/2005/8/layout/orgChart1"/>
    <dgm:cxn modelId="{3A91AAA7-1BAF-4947-ABB8-C25AE233F640}" type="presParOf" srcId="{7AD0DF6D-6D38-4E81-A373-1CA251DA0538}" destId="{5958ED5E-88B1-441B-8A90-1A4278C15E22}" srcOrd="0" destOrd="0" presId="urn:microsoft.com/office/officeart/2005/8/layout/orgChart1"/>
    <dgm:cxn modelId="{BD3705CE-C54D-4196-B72E-9F509EC71617}" type="presParOf" srcId="{5958ED5E-88B1-441B-8A90-1A4278C15E22}" destId="{9FB26F52-ACC3-4715-BD95-7F79E28C0882}" srcOrd="0" destOrd="0" presId="urn:microsoft.com/office/officeart/2005/8/layout/orgChart1"/>
    <dgm:cxn modelId="{37302A10-E83D-4114-9752-9809DEE3659F}" type="presParOf" srcId="{9FB26F52-ACC3-4715-BD95-7F79E28C0882}" destId="{6D7FAA9A-228C-4C59-8167-ED8C300524DD}" srcOrd="0" destOrd="0" presId="urn:microsoft.com/office/officeart/2005/8/layout/orgChart1"/>
    <dgm:cxn modelId="{4B60E4F9-250F-4263-8112-E596A134D4C9}" type="presParOf" srcId="{9FB26F52-ACC3-4715-BD95-7F79E28C0882}" destId="{7D503B41-DB44-47C2-9170-274F1D9A5CBD}" srcOrd="1" destOrd="0" presId="urn:microsoft.com/office/officeart/2005/8/layout/orgChart1"/>
    <dgm:cxn modelId="{3E0709F6-842D-4EA9-955C-CF58081E8499}" type="presParOf" srcId="{5958ED5E-88B1-441B-8A90-1A4278C15E22}" destId="{81D70788-BA2C-415B-8265-E97F44DEB7A5}" srcOrd="1" destOrd="0" presId="urn:microsoft.com/office/officeart/2005/8/layout/orgChart1"/>
    <dgm:cxn modelId="{3E1D88B0-9312-49A5-AC1D-B00BA5104C4A}" type="presParOf" srcId="{81D70788-BA2C-415B-8265-E97F44DEB7A5}" destId="{5F33BA75-64F5-417B-9CFA-B5C38DE9996A}" srcOrd="0" destOrd="0" presId="urn:microsoft.com/office/officeart/2005/8/layout/orgChart1"/>
    <dgm:cxn modelId="{52ADFBDB-67B0-498C-B150-116340726E84}" type="presParOf" srcId="{81D70788-BA2C-415B-8265-E97F44DEB7A5}" destId="{37BDE7C9-0EE0-42FC-9A25-480DDF353D21}" srcOrd="1" destOrd="0" presId="urn:microsoft.com/office/officeart/2005/8/layout/orgChart1"/>
    <dgm:cxn modelId="{7A64F024-E60C-4E48-85A9-6847ED4D8FF6}" type="presParOf" srcId="{37BDE7C9-0EE0-42FC-9A25-480DDF353D21}" destId="{5C14F7ED-BD11-45CD-8BFE-C5EEBA2CDB93}" srcOrd="0" destOrd="0" presId="urn:microsoft.com/office/officeart/2005/8/layout/orgChart1"/>
    <dgm:cxn modelId="{62A325B9-796A-4B10-8F68-971FD7A97AA3}" type="presParOf" srcId="{5C14F7ED-BD11-45CD-8BFE-C5EEBA2CDB93}" destId="{2A4DF236-2073-4EBC-A006-64E12AE2EB9E}" srcOrd="0" destOrd="0" presId="urn:microsoft.com/office/officeart/2005/8/layout/orgChart1"/>
    <dgm:cxn modelId="{DA284601-44CB-4F31-AF5C-A5300A415EF1}" type="presParOf" srcId="{5C14F7ED-BD11-45CD-8BFE-C5EEBA2CDB93}" destId="{820C3777-0EDB-4FC4-8F27-E0694E5266D2}" srcOrd="1" destOrd="0" presId="urn:microsoft.com/office/officeart/2005/8/layout/orgChart1"/>
    <dgm:cxn modelId="{B6C54B22-D9A3-4A18-963D-EACD7219A530}" type="presParOf" srcId="{37BDE7C9-0EE0-42FC-9A25-480DDF353D21}" destId="{626AAA67-C333-4FEA-B50E-90E6CDD70C71}" srcOrd="1" destOrd="0" presId="urn:microsoft.com/office/officeart/2005/8/layout/orgChart1"/>
    <dgm:cxn modelId="{C5A4EBA9-DD73-45F1-A979-F7F63E081C65}" type="presParOf" srcId="{37BDE7C9-0EE0-42FC-9A25-480DDF353D21}" destId="{F5044683-7B0B-46CB-B19A-E41E301F666E}" srcOrd="2" destOrd="0" presId="urn:microsoft.com/office/officeart/2005/8/layout/orgChart1"/>
    <dgm:cxn modelId="{23F03A62-6A3D-461A-AE85-DE604F3DEB05}" type="presParOf" srcId="{81D70788-BA2C-415B-8265-E97F44DEB7A5}" destId="{79BD26ED-9F8C-4FCA-98B7-AD497D28E043}" srcOrd="2" destOrd="0" presId="urn:microsoft.com/office/officeart/2005/8/layout/orgChart1"/>
    <dgm:cxn modelId="{3AB902DA-04D7-4DA2-9E11-9DD073321479}" type="presParOf" srcId="{81D70788-BA2C-415B-8265-E97F44DEB7A5}" destId="{FDF15923-6D68-4ECB-ACBF-2A88484994B6}" srcOrd="3" destOrd="0" presId="urn:microsoft.com/office/officeart/2005/8/layout/orgChart1"/>
    <dgm:cxn modelId="{D78F471C-3E79-464A-BA21-7D7E5B4F614D}" type="presParOf" srcId="{FDF15923-6D68-4ECB-ACBF-2A88484994B6}" destId="{9A881035-31E7-49E9-BE5E-727B80CEF9CD}" srcOrd="0" destOrd="0" presId="urn:microsoft.com/office/officeart/2005/8/layout/orgChart1"/>
    <dgm:cxn modelId="{BA32D2F8-94AE-4E43-B46D-C8A75C81E0DA}" type="presParOf" srcId="{9A881035-31E7-49E9-BE5E-727B80CEF9CD}" destId="{5CEB8177-14BD-43C9-A572-C4F3FB96FEE7}" srcOrd="0" destOrd="0" presId="urn:microsoft.com/office/officeart/2005/8/layout/orgChart1"/>
    <dgm:cxn modelId="{87A145BA-D614-4B39-BF6C-E33B37997389}" type="presParOf" srcId="{9A881035-31E7-49E9-BE5E-727B80CEF9CD}" destId="{41381BE4-BF19-4D7E-B11E-2793A314772E}" srcOrd="1" destOrd="0" presId="urn:microsoft.com/office/officeart/2005/8/layout/orgChart1"/>
    <dgm:cxn modelId="{D3F4BB47-AC20-4C11-8704-35C7728DD0AB}" type="presParOf" srcId="{FDF15923-6D68-4ECB-ACBF-2A88484994B6}" destId="{5A2B848F-A66F-4B5A-A9E6-5671A28DBE40}" srcOrd="1" destOrd="0" presId="urn:microsoft.com/office/officeart/2005/8/layout/orgChart1"/>
    <dgm:cxn modelId="{8A65A45B-54F8-47E1-974C-7213D8BA4C65}" type="presParOf" srcId="{FDF15923-6D68-4ECB-ACBF-2A88484994B6}" destId="{6078C9E2-7EA9-4DDD-90E6-063C6EE52F8D}" srcOrd="2" destOrd="0" presId="urn:microsoft.com/office/officeart/2005/8/layout/orgChart1"/>
    <dgm:cxn modelId="{A7F3524E-2896-4FD7-BFED-3830DF183BA7}" type="presParOf" srcId="{5958ED5E-88B1-441B-8A90-1A4278C15E22}" destId="{C0FFD6DB-BD47-4EEB-A166-D6C1FAA1111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D26ED-9F8C-4FCA-98B7-AD497D28E043}">
      <dsp:nvSpPr>
        <dsp:cNvPr id="0" name=""/>
        <dsp:cNvSpPr/>
      </dsp:nvSpPr>
      <dsp:spPr>
        <a:xfrm>
          <a:off x="4572000" y="2432394"/>
          <a:ext cx="2502014" cy="868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4233"/>
              </a:lnTo>
              <a:lnTo>
                <a:pt x="2502014" y="434233"/>
              </a:lnTo>
              <a:lnTo>
                <a:pt x="2502014" y="868467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</dsp:sp>
    <dsp:sp modelId="{5F33BA75-64F5-417B-9CFA-B5C38DE9996A}">
      <dsp:nvSpPr>
        <dsp:cNvPr id="0" name=""/>
        <dsp:cNvSpPr/>
      </dsp:nvSpPr>
      <dsp:spPr>
        <a:xfrm>
          <a:off x="2069985" y="2432394"/>
          <a:ext cx="2502014" cy="868467"/>
        </a:xfrm>
        <a:custGeom>
          <a:avLst/>
          <a:gdLst/>
          <a:ahLst/>
          <a:cxnLst/>
          <a:rect l="0" t="0" r="0" b="0"/>
          <a:pathLst>
            <a:path>
              <a:moveTo>
                <a:pt x="2502014" y="0"/>
              </a:moveTo>
              <a:lnTo>
                <a:pt x="2502014" y="434233"/>
              </a:lnTo>
              <a:lnTo>
                <a:pt x="0" y="434233"/>
              </a:lnTo>
              <a:lnTo>
                <a:pt x="0" y="868467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</dsp:sp>
    <dsp:sp modelId="{6D7FAA9A-228C-4C59-8167-ED8C300524DD}">
      <dsp:nvSpPr>
        <dsp:cNvPr id="0" name=""/>
        <dsp:cNvSpPr/>
      </dsp:nvSpPr>
      <dsp:spPr>
        <a:xfrm>
          <a:off x="2504219" y="364613"/>
          <a:ext cx="4135561" cy="206778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63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Задача</a:t>
          </a:r>
          <a:endParaRPr lang="ru-RU" sz="6300" kern="1200" dirty="0" smtClean="0"/>
        </a:p>
      </dsp:txBody>
      <dsp:txXfrm>
        <a:off x="2605160" y="465554"/>
        <a:ext cx="3933679" cy="1865898"/>
      </dsp:txXfrm>
    </dsp:sp>
    <dsp:sp modelId="{2A4DF236-2073-4EBC-A006-64E12AE2EB9E}">
      <dsp:nvSpPr>
        <dsp:cNvPr id="0" name=""/>
        <dsp:cNvSpPr/>
      </dsp:nvSpPr>
      <dsp:spPr>
        <a:xfrm>
          <a:off x="2204" y="3300861"/>
          <a:ext cx="4135561" cy="206778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6300" b="1" i="1" kern="1200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rPr>
            <a:t>простая</a:t>
          </a:r>
          <a:endParaRPr lang="ru-RU" sz="6300" kern="1200" dirty="0"/>
        </a:p>
      </dsp:txBody>
      <dsp:txXfrm>
        <a:off x="103145" y="3401802"/>
        <a:ext cx="3933679" cy="1865898"/>
      </dsp:txXfrm>
    </dsp:sp>
    <dsp:sp modelId="{5CEB8177-14BD-43C9-A572-C4F3FB96FEE7}">
      <dsp:nvSpPr>
        <dsp:cNvPr id="0" name=""/>
        <dsp:cNvSpPr/>
      </dsp:nvSpPr>
      <dsp:spPr>
        <a:xfrm>
          <a:off x="5006233" y="3300861"/>
          <a:ext cx="4135561" cy="206778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300" b="1" i="1" kern="1200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rPr>
            <a:t>составная</a:t>
          </a:r>
          <a:endParaRPr lang="ru-RU" sz="6300" b="1" i="1" kern="1200" cap="none" spc="0" dirty="0">
            <a:ln w="17780" cmpd="sng">
              <a:solidFill>
                <a:schemeClr val="accent1">
                  <a:tint val="3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63000"/>
                    <a:sat val="105000"/>
                  </a:schemeClr>
                </a:gs>
                <a:gs pos="90000">
                  <a:schemeClr val="accent1">
                    <a:shade val="50000"/>
                    <a:satMod val="100000"/>
                  </a:schemeClr>
                </a:gs>
              </a:gsLst>
              <a:lin ang="5400000"/>
            </a:gradFill>
            <a:effectLst>
              <a:outerShdw blurRad="55000" dist="50800" dir="5400000" algn="tl">
                <a:srgbClr val="000000">
                  <a:alpha val="33000"/>
                </a:srgbClr>
              </a:outerShdw>
            </a:effectLst>
          </a:endParaRPr>
        </a:p>
      </dsp:txBody>
      <dsp:txXfrm>
        <a:off x="5107174" y="3401802"/>
        <a:ext cx="3933679" cy="1865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5288" y="1557338"/>
            <a:ext cx="8424862" cy="12588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Решение текстовых задач арифметическим способом</a:t>
            </a:r>
            <a:r>
              <a:rPr lang="ru-RU" dirty="0" smtClean="0"/>
              <a:t>. Использование </a:t>
            </a:r>
            <a:r>
              <a:rPr lang="ru-RU" dirty="0"/>
              <a:t>таблиц, схем, чертежей, других средств представления данных при решении задачи.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03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9461"/>
            <a:ext cx="8928992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ЛЕКЦИИ</a:t>
            </a:r>
          </a:p>
          <a:p>
            <a:pPr>
              <a:defRPr/>
            </a:pP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885950" lvl="3" indent="-514350">
              <a:buFont typeface="+mj-lt"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Понятие «текстовая задача».</a:t>
            </a:r>
          </a:p>
          <a:p>
            <a:pPr marL="1885950" lvl="3" indent="-514350">
              <a:buFont typeface="+mj-lt"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Моделирование в процессе решения текстовых задач.</a:t>
            </a:r>
          </a:p>
          <a:p>
            <a:pPr marL="1885950" lvl="3" indent="-514350">
              <a:buFont typeface="+mj-lt"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Методы и способы решения текстовых задач.</a:t>
            </a:r>
          </a:p>
          <a:p>
            <a:pPr marL="1885950" lvl="3" indent="-514350">
              <a:buFont typeface="+mj-lt"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Формы записи решения задач.</a:t>
            </a:r>
          </a:p>
          <a:p>
            <a:pPr marL="1885950" lvl="3" indent="-514350">
              <a:buFont typeface="+mj-lt"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Этапы решения текстовой задачи и приемы их выполнения. </a:t>
            </a:r>
          </a:p>
        </p:txBody>
      </p:sp>
    </p:spTree>
    <p:extLst>
      <p:ext uri="{BB962C8B-B14F-4D97-AF65-F5344CB8AC3E}">
        <p14:creationId xmlns:p14="http://schemas.microsoft.com/office/powerpoint/2010/main" val="261847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116632"/>
            <a:ext cx="849694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 Понятие «текстовая задача»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1341438"/>
            <a:ext cx="9144000" cy="132715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/>
              <a:t>Понятие </a:t>
            </a:r>
            <a:r>
              <a:rPr lang="ru-RU" sz="3600" i="1" dirty="0"/>
              <a:t>задача </a:t>
            </a:r>
            <a:r>
              <a:rPr lang="ru-RU" sz="3600" dirty="0"/>
              <a:t>относится к числу общенаучных.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3033713"/>
            <a:ext cx="9144000" cy="255270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/>
              <a:t>В начальном курсе  математики понятие </a:t>
            </a:r>
            <a:r>
              <a:rPr lang="ru-RU" sz="3600" i="1" dirty="0"/>
              <a:t>задача </a:t>
            </a:r>
            <a:r>
              <a:rPr lang="ru-RU" sz="3600" dirty="0"/>
              <a:t>используется тогда, когда идет речь об арифметических задачах, сформулированных в виде текста. 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800225" y="5768975"/>
            <a:ext cx="5651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Такие задачи называются «текстовыми» или «сюжетными». </a:t>
            </a:r>
          </a:p>
        </p:txBody>
      </p:sp>
    </p:spTree>
    <p:extLst>
      <p:ext uri="{BB962C8B-B14F-4D97-AF65-F5344CB8AC3E}">
        <p14:creationId xmlns:p14="http://schemas.microsoft.com/office/powerpoint/2010/main" val="300471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894967" y="692696"/>
            <a:ext cx="5436604" cy="71508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ТЕКСТОВАЯ ЗАДАЧА </a:t>
            </a:r>
            <a:endParaRPr lang="ru-RU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Стрелка вниз 4"/>
          <p:cNvSpPr/>
          <p:nvPr/>
        </p:nvSpPr>
        <p:spPr>
          <a:xfrm rot="1764403">
            <a:off x="2266950" y="1416050"/>
            <a:ext cx="539750" cy="1657350"/>
          </a:xfrm>
          <a:prstGeom prst="downArrow">
            <a:avLst>
              <a:gd name="adj1" fmla="val 50000"/>
              <a:gd name="adj2" fmla="val 47473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20461499">
            <a:off x="6659563" y="1433513"/>
            <a:ext cx="539750" cy="1655762"/>
          </a:xfrm>
          <a:prstGeom prst="downArrow">
            <a:avLst>
              <a:gd name="adj1" fmla="val 50000"/>
              <a:gd name="adj2" fmla="val 47473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75" y="3132138"/>
            <a:ext cx="3529013" cy="71596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УСЛОВИЕ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62575" y="3116263"/>
            <a:ext cx="3744913" cy="7143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ТРЕБОВАНИЕ</a:t>
            </a:r>
            <a:endParaRPr lang="ru-RU" sz="3600" dirty="0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3822700" y="3311525"/>
            <a:ext cx="1331913" cy="357188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01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388" y="661988"/>
            <a:ext cx="8821737" cy="377983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условии задачи указываются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связи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между данными числами, а также между данными и искомым – эти связи определяют </a:t>
            </a:r>
          </a:p>
          <a:p>
            <a:pPr algn="ctr">
              <a:defRPr/>
            </a:pP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выбор арифметических действий,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необходимых для решения задачи.</a:t>
            </a:r>
          </a:p>
        </p:txBody>
      </p:sp>
    </p:spTree>
    <p:extLst>
      <p:ext uri="{BB962C8B-B14F-4D97-AF65-F5344CB8AC3E}">
        <p14:creationId xmlns:p14="http://schemas.microsoft.com/office/powerpoint/2010/main" val="308060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7950" y="836613"/>
            <a:ext cx="8932863" cy="486886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Решить задачу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значит раскрыть связи между данными и искомым, заданных условием задачи, на основе чего выбрать, а затем выполнить арифметические действия и дать ответ на вопрос задачи» </a:t>
            </a:r>
          </a:p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(М. А. 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Бантова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Г. В. Бельтюкова).</a:t>
            </a:r>
          </a:p>
        </p:txBody>
      </p:sp>
    </p:spTree>
    <p:extLst>
      <p:ext uri="{BB962C8B-B14F-4D97-AF65-F5344CB8AC3E}">
        <p14:creationId xmlns:p14="http://schemas.microsoft.com/office/powerpoint/2010/main" val="333432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0" y="0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715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0"/>
            <a:ext cx="9128405" cy="146423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Моделирование в процессе решения текстовых задач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2530475"/>
            <a:ext cx="9128125" cy="282733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Модель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 искусственно созданный объект в виде схемы, чертежа, математической формулы, выражения, записи решения и другого. </a:t>
            </a:r>
          </a:p>
        </p:txBody>
      </p:sp>
    </p:spTree>
    <p:extLst>
      <p:ext uri="{BB962C8B-B14F-4D97-AF65-F5344CB8AC3E}">
        <p14:creationId xmlns:p14="http://schemas.microsoft.com/office/powerpoint/2010/main" val="305026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260350"/>
            <a:ext cx="9144000" cy="19415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Например: «Лида нарисова­ла 4 домика, а Вова на 3 домика больше. Сколько домиков нарисовал Вова?»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2565385"/>
            <a:ext cx="9144000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Рисунок: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</a:blip>
          <a:srcRect/>
          <a:stretch>
            <a:fillRect/>
          </a:stretch>
        </p:blipFill>
        <p:spPr bwMode="auto">
          <a:xfrm>
            <a:off x="1800225" y="3824288"/>
            <a:ext cx="5878513" cy="194945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6912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87624" y="258510"/>
            <a:ext cx="7020780" cy="783193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ctr" eaLnBrk="0" hangingPunct="0"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Условный рисунок: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2276475"/>
            <a:ext cx="777716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28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48475"/>
            <a:ext cx="9144000" cy="10896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ctr" eaLnBrk="0" hangingPunct="0"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Чертеж как графическая модель 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57200" eaLnBrk="0" hangingPunct="0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92375"/>
            <a:ext cx="7415212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6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95536" y="323627"/>
            <a:ext cx="8460432" cy="783193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ctr" eaLnBrk="0" hangingPunct="0"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Схематический чертеж (схема)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2312988"/>
            <a:ext cx="827087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93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11560" y="476672"/>
            <a:ext cx="8172908" cy="1464231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ctr" eaLnBrk="0" hangingPunct="0"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Краткая запись задачи на естественном языке </a:t>
            </a:r>
          </a:p>
        </p:txBody>
      </p:sp>
      <p:pic>
        <p:nvPicPr>
          <p:cNvPr id="1638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781300"/>
            <a:ext cx="8443913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54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5588" y="4113213"/>
          <a:ext cx="8764587" cy="226853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758032"/>
                <a:gridCol w="3196944"/>
                <a:gridCol w="2809611"/>
              </a:tblGrid>
              <a:tr h="5671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Цена</a:t>
                      </a:r>
                      <a:endParaRPr lang="ru-RU" sz="3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Количество</a:t>
                      </a:r>
                      <a:endParaRPr lang="ru-RU" sz="3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Стоимость</a:t>
                      </a:r>
                      <a:endParaRPr lang="ru-RU" sz="3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solidFill>
                      <a:schemeClr val="bg1"/>
                    </a:solidFill>
                  </a:tcPr>
                </a:tc>
              </a:tr>
              <a:tr h="17014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? одинак.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  <a:endParaRPr lang="ru-RU" sz="3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20 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? м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960 р.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288 р.</a:t>
                      </a:r>
                      <a:endParaRPr lang="ru-RU" sz="3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1636" y="224644"/>
            <a:ext cx="8928484" cy="112371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ctr" eaLnBrk="0" hangingPunct="0"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457200" algn="ctr" eaLnBrk="0" hangingPunct="0"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(задачи связанные с пропорциональными величинами)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92075" y="2024063"/>
            <a:ext cx="89281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342900" eaLnBrk="0" hangingPunct="0"/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Задача. </a:t>
            </a:r>
            <a:r>
              <a:rPr lang="ru-RU" sz="4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 м ткани стоят 960 рублей. Сколько такой ткани можно купить на 288 рублей? </a:t>
            </a:r>
            <a:endParaRPr lang="ru-RU" sz="4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25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5900" y="1089025"/>
            <a:ext cx="8640763" cy="41878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Так как модель – это своеобразная копия за­дачи, то на ней должны быть представлены все ее объек­ты, все отношения между ними, указаны требования.</a:t>
            </a:r>
          </a:p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701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1165" y="152636"/>
            <a:ext cx="8856984" cy="1464231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Методы и способы решения текстовых задач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1763" y="2600325"/>
            <a:ext cx="8856662" cy="2146300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Основными методами решения текстовых задач яв­ляются 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алгебраический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арифметический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746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388" y="1341438"/>
            <a:ext cx="8856662" cy="35067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Решить задачу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арифметическим методом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- это зна­чит найти ответ на требование задачи посредством </a:t>
            </a:r>
          </a:p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вы­полнения арифметических действий над числами.</a:t>
            </a:r>
          </a:p>
        </p:txBody>
      </p:sp>
    </p:spTree>
    <p:extLst>
      <p:ext uri="{BB962C8B-B14F-4D97-AF65-F5344CB8AC3E}">
        <p14:creationId xmlns:p14="http://schemas.microsoft.com/office/powerpoint/2010/main" val="19323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368300"/>
            <a:ext cx="9144000" cy="41894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Одну и ту же задачу можно решить различными арифметическими </a:t>
            </a:r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способами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Они отличаются друг от друга логикой рассуждений, выполняемых в процессе решения задачи.</a:t>
            </a:r>
          </a:p>
        </p:txBody>
      </p:sp>
    </p:spTree>
    <p:extLst>
      <p:ext uri="{BB962C8B-B14F-4D97-AF65-F5344CB8AC3E}">
        <p14:creationId xmlns:p14="http://schemas.microsoft.com/office/powerpoint/2010/main" val="232932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23813"/>
            <a:ext cx="9217025" cy="228123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just" eaLnBrk="0" hangingPunct="0"/>
            <a:r>
              <a:rPr lang="ru-RU"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pPr indent="457200" algn="ctr" eaLnBrk="0" hangingPunct="0"/>
            <a:r>
              <a:rPr lang="ru-RU" sz="32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Сшили 3 платья, расходуя на каждое по 4 м ткани. Сколько кофт можно сшить из этой ткани, если расходовать на одну кофту 2 м?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4437063"/>
            <a:ext cx="9144000" cy="180498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2 способ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1)  4 : 2 = 2 (раза) - во столько раз больше идет тка­ни на платье, чем на кофту;</a:t>
            </a:r>
          </a:p>
          <a:p>
            <a:pPr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2)  3 – 2 = 6 (к) - столько кофт можно сшить. 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574925"/>
            <a:ext cx="9210675" cy="137953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457200" algn="just" eaLnBrk="0" hangingPunct="0"/>
            <a:r>
              <a:rPr lang="ru-RU" sz="2500" b="1">
                <a:latin typeface="Times New Roman" pitchFamily="18" charset="0"/>
                <a:cs typeface="Times New Roman" pitchFamily="18" charset="0"/>
              </a:rPr>
              <a:t>1 способ</a:t>
            </a:r>
            <a:endParaRPr lang="ru-RU" sz="25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/>
            <a:r>
              <a:rPr lang="ru-RU" sz="2500">
                <a:latin typeface="Times New Roman" pitchFamily="18" charset="0"/>
                <a:cs typeface="Times New Roman" pitchFamily="18" charset="0"/>
              </a:rPr>
              <a:t>1) 4 • 3=12 (м) - столько было ткани;</a:t>
            </a:r>
          </a:p>
          <a:p>
            <a:pPr indent="457200" algn="just" eaLnBrk="0" hangingPunct="0"/>
            <a:r>
              <a:rPr lang="ru-RU" sz="2500">
                <a:latin typeface="Times New Roman" pitchFamily="18" charset="0"/>
                <a:cs typeface="Times New Roman" pitchFamily="18" charset="0"/>
              </a:rPr>
              <a:t>2) 12 : 2=6 (к) - столько кофт можно сшить из 12 м ткани. </a:t>
            </a:r>
          </a:p>
        </p:txBody>
      </p:sp>
    </p:spTree>
    <p:extLst>
      <p:ext uri="{BB962C8B-B14F-4D97-AF65-F5344CB8AC3E}">
        <p14:creationId xmlns:p14="http://schemas.microsoft.com/office/powerpoint/2010/main" val="749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368300"/>
            <a:ext cx="9144000" cy="2554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Решить задачу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алгебраическим методом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- это зна­чит найти ответ на требование задачи, составив и ре­шив уравнение или систему уравнений.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38" y="3860800"/>
            <a:ext cx="9144000" cy="228123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для одной и той же задачи можно составить различные уравнения, то это означает, что данную за­дачу можно решить различными алгебраическими </a:t>
            </a:r>
            <a:r>
              <a:rPr lang="ru-RU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спо­собами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190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575" y="981075"/>
            <a:ext cx="9144000" cy="282575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just" eaLnBrk="0" hangingPunct="0"/>
            <a:r>
              <a:rPr lang="ru-RU" sz="32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Задача. </a:t>
            </a:r>
            <a:r>
              <a:rPr lang="ru-RU"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Свитер, шапку и шарф связали из 1 кг 200 г шерсти. На шарф потребовалась на 100 г больше, чем на шапку, и на 400 г меньше, чем на свитер. Сколько грамм шерсти израсходовали на каждую вещь?</a:t>
            </a:r>
          </a:p>
        </p:txBody>
      </p:sp>
      <p:sp>
        <p:nvSpPr>
          <p:cNvPr id="24579" name="Прямоугольник 3"/>
          <p:cNvSpPr>
            <a:spLocks noChangeArrowheads="1"/>
          </p:cNvSpPr>
          <p:nvPr/>
        </p:nvSpPr>
        <p:spPr bwMode="auto">
          <a:xfrm>
            <a:off x="14288" y="4257675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imes New Roman" pitchFamily="18" charset="0"/>
                <a:cs typeface="Times New Roman" pitchFamily="18" charset="0"/>
              </a:rPr>
              <a:t>Эту задачу можно решить </a:t>
            </a:r>
            <a:r>
              <a:rPr lang="ru-RU" sz="3600" b="1">
                <a:latin typeface="Times New Roman" pitchFamily="18" charset="0"/>
                <a:cs typeface="Times New Roman" pitchFamily="18" charset="0"/>
              </a:rPr>
              <a:t>тремя различными спосо­бами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289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" y="0"/>
            <a:ext cx="9144000" cy="44607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57200" algn="just" eaLnBrk="0" hangingPunct="0">
              <a:defRPr/>
            </a:pPr>
            <a:r>
              <a:rPr lang="ru-RU" sz="32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 способ:</a:t>
            </a:r>
            <a:endParaRPr lang="ru-RU" sz="32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Обозначим через </a:t>
            </a:r>
            <a:r>
              <a:rPr lang="ru-RU" sz="32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(г) массу шерсти, израсходован­ной на шапку. </a:t>
            </a:r>
          </a:p>
          <a:p>
            <a:pPr indent="457200" algn="ctr" eaLnBrk="0" hangingPunct="0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Тогда на шарф будет израсходовано (х +100) г, а на свитер ((х + 100) + 400) г. Так как на все три вещи израсходовано 1 200 г, то можно составить уравнение.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х+(х+100)+((х+100)+400)=1 200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4713288"/>
            <a:ext cx="9144000" cy="200818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57200" algn="ctr" eaLnBrk="0" hangingPunct="0"/>
            <a:r>
              <a:rPr lang="ru-RU"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Выполнив преобразования, получим, что х = 200. </a:t>
            </a:r>
          </a:p>
          <a:p>
            <a:pPr indent="457200" algn="ctr" eaLnBrk="0" hangingPunct="0"/>
            <a:r>
              <a:rPr lang="ru-RU"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образом, на шапку было израсходовано 200 г,</a:t>
            </a:r>
          </a:p>
          <a:p>
            <a:pPr indent="457200" algn="ctr" eaLnBrk="0" hangingPunct="0"/>
            <a:r>
              <a:rPr lang="ru-RU"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шарф - 300 г, так как 200 + 100 = 300, </a:t>
            </a:r>
          </a:p>
          <a:p>
            <a:pPr indent="457200" algn="ctr" eaLnBrk="0" hangingPunct="0"/>
            <a:r>
              <a:rPr lang="ru-RU"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свитер - 700 г.</a:t>
            </a:r>
          </a:p>
        </p:txBody>
      </p:sp>
    </p:spTree>
    <p:extLst>
      <p:ext uri="{BB962C8B-B14F-4D97-AF65-F5344CB8AC3E}">
        <p14:creationId xmlns:p14="http://schemas.microsoft.com/office/powerpoint/2010/main" val="234446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0" y="728663"/>
            <a:ext cx="9144000" cy="500538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57200" eaLnBrk="0" hangingPunct="0"/>
            <a:r>
              <a:rPr lang="ru-RU" sz="3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способ</a:t>
            </a:r>
            <a:endParaRPr lang="ru-RU" sz="3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/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Обозначим через </a:t>
            </a:r>
            <a:r>
              <a:rPr lang="ru-RU" sz="3600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(г) </a:t>
            </a:r>
            <a:r>
              <a:rPr lang="ru-RU" sz="36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массу шерсти</a:t>
            </a:r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израсходованной </a:t>
            </a:r>
            <a:r>
              <a:rPr lang="ru-RU" sz="36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шарф</a:t>
            </a:r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457200" eaLnBrk="0" hangingPunct="0"/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Тогда </a:t>
            </a:r>
            <a:r>
              <a:rPr lang="ru-RU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шапку </a:t>
            </a:r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будет израсходовано </a:t>
            </a:r>
          </a:p>
          <a:p>
            <a:pPr indent="457200" algn="ctr" eaLnBrk="0" hangingPunct="0"/>
            <a:r>
              <a:rPr lang="ru-RU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(х</a:t>
            </a:r>
            <a:r>
              <a:rPr lang="ru-RU" sz="3600" i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100) г</a:t>
            </a:r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360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 свитер - (х + 400) г.</a:t>
            </a:r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Поскольку на все три вещи израсходовано 1 200 г, то можно составить уравнение: </a:t>
            </a:r>
          </a:p>
          <a:p>
            <a:pPr indent="457200" algn="ctr" eaLnBrk="0" hangingPunct="0"/>
            <a:r>
              <a:rPr lang="ru-RU" sz="36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 + (х - 100) + (х + 400) = 1 200 </a:t>
            </a:r>
          </a:p>
        </p:txBody>
      </p:sp>
    </p:spTree>
    <p:extLst>
      <p:ext uri="{BB962C8B-B14F-4D97-AF65-F5344CB8AC3E}">
        <p14:creationId xmlns:p14="http://schemas.microsoft.com/office/powerpoint/2010/main" val="244500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0" y="549275"/>
            <a:ext cx="9144000" cy="53451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57200" algn="just" eaLnBrk="0" hangingPunct="0"/>
            <a:r>
              <a:rPr lang="ru-RU" sz="2800" b="1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3 способ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indent="457200" algn="just" eaLnBrk="0" hangingPunct="0"/>
            <a:r>
              <a:rPr lang="ru-RU" sz="28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Обозначим через </a:t>
            </a:r>
            <a:r>
              <a:rPr lang="ru-RU" sz="2800" i="1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х </a:t>
            </a:r>
            <a:r>
              <a:rPr lang="ru-RU" sz="28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(г) массу шерсти, израсходован­ной на свитер. Тогда на шарф будет израсходовано </a:t>
            </a:r>
            <a:r>
              <a:rPr lang="ru-RU" sz="2800" i="1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(х - </a:t>
            </a:r>
            <a:r>
              <a:rPr lang="ru-RU" sz="28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400) г, </a:t>
            </a:r>
          </a:p>
          <a:p>
            <a:pPr indent="457200" algn="just" eaLnBrk="0" hangingPunct="0"/>
            <a:r>
              <a:rPr lang="ru-RU" sz="28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а на шапку - </a:t>
            </a:r>
            <a:r>
              <a:rPr lang="ru-RU" sz="2800" i="1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(х-</a:t>
            </a:r>
            <a:r>
              <a:rPr lang="ru-RU" sz="28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400-100) г. Поскольку на все три вещи израсходовано 1 200 г, то можно составить уравнение; х+(х-400) +(х-400-100)=1 200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indent="457200" algn="just" eaLnBrk="0" hangingPunct="0"/>
            <a:r>
              <a:rPr lang="ru-RU" sz="28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Выполнив преобразования, получим, что х=700. Таким образом, если на свитер израсходовано 700 г, то на шарф пошло 300 г, а на шапку - 200 г (700-400-100=200).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64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871" y="3251592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/>
              <a:t>Задача. </a:t>
            </a:r>
            <a:r>
              <a:rPr lang="ru-RU" sz="4000" dirty="0"/>
              <a:t>Рыбак поймал 10 рыб. Из них 3 леща, 4 окуня, остальные щуки. Сколько щук поймал рыбак?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4870" y="332656"/>
            <a:ext cx="88396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Кроме арифметического и алгебраического методов решения задач существуют еще </a:t>
            </a:r>
            <a:r>
              <a:rPr lang="ru-RU" sz="3600" i="1" dirty="0"/>
              <a:t>практический и графический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785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"/>
          <p:cNvGrpSpPr>
            <a:grpSpLocks/>
          </p:cNvGrpSpPr>
          <p:nvPr/>
        </p:nvGrpSpPr>
        <p:grpSpPr bwMode="auto">
          <a:xfrm>
            <a:off x="142875" y="2708275"/>
            <a:ext cx="8677275" cy="720725"/>
            <a:chOff x="2781" y="9017"/>
            <a:chExt cx="5220" cy="359"/>
          </a:xfrm>
        </p:grpSpPr>
        <p:sp>
          <p:nvSpPr>
            <p:cNvPr id="28678" name="Oval 11"/>
            <p:cNvSpPr>
              <a:spLocks noChangeArrowheads="1"/>
            </p:cNvSpPr>
            <p:nvPr/>
          </p:nvSpPr>
          <p:spPr bwMode="auto">
            <a:xfrm>
              <a:off x="3321" y="9017"/>
              <a:ext cx="361" cy="359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79" name="Oval 10"/>
            <p:cNvSpPr>
              <a:spLocks noChangeArrowheads="1"/>
            </p:cNvSpPr>
            <p:nvPr/>
          </p:nvSpPr>
          <p:spPr bwMode="auto">
            <a:xfrm>
              <a:off x="3861" y="9017"/>
              <a:ext cx="361" cy="357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0" name="Oval 9"/>
            <p:cNvSpPr>
              <a:spLocks noChangeArrowheads="1"/>
            </p:cNvSpPr>
            <p:nvPr/>
          </p:nvSpPr>
          <p:spPr bwMode="auto">
            <a:xfrm>
              <a:off x="4401" y="9017"/>
              <a:ext cx="361" cy="359"/>
            </a:xfrm>
            <a:prstGeom prst="ellipse">
              <a:avLst/>
            </a:prstGeom>
            <a:solidFill>
              <a:srgbClr val="8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1" name="Oval 8"/>
            <p:cNvSpPr>
              <a:spLocks noChangeArrowheads="1"/>
            </p:cNvSpPr>
            <p:nvPr/>
          </p:nvSpPr>
          <p:spPr bwMode="auto">
            <a:xfrm>
              <a:off x="4941" y="9017"/>
              <a:ext cx="360" cy="359"/>
            </a:xfrm>
            <a:prstGeom prst="ellipse">
              <a:avLst/>
            </a:prstGeom>
            <a:solidFill>
              <a:srgbClr val="8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2" name="Oval 7"/>
            <p:cNvSpPr>
              <a:spLocks noChangeArrowheads="1"/>
            </p:cNvSpPr>
            <p:nvPr/>
          </p:nvSpPr>
          <p:spPr bwMode="auto">
            <a:xfrm>
              <a:off x="5481" y="9017"/>
              <a:ext cx="360" cy="359"/>
            </a:xfrm>
            <a:prstGeom prst="ellipse">
              <a:avLst/>
            </a:prstGeom>
            <a:solidFill>
              <a:srgbClr val="8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3" name="Oval 6"/>
            <p:cNvSpPr>
              <a:spLocks noChangeArrowheads="1"/>
            </p:cNvSpPr>
            <p:nvPr/>
          </p:nvSpPr>
          <p:spPr bwMode="auto">
            <a:xfrm>
              <a:off x="6021" y="9017"/>
              <a:ext cx="361" cy="359"/>
            </a:xfrm>
            <a:prstGeom prst="ellipse">
              <a:avLst/>
            </a:prstGeom>
            <a:solidFill>
              <a:srgbClr val="8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4" name="Oval 5"/>
            <p:cNvSpPr>
              <a:spLocks noChangeArrowheads="1"/>
            </p:cNvSpPr>
            <p:nvPr/>
          </p:nvSpPr>
          <p:spPr bwMode="auto">
            <a:xfrm>
              <a:off x="6561" y="9017"/>
              <a:ext cx="361" cy="35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5" name="Oval 4"/>
            <p:cNvSpPr>
              <a:spLocks noChangeArrowheads="1"/>
            </p:cNvSpPr>
            <p:nvPr/>
          </p:nvSpPr>
          <p:spPr bwMode="auto">
            <a:xfrm>
              <a:off x="7101" y="9017"/>
              <a:ext cx="360" cy="35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6" name="Oval 3"/>
            <p:cNvSpPr>
              <a:spLocks noChangeArrowheads="1"/>
            </p:cNvSpPr>
            <p:nvPr/>
          </p:nvSpPr>
          <p:spPr bwMode="auto">
            <a:xfrm>
              <a:off x="7641" y="9017"/>
              <a:ext cx="360" cy="35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7" name="Oval 2"/>
            <p:cNvSpPr>
              <a:spLocks noChangeArrowheads="1"/>
            </p:cNvSpPr>
            <p:nvPr/>
          </p:nvSpPr>
          <p:spPr bwMode="auto">
            <a:xfrm>
              <a:off x="2781" y="9017"/>
              <a:ext cx="361" cy="359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675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457200" eaLnBrk="0" hangingPunct="0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8313" y="182563"/>
            <a:ext cx="8027987" cy="14636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Практический метод </a:t>
            </a:r>
          </a:p>
          <a:p>
            <a:pPr algn="ctr"/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решения задач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51163" y="4941888"/>
            <a:ext cx="6192837" cy="146367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ответа на вопрос задачи можно не выполнять арифметические действия, так как количество пойман­ных щук соответствует тем кругам, которые не закрашены (их 3).</a:t>
            </a:r>
          </a:p>
        </p:txBody>
      </p:sp>
    </p:spTree>
    <p:extLst>
      <p:ext uri="{BB962C8B-B14F-4D97-AF65-F5344CB8AC3E}">
        <p14:creationId xmlns:p14="http://schemas.microsoft.com/office/powerpoint/2010/main" val="350012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1"/>
          <p:cNvGrpSpPr>
            <a:grpSpLocks/>
          </p:cNvGrpSpPr>
          <p:nvPr/>
        </p:nvGrpSpPr>
        <p:grpSpPr bwMode="auto">
          <a:xfrm>
            <a:off x="1258888" y="2603500"/>
            <a:ext cx="6308725" cy="857250"/>
            <a:chOff x="2844" y="6541"/>
            <a:chExt cx="2824" cy="282"/>
          </a:xfrm>
        </p:grpSpPr>
        <p:sp>
          <p:nvSpPr>
            <p:cNvPr id="4" name="Line 16"/>
            <p:cNvSpPr>
              <a:spLocks noChangeShapeType="1"/>
            </p:cNvSpPr>
            <p:nvPr/>
          </p:nvSpPr>
          <p:spPr bwMode="auto">
            <a:xfrm>
              <a:off x="2844" y="6681"/>
              <a:ext cx="2823" cy="1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" name="Line 15"/>
            <p:cNvSpPr>
              <a:spLocks noChangeShapeType="1"/>
            </p:cNvSpPr>
            <p:nvPr/>
          </p:nvSpPr>
          <p:spPr bwMode="auto">
            <a:xfrm>
              <a:off x="2844" y="6541"/>
              <a:ext cx="1" cy="141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" name="Line 14"/>
            <p:cNvSpPr>
              <a:spLocks noChangeShapeType="1"/>
            </p:cNvSpPr>
            <p:nvPr/>
          </p:nvSpPr>
          <p:spPr bwMode="auto">
            <a:xfrm flipH="1">
              <a:off x="5667" y="6541"/>
              <a:ext cx="1" cy="141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" name="Line 13"/>
            <p:cNvSpPr>
              <a:spLocks noChangeShapeType="1"/>
            </p:cNvSpPr>
            <p:nvPr/>
          </p:nvSpPr>
          <p:spPr bwMode="auto">
            <a:xfrm>
              <a:off x="3408" y="6541"/>
              <a:ext cx="1" cy="142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>
              <a:off x="4255" y="6541"/>
              <a:ext cx="1" cy="14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3691" y="6541"/>
              <a:ext cx="1" cy="143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73" y="6541"/>
              <a:ext cx="2" cy="142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3126" y="6541"/>
              <a:ext cx="1" cy="141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4538" y="6541"/>
              <a:ext cx="1" cy="14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4820" y="6541"/>
              <a:ext cx="1" cy="14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5103" y="6541"/>
              <a:ext cx="1" cy="141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" name="Line 5"/>
            <p:cNvSpPr>
              <a:spLocks noChangeShapeType="1"/>
            </p:cNvSpPr>
            <p:nvPr/>
          </p:nvSpPr>
          <p:spPr bwMode="auto">
            <a:xfrm>
              <a:off x="5385" y="6541"/>
              <a:ext cx="1" cy="141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" name="AutoShape 4"/>
            <p:cNvSpPr>
              <a:spLocks/>
            </p:cNvSpPr>
            <p:nvPr/>
          </p:nvSpPr>
          <p:spPr bwMode="auto">
            <a:xfrm rot="16200000">
              <a:off x="3198" y="6327"/>
              <a:ext cx="140" cy="847"/>
            </a:xfrm>
            <a:prstGeom prst="leftBracket">
              <a:avLst>
                <a:gd name="adj" fmla="val 58819"/>
              </a:avLst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7" name="AutoShape 3"/>
            <p:cNvSpPr>
              <a:spLocks/>
            </p:cNvSpPr>
            <p:nvPr/>
          </p:nvSpPr>
          <p:spPr bwMode="auto">
            <a:xfrm rot="16200000">
              <a:off x="4186" y="6186"/>
              <a:ext cx="140" cy="1129"/>
            </a:xfrm>
            <a:prstGeom prst="leftBracket">
              <a:avLst>
                <a:gd name="adj" fmla="val 78403"/>
              </a:avLst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8" name="AutoShape 2"/>
            <p:cNvSpPr>
              <a:spLocks/>
            </p:cNvSpPr>
            <p:nvPr/>
          </p:nvSpPr>
          <p:spPr bwMode="auto">
            <a:xfrm rot="16200000">
              <a:off x="5173" y="6328"/>
              <a:ext cx="142" cy="847"/>
            </a:xfrm>
            <a:prstGeom prst="leftBracket">
              <a:avLst>
                <a:gd name="adj" fmla="val 57991"/>
              </a:avLst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>
                <a:ln w="57150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41275" y="188913"/>
            <a:ext cx="8963025" cy="7143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57200" algn="ctr" eaLnBrk="0" hangingPunct="0"/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Графический метод 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решения задач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455988" y="5229225"/>
            <a:ext cx="5673725" cy="11239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Этот способ так же как практический, позволяет ответить на вопрос задачи, не выполняя арифметиче­ских действий.</a:t>
            </a:r>
          </a:p>
        </p:txBody>
      </p:sp>
      <p:sp>
        <p:nvSpPr>
          <p:cNvPr id="29701" name="Прямоугольник 22"/>
          <p:cNvSpPr>
            <a:spLocks noChangeArrowheads="1"/>
          </p:cNvSpPr>
          <p:nvPr/>
        </p:nvSpPr>
        <p:spPr bwMode="auto">
          <a:xfrm>
            <a:off x="1258888" y="3632200"/>
            <a:ext cx="63071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200"/>
              <a:t>лещи             окуни          щуки</a:t>
            </a:r>
          </a:p>
        </p:txBody>
      </p:sp>
    </p:spTree>
    <p:extLst>
      <p:ext uri="{BB962C8B-B14F-4D97-AF65-F5344CB8AC3E}">
        <p14:creationId xmlns:p14="http://schemas.microsoft.com/office/powerpoint/2010/main" val="346853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1275" y="188913"/>
            <a:ext cx="8963025" cy="561855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57200" algn="ctr" eaLnBrk="0" hangingPunct="0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Домашнее задание решить задачи.</a:t>
            </a:r>
          </a:p>
          <a:p>
            <a:pPr indent="457200" algn="ctr" eaLnBrk="0" hangingPunct="0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(составить математическую модель, показать решение и ответ)</a:t>
            </a:r>
          </a:p>
          <a:p>
            <a:pPr indent="457200" algn="ctr" eaLnBrk="0" hangingPunct="0"/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/>
              <a:t>1. Для </a:t>
            </a:r>
            <a:r>
              <a:rPr lang="ru-RU" sz="2400" dirty="0"/>
              <a:t>ремонта квартиры купили 42 рулона обоев. Сколько пачек обойного клея нужно купить, если одна пачка клея рассчитана на 8 рулонов?</a:t>
            </a:r>
          </a:p>
          <a:p>
            <a:r>
              <a:rPr lang="ru-RU" sz="2400" dirty="0"/>
              <a:t> </a:t>
            </a:r>
          </a:p>
          <a:p>
            <a:r>
              <a:rPr lang="ru-RU" sz="2400" dirty="0" smtClean="0"/>
              <a:t>2. </a:t>
            </a:r>
            <a:r>
              <a:rPr lang="ru-RU" sz="2400" dirty="0"/>
              <a:t>Летом килограмм черешни стоит 80 р. Мама купила 1 кг 800г. Сколько рублей сдачи она должна получить с 500р?</a:t>
            </a:r>
          </a:p>
          <a:p>
            <a:pPr indent="457200" algn="ctr" eaLnBrk="0" hangingPunct="0"/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0909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daa8b5358773410b1c780d6998d50b8f498af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954</Words>
  <Application>Microsoft Office PowerPoint</Application>
  <PresentationFormat>Экран (4:3)</PresentationFormat>
  <Paragraphs>96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Решение текстовых задач арифметическим способом. Использование таблиц, схем, чертежей, других средств представления данных при решении задачи.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Текстовая задача и процесс ее решения</dc:title>
  <dc:creator>user</dc:creator>
  <cp:lastModifiedBy>Guzaliya</cp:lastModifiedBy>
  <cp:revision>4</cp:revision>
  <dcterms:created xsi:type="dcterms:W3CDTF">2015-02-24T15:11:26Z</dcterms:created>
  <dcterms:modified xsi:type="dcterms:W3CDTF">2020-05-16T08:49:41Z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189673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