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97" r:id="rId3"/>
    <p:sldId id="324" r:id="rId4"/>
    <p:sldId id="327" r:id="rId5"/>
    <p:sldId id="328" r:id="rId6"/>
    <p:sldId id="329" r:id="rId7"/>
    <p:sldId id="331" r:id="rId8"/>
    <p:sldId id="332" r:id="rId9"/>
    <p:sldId id="333" r:id="rId10"/>
    <p:sldId id="334" r:id="rId11"/>
    <p:sldId id="355" r:id="rId12"/>
    <p:sldId id="266" r:id="rId13"/>
    <p:sldId id="260" r:id="rId14"/>
  </p:sldIdLst>
  <p:sldSz cx="12190413" cy="6859588"/>
  <p:notesSz cx="6858000" cy="9144000"/>
  <p:defaultTextStyle>
    <a:defPPr>
      <a:defRPr lang="ru-RU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62D0"/>
    <a:srgbClr val="E1CCF0"/>
    <a:srgbClr val="BC8EDE"/>
    <a:srgbClr val="B2B8F4"/>
    <a:srgbClr val="79DCFF"/>
    <a:srgbClr val="A7E8FF"/>
    <a:srgbClr val="FBD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76" y="30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38389-EB15-40AB-8074-DD9B019CD11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DB3DC-BA44-4CFD-90AC-8EF36F601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65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rgbClr val="B2B8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1" y="0"/>
            <a:ext cx="12190413" cy="6854123"/>
          </a:xfrm>
          <a:prstGeom prst="frame">
            <a:avLst>
              <a:gd name="adj1" fmla="val 2156"/>
            </a:avLst>
          </a:prstGeom>
          <a:solidFill>
            <a:srgbClr val="BC8EDE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8.JPG"/><Relationship Id="rId3" Type="http://schemas.openxmlformats.org/officeDocument/2006/relationships/slide" Target="slide11.xml"/><Relationship Id="rId7" Type="http://schemas.openxmlformats.org/officeDocument/2006/relationships/image" Target="../media/image5.jpg"/><Relationship Id="rId12" Type="http://schemas.openxmlformats.org/officeDocument/2006/relationships/slide" Target="slide6.xml"/><Relationship Id="rId17" Type="http://schemas.openxmlformats.org/officeDocument/2006/relationships/image" Target="../media/image10.jpg"/><Relationship Id="rId2" Type="http://schemas.openxmlformats.org/officeDocument/2006/relationships/image" Target="../media/image3.png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g"/><Relationship Id="rId5" Type="http://schemas.openxmlformats.org/officeDocument/2006/relationships/image" Target="../media/image4.jpg"/><Relationship Id="rId15" Type="http://schemas.openxmlformats.org/officeDocument/2006/relationships/image" Target="../media/image9.jpg"/><Relationship Id="rId10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6.jpg"/><Relationship Id="rId1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static.eva.ru/eva/200000-210000/200449/channel/Aviakompaniya_Etihad_Airways_5425177123045785.jpg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://900.md/dbimg/234547_51da700a32cb3.jpg" TargetMode="External"/><Relationship Id="rId7" Type="http://schemas.openxmlformats.org/officeDocument/2006/relationships/hyperlink" Target="http://www.trudcontrol.ru/files/editor/images/Pictures/Illustrations/&#1040;&#1074;&#1080;&#1072;&#1094;&#1080;&#1103;/953788711(1).jpg" TargetMode="External"/><Relationship Id="rId12" Type="http://schemas.openxmlformats.org/officeDocument/2006/relationships/slide" Target="slide2.xml"/><Relationship Id="rId2" Type="http://schemas.openxmlformats.org/officeDocument/2006/relationships/hyperlink" Target="http://img0.liveinternet.ru/images/attach/c/11/115/600/115600048_102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pload.wikimedia.org/wikipedia/commons/thumb/4/4f/015_Gorch_Fock_1933_Rettungsring.JPG/440px-015_Gorch_Fock_1933_Rettungsring.JPG" TargetMode="External"/><Relationship Id="rId11" Type="http://schemas.openxmlformats.org/officeDocument/2006/relationships/hyperlink" Target="http://zagadki.info/zag/cherepaha.html" TargetMode="External"/><Relationship Id="rId5" Type="http://schemas.openxmlformats.org/officeDocument/2006/relationships/hyperlink" Target="http://www.newsbeast.gr/files/1/2012/10/24/halle4.jpg" TargetMode="External"/><Relationship Id="rId10" Type="http://schemas.openxmlformats.org/officeDocument/2006/relationships/hyperlink" Target="https://coffelt.me/image?id=384539614e6249464c666b&amp;q=sd" TargetMode="External"/><Relationship Id="rId4" Type="http://schemas.openxmlformats.org/officeDocument/2006/relationships/hyperlink" Target="http://st.depositphotos.com/1000998/2754/v/450/depositphotos_27547545-stock-video-children-are-going-up-ladder.jpg" TargetMode="External"/><Relationship Id="rId9" Type="http://schemas.openxmlformats.org/officeDocument/2006/relationships/hyperlink" Target="https://www.kv.by/sites/default/files/yyyyy.jpg" TargetMode="External"/><Relationship Id="rId1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590" y="189434"/>
            <a:ext cx="10937915" cy="147036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Презентация к уроку окружающего мира,</a:t>
            </a:r>
            <a:br>
              <a:rPr lang="ru-RU" sz="3200" dirty="0" smtClean="0">
                <a:latin typeface="Comic Sans MS" pitchFamily="66" charset="0"/>
              </a:rPr>
            </a:br>
            <a:r>
              <a:rPr lang="ru-RU" sz="3200" dirty="0" smtClean="0">
                <a:latin typeface="Comic Sans MS" pitchFamily="66" charset="0"/>
              </a:rPr>
              <a:t> 1 класс УМК «Школа России»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1063758" y="6022082"/>
            <a:ext cx="864096" cy="576064"/>
          </a:xfrm>
          <a:prstGeom prst="rightArrow">
            <a:avLst/>
          </a:prstGeom>
          <a:solidFill>
            <a:srgbClr val="E1CCF0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кумент 4">
            <a:hlinkClick r:id="rId2" action="ppaction://hlinksldjump" highlightClick="1"/>
          </p:cNvPr>
          <p:cNvSpPr/>
          <p:nvPr/>
        </p:nvSpPr>
        <p:spPr>
          <a:xfrm>
            <a:off x="262558" y="5878066"/>
            <a:ext cx="576064" cy="720080"/>
          </a:xfrm>
          <a:prstGeom prst="actionButtonDocument">
            <a:avLst/>
          </a:prstGeom>
          <a:solidFill>
            <a:srgbClr val="E1CCF0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66050" y="1557586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« Почему на корабле и в самолёте нужно соблюдать правила безопасности?»</a:t>
            </a:r>
            <a:endParaRPr lang="ru-RU" sz="40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0375" y="2674075"/>
            <a:ext cx="2664296" cy="3545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366946" y="2332227"/>
            <a:ext cx="2685812" cy="3621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AutoShape 2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rgbClr val="E1CCF0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054646" y="261443"/>
            <a:ext cx="9145016" cy="3600399"/>
            <a:chOff x="2456887" y="571496"/>
            <a:chExt cx="6138649" cy="2507562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71496"/>
              <a:ext cx="6138649" cy="2507562"/>
            </a:xfrm>
            <a:prstGeom prst="cloudCallout">
              <a:avLst>
                <a:gd name="adj1" fmla="val 44636"/>
                <a:gd name="adj2" fmla="val 69907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01894" y="770968"/>
              <a:ext cx="5689479" cy="1864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Ребята , </a:t>
              </a:r>
              <a:endParaRPr lang="ru-RU" sz="2800" b="1" dirty="0" smtClean="0">
                <a:latin typeface="Comic Sans MS" pitchFamily="66" charset="0"/>
              </a:endParaRP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познакомьтесь с правилами поведения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на корабле и в самолёте.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 </a:t>
              </a:r>
              <a:r>
                <a:rPr lang="ru-RU" sz="2800" b="1" dirty="0">
                  <a:latin typeface="Comic Sans MS" pitchFamily="66" charset="0"/>
                </a:rPr>
                <a:t>Выбирайте любую маленькую </a:t>
              </a:r>
              <a:r>
                <a:rPr lang="ru-RU" sz="2800" b="1" dirty="0" smtClean="0">
                  <a:latin typeface="Comic Sans MS" pitchFamily="66" charset="0"/>
                </a:rPr>
                <a:t>картинку ,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она откроется на большом фоне, </a:t>
              </a:r>
              <a:r>
                <a:rPr lang="ru-RU" sz="2800" b="1" dirty="0">
                  <a:latin typeface="Comic Sans MS" pitchFamily="66" charset="0"/>
                </a:rPr>
                <a:t>читайте правило, рассматривайте картинки.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34097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621804" y="3141763"/>
            <a:ext cx="430906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 вправо 6">
            <a:hlinkClick r:id="rId3" action="ppaction://hlinksldjump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rgbClr val="E1CCF0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4" action="ppaction://hlinksldjump"/>
          </p:cNvPr>
          <p:cNvSpPr/>
          <p:nvPr/>
        </p:nvSpPr>
        <p:spPr>
          <a:xfrm flipH="1">
            <a:off x="277845" y="560466"/>
            <a:ext cx="2432985" cy="1869126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A16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7967414" y="537250"/>
            <a:ext cx="2376264" cy="1808336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solidFill>
              <a:srgbClr val="A16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8" action="ppaction://hlinksldjump"/>
          </p:cNvPr>
          <p:cNvSpPr/>
          <p:nvPr/>
        </p:nvSpPr>
        <p:spPr>
          <a:xfrm>
            <a:off x="4943078" y="2637706"/>
            <a:ext cx="2439242" cy="1850133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  <a:ln>
            <a:solidFill>
              <a:srgbClr val="A16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0" action="ppaction://hlinksldjump"/>
          </p:cNvPr>
          <p:cNvSpPr/>
          <p:nvPr/>
        </p:nvSpPr>
        <p:spPr>
          <a:xfrm>
            <a:off x="2890849" y="563897"/>
            <a:ext cx="2412269" cy="1865695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  <a:ln>
            <a:solidFill>
              <a:srgbClr val="A16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2" action="ppaction://hlinksldjump"/>
          </p:cNvPr>
          <p:cNvSpPr/>
          <p:nvPr/>
        </p:nvSpPr>
        <p:spPr>
          <a:xfrm>
            <a:off x="5464451" y="560466"/>
            <a:ext cx="2358947" cy="1842479"/>
          </a:xfrm>
          <a:prstGeom prst="round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solidFill>
              <a:srgbClr val="A16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4" action="ppaction://hlinksldjump"/>
          </p:cNvPr>
          <p:cNvSpPr/>
          <p:nvPr/>
        </p:nvSpPr>
        <p:spPr>
          <a:xfrm>
            <a:off x="1810565" y="2645360"/>
            <a:ext cx="2432985" cy="1842479"/>
          </a:xfrm>
          <a:prstGeom prst="roundRect">
            <a:avLst/>
          </a:prstGeom>
          <a:blipFill>
            <a:blip r:embed="rId15"/>
            <a:stretch>
              <a:fillRect/>
            </a:stretch>
          </a:blipFill>
          <a:ln>
            <a:solidFill>
              <a:srgbClr val="A16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16" action="ppaction://hlinksldjump"/>
          </p:cNvPr>
          <p:cNvSpPr/>
          <p:nvPr/>
        </p:nvSpPr>
        <p:spPr>
          <a:xfrm>
            <a:off x="3699997" y="4690558"/>
            <a:ext cx="2462702" cy="1842479"/>
          </a:xfrm>
          <a:prstGeom prst="roundRect">
            <a:avLst/>
          </a:prstGeom>
          <a:blipFill>
            <a:blip r:embed="rId17"/>
            <a:stretch>
              <a:fillRect/>
            </a:stretch>
          </a:blipFill>
          <a:ln>
            <a:solidFill>
              <a:srgbClr val="A16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43524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38822" y="2061642"/>
            <a:ext cx="6336704" cy="381642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Не следует бегать по палубе и лестницам корабля!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53407" y="1485578"/>
            <a:ext cx="5500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на корабле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Управляющая кнопка: домой 2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6094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8822" y="2061641"/>
            <a:ext cx="6336704" cy="381642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Нельзя перегибаться через борт корабля!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53406" y="1485578"/>
            <a:ext cx="5500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на корабле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Управляющая кнопка: домой 9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6548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822" y="2061642"/>
            <a:ext cx="6336704" cy="380464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В случае опасности следует использовать </a:t>
            </a:r>
            <a:r>
              <a:rPr lang="ru-RU" sz="2800" b="1" smtClean="0">
                <a:latin typeface="Comic Sans MS" pitchFamily="66" charset="0"/>
              </a:rPr>
              <a:t>спасательные средства!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53407" y="1485578"/>
            <a:ext cx="5500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на корабле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1366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822" y="2061642"/>
            <a:ext cx="6336703" cy="381642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При подъёме и спуске по трапу необходимо соблюдать осторожность!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36575" y="1485578"/>
            <a:ext cx="5533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самолёте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558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5321" y="2061642"/>
            <a:ext cx="6390205" cy="381642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omic Sans MS" pitchFamily="66" charset="0"/>
              </a:rPr>
              <a:t>Во время </a:t>
            </a:r>
            <a:r>
              <a:rPr lang="ru-RU" sz="2800" b="1" dirty="0" smtClean="0">
                <a:latin typeface="Comic Sans MS" pitchFamily="66" charset="0"/>
              </a:rPr>
              <a:t>взлёта и посадки самолёта необходимо застегнуть ремни безопасности!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36575" y="1485578"/>
            <a:ext cx="5533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самолёте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7675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8822" y="2061642"/>
            <a:ext cx="6336704" cy="381642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На время полёта следует выключить мобильный телефон!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4019" y="1485578"/>
            <a:ext cx="5698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самолёте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339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.md/dbimg/234547_51da700a32cb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1" y="1413570"/>
            <a:ext cx="776954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6566" y="2061642"/>
            <a:ext cx="6328960" cy="381642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566" y="333450"/>
            <a:ext cx="1144927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После посадки самолёта нельзя вставать с кресла до полной остановки самолёта!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36574" y="1485578"/>
            <a:ext cx="5533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Правила </a:t>
            </a:r>
            <a:r>
              <a:rPr lang="ru-RU" sz="2400" b="1" u="sng" dirty="0" smtClean="0">
                <a:solidFill>
                  <a:schemeClr val="bg1"/>
                </a:solidFill>
                <a:latin typeface="Comic Sans MS" pitchFamily="66" charset="0"/>
              </a:rPr>
              <a:t>безопасности в самолёте</a:t>
            </a:r>
            <a:endParaRPr lang="ru-RU" sz="24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74496" y="3544864"/>
            <a:ext cx="2373610" cy="315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41831">
            <a:off x="9856224" y="3772116"/>
            <a:ext cx="2224524" cy="30000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255446" y="6022082"/>
            <a:ext cx="504056" cy="504056"/>
          </a:xfrm>
          <a:prstGeom prst="actionButtonHom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8835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rgbClr val="E1CCF0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78582" y="189435"/>
            <a:ext cx="9721080" cy="2520279"/>
            <a:chOff x="2456887" y="521345"/>
            <a:chExt cx="6138649" cy="2507562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21345"/>
              <a:ext cx="6138649" cy="2507562"/>
            </a:xfrm>
            <a:prstGeom prst="cloudCallout">
              <a:avLst>
                <a:gd name="adj1" fmla="val 43715"/>
                <a:gd name="adj2" fmla="val 1190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60585" y="791165"/>
              <a:ext cx="5689479" cy="1806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Корабль и самолёт могут быть опасными. Соблюдение правил безопасности на водном и воздушном </a:t>
              </a:r>
              <a:r>
                <a:rPr lang="ru-RU" sz="2800" b="1" smtClean="0">
                  <a:latin typeface="Comic Sans MS" pitchFamily="66" charset="0"/>
                </a:rPr>
                <a:t>транспорте поможет нам </a:t>
              </a:r>
              <a:r>
                <a:rPr lang="ru-RU" sz="2800" b="1" dirty="0" smtClean="0">
                  <a:latin typeface="Comic Sans MS" pitchFamily="66" charset="0"/>
                </a:rPr>
                <a:t>сохранить здоровье и даже жизнь.</a:t>
              </a:r>
              <a:endParaRPr lang="ru-RU" sz="2800" b="1" dirty="0">
                <a:latin typeface="Comic Sans MS" pitchFamily="66" charset="0"/>
              </a:endParaRP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48172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47945" y="1820461"/>
            <a:ext cx="6382928" cy="501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795417" y="1104918"/>
            <a:ext cx="4752528" cy="3116964"/>
          </a:xfrm>
          <a:prstGeom prst="foldedCorner">
            <a:avLst/>
          </a:prstGeom>
          <a:solidFill>
            <a:schemeClr val="bg1"/>
          </a:solidFill>
          <a:ln>
            <a:solidFill>
              <a:srgbClr val="A162D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202" y="1917626"/>
            <a:ext cx="4846198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Спасибо, дети, </a:t>
            </a:r>
          </a:p>
          <a:p>
            <a:pPr algn="ctr"/>
            <a:r>
              <a:rPr lang="ru-RU" sz="4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за урок!</a:t>
            </a:r>
            <a:endParaRPr lang="ru-RU" sz="44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11279782" y="189434"/>
            <a:ext cx="720080" cy="698370"/>
          </a:xfrm>
          <a:prstGeom prst="mathMultiply">
            <a:avLst/>
          </a:prstGeom>
          <a:solidFill>
            <a:srgbClr val="E1CCF0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3337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6854" y="1286654"/>
            <a:ext cx="609731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omic Sans MS" pitchFamily="66" charset="0"/>
                <a:hlinkClick r:id="rId2"/>
              </a:rPr>
              <a:t> </a:t>
            </a:r>
            <a:r>
              <a:rPr lang="ru-RU" sz="2000" dirty="0" smtClean="0">
                <a:latin typeface="Comic Sans MS" pitchFamily="66" charset="0"/>
                <a:hlinkClick r:id="rId2"/>
              </a:rPr>
              <a:t>Учитель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smtClean="0">
                <a:latin typeface="Comic Sans MS" pitchFamily="66" charset="0"/>
                <a:hlinkClick r:id="rId3"/>
              </a:rPr>
              <a:t>Планшет</a:t>
            </a:r>
            <a:r>
              <a:rPr lang="ru-RU" sz="2000" dirty="0" smtClean="0">
                <a:latin typeface="Comic Sans MS" pitchFamily="66" charset="0"/>
              </a:rPr>
              <a:t>  </a:t>
            </a:r>
          </a:p>
          <a:p>
            <a:pPr algn="ctr"/>
            <a:r>
              <a:rPr lang="ru-RU" sz="2000" dirty="0" smtClean="0">
                <a:latin typeface="Comic Sans MS" pitchFamily="66" charset="0"/>
              </a:rPr>
              <a:t>Правила на корабле : </a:t>
            </a:r>
            <a:r>
              <a:rPr lang="ru-RU" sz="2000" dirty="0" smtClean="0">
                <a:latin typeface="Comic Sans MS" pitchFamily="66" charset="0"/>
                <a:hlinkClick r:id="rId4"/>
              </a:rPr>
              <a:t>1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5"/>
              </a:rPr>
              <a:t>2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6"/>
              </a:rPr>
              <a:t>3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smtClean="0">
                <a:latin typeface="Comic Sans MS" pitchFamily="66" charset="0"/>
              </a:rPr>
              <a:t>Правила в самолёте: </a:t>
            </a:r>
            <a:r>
              <a:rPr lang="ru-RU" sz="2000" dirty="0" smtClean="0">
                <a:latin typeface="Comic Sans MS" pitchFamily="66" charset="0"/>
                <a:hlinkClick r:id="rId7"/>
              </a:rPr>
              <a:t>1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8"/>
              </a:rPr>
              <a:t>2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9"/>
              </a:rPr>
              <a:t>3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0"/>
              </a:rPr>
              <a:t>4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smtClean="0">
                <a:latin typeface="Comic Sans MS" pitchFamily="66" charset="0"/>
              </a:rPr>
              <a:t>Текстовый материал  взят из книги Поурочные разработки по предмету «Окружающий мир» 1 класс </a:t>
            </a:r>
            <a:r>
              <a:rPr lang="ru-RU" sz="2000" dirty="0" err="1" smtClean="0">
                <a:latin typeface="Comic Sans MS" pitchFamily="66" charset="0"/>
              </a:rPr>
              <a:t>Е.М.Тихомирова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err="1" smtClean="0">
                <a:latin typeface="Comic Sans MS" pitchFamily="66" charset="0"/>
              </a:rPr>
              <a:t>Отрисовки</a:t>
            </a:r>
            <a:r>
              <a:rPr lang="ru-RU" sz="2000" dirty="0" smtClean="0">
                <a:latin typeface="Comic Sans MS" pitchFamily="66" charset="0"/>
              </a:rPr>
              <a:t> черепахи и муравья авторские</a:t>
            </a:r>
            <a:endParaRPr lang="en-US" sz="2000" dirty="0" smtClean="0">
              <a:latin typeface="Comic Sans MS" pitchFamily="66" charset="0"/>
            </a:endParaRPr>
          </a:p>
          <a:p>
            <a:pPr algn="ctr"/>
            <a:endParaRPr lang="ru-RU" dirty="0" smtClean="0">
              <a:hlinkClick r:id="rId11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4744" y="286522"/>
            <a:ext cx="728182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Интернет источники</a:t>
            </a:r>
            <a:endParaRPr lang="ru-RU" sz="44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11279782" y="189434"/>
            <a:ext cx="720080" cy="698370"/>
          </a:xfrm>
          <a:prstGeom prst="mathMultiply">
            <a:avLst/>
          </a:prstGeom>
          <a:solidFill>
            <a:srgbClr val="E1CCF0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rId12" action="ppaction://hlinksldjump" highlightClick="1"/>
          </p:cNvPr>
          <p:cNvSpPr/>
          <p:nvPr/>
        </p:nvSpPr>
        <p:spPr>
          <a:xfrm>
            <a:off x="11279782" y="6022082"/>
            <a:ext cx="594090" cy="576064"/>
          </a:xfrm>
          <a:prstGeom prst="actionButtonHome">
            <a:avLst/>
          </a:prstGeom>
          <a:solidFill>
            <a:srgbClr val="E1CCF0"/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 rot="441831">
            <a:off x="9225766" y="2715927"/>
            <a:ext cx="2450071" cy="330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65918" y="2715414"/>
            <a:ext cx="2643206" cy="3517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1191</TotalTime>
  <Words>213</Words>
  <Application>Microsoft Office PowerPoint</Application>
  <PresentationFormat>Произвольный</PresentationFormat>
  <Paragraphs>33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к уроку окружающего мира,  1 класс УМК «Школа России»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Никифорова Наталья</dc:creator>
  <cp:lastModifiedBy>Рафаэль</cp:lastModifiedBy>
  <cp:revision>167</cp:revision>
  <dcterms:created xsi:type="dcterms:W3CDTF">2016-11-11T12:35:51Z</dcterms:created>
  <dcterms:modified xsi:type="dcterms:W3CDTF">2020-04-27T18:52:22Z</dcterms:modified>
</cp:coreProperties>
</file>