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4" r:id="rId13"/>
    <p:sldId id="270" r:id="rId14"/>
    <p:sldId id="272" r:id="rId15"/>
    <p:sldId id="271" r:id="rId16"/>
    <p:sldId id="273" r:id="rId17"/>
    <p:sldId id="263" r:id="rId18"/>
    <p:sldId id="269" r:id="rId19"/>
    <p:sldId id="274" r:id="rId20"/>
    <p:sldId id="275" r:id="rId21"/>
    <p:sldId id="276" r:id="rId22"/>
    <p:sldId id="277" r:id="rId23"/>
    <p:sldId id="278" r:id="rId24"/>
    <p:sldId id="279" r:id="rId25"/>
    <p:sldId id="283" r:id="rId26"/>
    <p:sldId id="284" r:id="rId27"/>
    <p:sldId id="280" r:id="rId28"/>
    <p:sldId id="281" r:id="rId29"/>
    <p:sldId id="282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17F7D"/>
    <a:srgbClr val="C76361"/>
    <a:srgbClr val="9E0000"/>
    <a:srgbClr val="990000"/>
    <a:srgbClr val="532476"/>
    <a:srgbClr val="800080"/>
    <a:srgbClr val="8A2267"/>
    <a:srgbClr val="D3CFB5"/>
    <a:srgbClr val="F1F0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944" y="-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989-9AAF-42EC-9A1D-9D85AD3A8F01}" type="datetimeFigureOut">
              <a:rPr lang="ru-RU" smtClean="0"/>
              <a:pPr/>
              <a:t>27.04.2020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E5D9-7FBE-4991-ADF4-80E93DF9DF6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989-9AAF-42EC-9A1D-9D85AD3A8F01}" type="datetimeFigureOut">
              <a:rPr lang="ru-RU" smtClean="0"/>
              <a:pPr/>
              <a:t>27.04.2020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E5D9-7FBE-4991-ADF4-80E93DF9DF6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989-9AAF-42EC-9A1D-9D85AD3A8F01}" type="datetimeFigureOut">
              <a:rPr lang="ru-RU" smtClean="0"/>
              <a:pPr/>
              <a:t>27.04.2020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E5D9-7FBE-4991-ADF4-80E93DF9DF6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989-9AAF-42EC-9A1D-9D85AD3A8F01}" type="datetimeFigureOut">
              <a:rPr lang="ru-RU" smtClean="0"/>
              <a:pPr/>
              <a:t>27.04.2020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E5D9-7FBE-4991-ADF4-80E93DF9DF6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989-9AAF-42EC-9A1D-9D85AD3A8F01}" type="datetimeFigureOut">
              <a:rPr lang="ru-RU" smtClean="0"/>
              <a:pPr/>
              <a:t>27.04.2020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E5D9-7FBE-4991-ADF4-80E93DF9DF6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989-9AAF-42EC-9A1D-9D85AD3A8F01}" type="datetimeFigureOut">
              <a:rPr lang="ru-RU" smtClean="0"/>
              <a:pPr/>
              <a:t>27.04.2020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E5D9-7FBE-4991-ADF4-80E93DF9DF6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989-9AAF-42EC-9A1D-9D85AD3A8F01}" type="datetimeFigureOut">
              <a:rPr lang="ru-RU" smtClean="0"/>
              <a:pPr/>
              <a:t>27.04.2020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E5D9-7FBE-4991-ADF4-80E93DF9DF6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989-9AAF-42EC-9A1D-9D85AD3A8F01}" type="datetimeFigureOut">
              <a:rPr lang="ru-RU" smtClean="0"/>
              <a:pPr/>
              <a:t>27.04.2020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E5D9-7FBE-4991-ADF4-80E93DF9DF6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989-9AAF-42EC-9A1D-9D85AD3A8F01}" type="datetimeFigureOut">
              <a:rPr lang="ru-RU" smtClean="0"/>
              <a:pPr/>
              <a:t>27.04.2020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E5D9-7FBE-4991-ADF4-80E93DF9DF6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989-9AAF-42EC-9A1D-9D85AD3A8F01}" type="datetimeFigureOut">
              <a:rPr lang="ru-RU" smtClean="0"/>
              <a:pPr/>
              <a:t>27.04.2020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E5D9-7FBE-4991-ADF4-80E93DF9DF6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2989-9AAF-42EC-9A1D-9D85AD3A8F01}" type="datetimeFigureOut">
              <a:rPr lang="ru-RU" smtClean="0"/>
              <a:pPr/>
              <a:t>27.04.2020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E5D9-7FBE-4991-ADF4-80E93DF9DF6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-8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92989-9AAF-42EC-9A1D-9D85AD3A8F01}" type="datetimeFigureOut">
              <a:rPr lang="ru-RU" smtClean="0"/>
              <a:pPr/>
              <a:t>27.04.2020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EE5D9-7FBE-4991-ADF4-80E93DF9DF69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2" descr="D:\Pictures\Рамки и фоны\pink-scroll.png"/>
          <p:cNvPicPr>
            <a:picLocks noChangeAspect="1" noChangeArrowheads="1"/>
          </p:cNvPicPr>
          <p:nvPr userDrawn="1"/>
        </p:nvPicPr>
        <p:blipFill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2079" y="99000"/>
            <a:ext cx="9019842" cy="6660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13" Type="http://schemas.openxmlformats.org/officeDocument/2006/relationships/image" Target="../media/image10.jpeg"/><Relationship Id="rId18" Type="http://schemas.openxmlformats.org/officeDocument/2006/relationships/slide" Target="slide15.xml"/><Relationship Id="rId3" Type="http://schemas.openxmlformats.org/officeDocument/2006/relationships/image" Target="../media/image5.png"/><Relationship Id="rId21" Type="http://schemas.openxmlformats.org/officeDocument/2006/relationships/image" Target="../media/image14.jpeg"/><Relationship Id="rId7" Type="http://schemas.openxmlformats.org/officeDocument/2006/relationships/image" Target="../media/image7.jpeg"/><Relationship Id="rId12" Type="http://schemas.openxmlformats.org/officeDocument/2006/relationships/slide" Target="slide25.xml"/><Relationship Id="rId17" Type="http://schemas.openxmlformats.org/officeDocument/2006/relationships/image" Target="../media/image12.jpeg"/><Relationship Id="rId2" Type="http://schemas.openxmlformats.org/officeDocument/2006/relationships/slide" Target="slide27.xml"/><Relationship Id="rId16" Type="http://schemas.openxmlformats.org/officeDocument/2006/relationships/slide" Target="slide3.xml"/><Relationship Id="rId20" Type="http://schemas.openxmlformats.org/officeDocument/2006/relationships/slide" Target="slide1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3.xml"/><Relationship Id="rId11" Type="http://schemas.openxmlformats.org/officeDocument/2006/relationships/image" Target="../media/image9.jpeg"/><Relationship Id="rId5" Type="http://schemas.openxmlformats.org/officeDocument/2006/relationships/image" Target="../media/image6.png"/><Relationship Id="rId15" Type="http://schemas.openxmlformats.org/officeDocument/2006/relationships/image" Target="../media/image11.jpeg"/><Relationship Id="rId10" Type="http://schemas.openxmlformats.org/officeDocument/2006/relationships/slide" Target="slide17.xml"/><Relationship Id="rId19" Type="http://schemas.openxmlformats.org/officeDocument/2006/relationships/image" Target="../media/image13.jpeg"/><Relationship Id="rId4" Type="http://schemas.openxmlformats.org/officeDocument/2006/relationships/slide" Target="slide6.xml"/><Relationship Id="rId9" Type="http://schemas.openxmlformats.org/officeDocument/2006/relationships/image" Target="../media/image8.jpeg"/><Relationship Id="rId14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1;&#1072;&#1088;&#1080;&#1089;&#1072;\Desktop\&#1044;&#1083;&#1103;%20&#1087;&#1091;&#1073;&#1083;&#1080;&#1082;&#1072;&#1094;&#1080;&#1080;\erm_luch.mp3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23.jpeg"/><Relationship Id="rId7" Type="http://schemas.openxmlformats.org/officeDocument/2006/relationships/image" Target="../media/image25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image" Target="../media/image27.png"/><Relationship Id="rId5" Type="http://schemas.openxmlformats.org/officeDocument/2006/relationships/image" Target="../media/image24.jpeg"/><Relationship Id="rId10" Type="http://schemas.openxmlformats.org/officeDocument/2006/relationships/slide" Target="slide11.xml"/><Relationship Id="rId4" Type="http://schemas.openxmlformats.org/officeDocument/2006/relationships/slide" Target="slide10.xml"/><Relationship Id="rId9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3.jpeg"/><Relationship Id="rId7" Type="http://schemas.openxmlformats.org/officeDocument/2006/relationships/slide" Target="slide9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11" Type="http://schemas.openxmlformats.org/officeDocument/2006/relationships/image" Target="../media/image28.jpeg"/><Relationship Id="rId5" Type="http://schemas.openxmlformats.org/officeDocument/2006/relationships/image" Target="../media/image24.jpeg"/><Relationship Id="rId10" Type="http://schemas.openxmlformats.org/officeDocument/2006/relationships/image" Target="../media/image27.png"/><Relationship Id="rId4" Type="http://schemas.openxmlformats.org/officeDocument/2006/relationships/slide" Target="slide10.xml"/><Relationship Id="rId9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23.jpeg"/><Relationship Id="rId7" Type="http://schemas.openxmlformats.org/officeDocument/2006/relationships/image" Target="../media/image25.jpeg"/><Relationship Id="rId12" Type="http://schemas.openxmlformats.org/officeDocument/2006/relationships/image" Target="../media/image29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image" Target="../media/image27.png"/><Relationship Id="rId5" Type="http://schemas.openxmlformats.org/officeDocument/2006/relationships/image" Target="../media/image24.jpeg"/><Relationship Id="rId10" Type="http://schemas.openxmlformats.org/officeDocument/2006/relationships/slide" Target="slide11.xml"/><Relationship Id="rId4" Type="http://schemas.openxmlformats.org/officeDocument/2006/relationships/slide" Target="slide10.xml"/><Relationship Id="rId9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23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image" Target="../media/image27.png"/><Relationship Id="rId5" Type="http://schemas.openxmlformats.org/officeDocument/2006/relationships/image" Target="../media/image24.jpeg"/><Relationship Id="rId10" Type="http://schemas.openxmlformats.org/officeDocument/2006/relationships/slide" Target="slide11.xml"/><Relationship Id="rId4" Type="http://schemas.openxmlformats.org/officeDocument/2006/relationships/slide" Target="slide10.xml"/><Relationship Id="rId9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23.jpeg"/><Relationship Id="rId7" Type="http://schemas.openxmlformats.org/officeDocument/2006/relationships/image" Target="../media/image25.jpeg"/><Relationship Id="rId12" Type="http://schemas.openxmlformats.org/officeDocument/2006/relationships/image" Target="../media/image31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image" Target="../media/image27.png"/><Relationship Id="rId5" Type="http://schemas.openxmlformats.org/officeDocument/2006/relationships/image" Target="../media/image24.jpeg"/><Relationship Id="rId10" Type="http://schemas.openxmlformats.org/officeDocument/2006/relationships/slide" Target="slide11.xml"/><Relationship Id="rId4" Type="http://schemas.openxmlformats.org/officeDocument/2006/relationships/slide" Target="slide10.xml"/><Relationship Id="rId9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27.png"/><Relationship Id="rId3" Type="http://schemas.openxmlformats.org/officeDocument/2006/relationships/image" Target="../media/image33.png"/><Relationship Id="rId7" Type="http://schemas.openxmlformats.org/officeDocument/2006/relationships/image" Target="../media/image24.jpeg"/><Relationship Id="rId12" Type="http://schemas.openxmlformats.org/officeDocument/2006/relationships/slide" Target="slide11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11" Type="http://schemas.openxmlformats.org/officeDocument/2006/relationships/image" Target="../media/image26.jpeg"/><Relationship Id="rId5" Type="http://schemas.openxmlformats.org/officeDocument/2006/relationships/image" Target="../media/image23.jpeg"/><Relationship Id="rId10" Type="http://schemas.openxmlformats.org/officeDocument/2006/relationships/slide" Target="slide9.xml"/><Relationship Id="rId4" Type="http://schemas.openxmlformats.org/officeDocument/2006/relationships/slide" Target="slide12.xml"/><Relationship Id="rId9" Type="http://schemas.openxmlformats.org/officeDocument/2006/relationships/image" Target="../media/image34.jpeg"/><Relationship Id="rId1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slide" Target="slide2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png"/><Relationship Id="rId7" Type="http://schemas.openxmlformats.org/officeDocument/2006/relationships/image" Target="../media/image5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audio" Target="file:///C:\Users\&#1051;&#1072;&#1088;&#1080;&#1089;&#1072;\Desktop\&#1044;&#1077;&#1090;&#1089;&#1082;&#1080;&#1077;%20&#1087;&#1080;&#1089;&#1072;&#1090;&#1077;&#1083;&#1080;\&#1069;&#1085;&#1090;&#1080;&#1085;\&#1055;&#1077;&#1089;&#1085;&#1103;%20&#1076;&#1088;&#1091;&#1079;&#1077;&#1081;.mp3" TargetMode="External"/><Relationship Id="rId7" Type="http://schemas.openxmlformats.org/officeDocument/2006/relationships/slide" Target="slide2.xml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audio" Target="file:///C:\Users\&#1051;&#1072;&#1088;&#1080;&#1089;&#1072;\Desktop\&#1044;&#1077;&#1090;&#1089;&#1082;&#1080;&#1077;%20&#1087;&#1080;&#1089;&#1072;&#1090;&#1077;&#1083;&#1080;\&#1069;&#1085;&#1090;&#1080;&#1085;\&#1063;&#1091;&#1085;&#1075;&#1072;-&#1095;&#1072;&#1085;&#1075;&#1072;.mp3" TargetMode="External"/><Relationship Id="rId16" Type="http://schemas.openxmlformats.org/officeDocument/2006/relationships/image" Target="../media/image67.png"/><Relationship Id="rId1" Type="http://schemas.openxmlformats.org/officeDocument/2006/relationships/audio" Target="file:///C:\Users\&#1051;&#1072;&#1088;&#1080;&#1089;&#1072;\Desktop\&#1044;&#1077;&#1090;&#1089;&#1082;&#1080;&#1077;%20&#1087;&#1080;&#1089;&#1072;&#1090;&#1077;&#1083;&#1080;\&#1069;&#1085;&#1090;&#1080;&#1085;\&#1055;&#1077;&#1089;&#1085;&#1103;%20&#1057;&#1085;&#1077;&#1075;&#1091;&#1088;&#1086;&#1095;&#1082;&#1080;.mp3" TargetMode="Externa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2.png"/><Relationship Id="rId5" Type="http://schemas.openxmlformats.org/officeDocument/2006/relationships/audio" Target="file:///C:\Users\&#1051;&#1072;&#1088;&#1080;&#1089;&#1072;\Desktop\&#1044;&#1077;&#1090;&#1089;&#1082;&#1080;&#1077;%20&#1087;&#1080;&#1089;&#1072;&#1090;&#1077;&#1083;&#1080;\&#1069;&#1085;&#1090;&#1080;&#1085;\&#1044;&#1077;&#1076;%20&#1052;&#1086;&#1088;&#1086;&#1079;%20&#1080;%20&#1083;&#1077;&#1090;&#1086;%20(www.mixmuz.ru).mp3" TargetMode="External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audio" Target="file:///C:\Users\&#1051;&#1072;&#1088;&#1080;&#1089;&#1072;\Desktop\&#1044;&#1077;&#1090;&#1089;&#1082;&#1080;&#1077;%20&#1087;&#1080;&#1089;&#1072;&#1090;&#1077;&#1083;&#1080;\&#1069;&#1085;&#1090;&#1080;&#1085;\&#1040;&#1085;&#1090;&#1086;&#1096;&#1082;&#1072;.mp3" TargetMode="External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ds04.infourok.ru/uploads/ex/0c7b/000cb6aa-b9ba4e2d/3/hello_html_d19d222.jpg" TargetMode="External"/><Relationship Id="rId13" Type="http://schemas.openxmlformats.org/officeDocument/2006/relationships/hyperlink" Target="http://skazrus.my1.ru/_ld/3/66871442.jpg" TargetMode="External"/><Relationship Id="rId18" Type="http://schemas.openxmlformats.org/officeDocument/2006/relationships/hyperlink" Target="http://static.ozone.ru/multimedia/1014594761.jpg" TargetMode="External"/><Relationship Id="rId26" Type="http://schemas.openxmlformats.org/officeDocument/2006/relationships/hyperlink" Target="https://i.pinimg.com/736x/45/9b/3c/459b3cd94ef55611d0e54b2739803040.jpg" TargetMode="External"/><Relationship Id="rId39" Type="http://schemas.openxmlformats.org/officeDocument/2006/relationships/hyperlink" Target="https://ozon-st.cdn.ngenix.net/multimedia/1019537333.jpg" TargetMode="External"/><Relationship Id="rId3" Type="http://schemas.openxmlformats.org/officeDocument/2006/relationships/hyperlink" Target="https://arhivurokov.ru/kopilka/up/html/2017/08/08/k_598a18becde53/img_user_file_598a18bf5332a_8.jpg" TargetMode="External"/><Relationship Id="rId21" Type="http://schemas.openxmlformats.org/officeDocument/2006/relationships/hyperlink" Target="https://www.libex.ru/dimg/3e422.jpg" TargetMode="External"/><Relationship Id="rId34" Type="http://schemas.openxmlformats.org/officeDocument/2006/relationships/hyperlink" Target="https://wcbook.ru/data/book/60/606749.jpg" TargetMode="External"/><Relationship Id="rId42" Type="http://schemas.openxmlformats.org/officeDocument/2006/relationships/hyperlink" Target="http://fb.ru/misc/i/gallery/59468/2024692.jpg" TargetMode="External"/><Relationship Id="rId47" Type="http://schemas.openxmlformats.org/officeDocument/2006/relationships/hyperlink" Target="https://stories-of-success.ru/mikhaila-plyatskovskogo" TargetMode="External"/><Relationship Id="rId7" Type="http://schemas.openxmlformats.org/officeDocument/2006/relationships/hyperlink" Target="https://ds04.infourok.ru/uploads/ex/077b/000a8eca-018d2337/hello_html_m314e2546.jpg" TargetMode="External"/><Relationship Id="rId12" Type="http://schemas.openxmlformats.org/officeDocument/2006/relationships/hyperlink" Target="https://azbyka.ru/otechnik/assets/img/authors/4a7f4939a23bd1becf689e90e105c6f2.png" TargetMode="External"/><Relationship Id="rId17" Type="http://schemas.openxmlformats.org/officeDocument/2006/relationships/hyperlink" Target="https://187011.selcdn.ru/thumbnails/photos/e/f/a/efac7c3de382d810_1024.jpg" TargetMode="External"/><Relationship Id="rId25" Type="http://schemas.openxmlformats.org/officeDocument/2006/relationships/hyperlink" Target="https://img.yakaboo.ua/media/catalog/product/cache/1/image/234c7c011ba026e66d29567e1be1d1f7/i/m/img378_2_32.jpg" TargetMode="External"/><Relationship Id="rId33" Type="http://schemas.openxmlformats.org/officeDocument/2006/relationships/hyperlink" Target="https://icanread.ru/wp-content/uploads/2017/11/s3urZVel091A.jpg" TargetMode="External"/><Relationship Id="rId38" Type="http://schemas.openxmlformats.org/officeDocument/2006/relationships/hyperlink" Target="https://img.labirint.ru/images/comments_pic/0838/02lab5vph1221904496.jpg" TargetMode="External"/><Relationship Id="rId46" Type="http://schemas.openxmlformats.org/officeDocument/2006/relationships/hyperlink" Target="https://kratkoe.com/yuriy-ermolaev-kratkaya-biografiya/" TargetMode="External"/><Relationship Id="rId2" Type="http://schemas.openxmlformats.org/officeDocument/2006/relationships/hyperlink" Target="https://ih1.redbubble.net/image.28860225.3238/flat,550x550,075,f.u4.jpg" TargetMode="External"/><Relationship Id="rId16" Type="http://schemas.openxmlformats.org/officeDocument/2006/relationships/hyperlink" Target="http://www.galich44.ru/images/akim/akim19.JPG" TargetMode="External"/><Relationship Id="rId20" Type="http://schemas.openxmlformats.org/officeDocument/2006/relationships/hyperlink" Target="http://handmade.minemegashop.ru/pictures/1015725702.jpg" TargetMode="External"/><Relationship Id="rId29" Type="http://schemas.openxmlformats.org/officeDocument/2006/relationships/hyperlink" Target="https://bidspirit-images.global.ssl.fastly.net/vnikitskom/cloned-images/68164/1/a_ignore_q_80_w_1000_c_limit_1.jpg" TargetMode="External"/><Relationship Id="rId41" Type="http://schemas.openxmlformats.org/officeDocument/2006/relationships/hyperlink" Target="http://www.playcast.ru/uploads/2016/05/05/18541746.pn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img.discogs.com/DKJrZjvMK6gFlFZo803dGL5usRU=/400x516/smart/filters:strip_icc():format(jpeg):mode_rgb():quality(90)/discogs-images/A-3040465-1354691498-5131.jpeg.jpg" TargetMode="External"/><Relationship Id="rId11" Type="http://schemas.openxmlformats.org/officeDocument/2006/relationships/hyperlink" Target="http://vanilla.su/images/idoblog/upload/62/1311950852_58794600.jpg" TargetMode="External"/><Relationship Id="rId24" Type="http://schemas.openxmlformats.org/officeDocument/2006/relationships/hyperlink" Target="https://g.io.ua/img_aa/large/1143/07/11430719.jpg" TargetMode="External"/><Relationship Id="rId32" Type="http://schemas.openxmlformats.org/officeDocument/2006/relationships/hyperlink" Target="https://cdn5.imgbb.ru/sp/user/147/1473059/201512/7d6149071bdc182f16bd8857a769126c.jpg" TargetMode="External"/><Relationship Id="rId37" Type="http://schemas.openxmlformats.org/officeDocument/2006/relationships/hyperlink" Target="http://cdb-seversk.tom.muzkult.ru/media/2018/09/12/1218218280/image_image_4252856.jpg" TargetMode="External"/><Relationship Id="rId40" Type="http://schemas.openxmlformats.org/officeDocument/2006/relationships/hyperlink" Target="https://cdn.shopify.com/s/files/1/1056/2678/products/Screen_Shot_2018-09-12_at_3.17.29_PM_grande.png?v=1536779901" TargetMode="External"/><Relationship Id="rId45" Type="http://schemas.openxmlformats.org/officeDocument/2006/relationships/hyperlink" Target="https://bookco.ru/image/1017831682.jpg" TargetMode="External"/><Relationship Id="rId5" Type="http://schemas.openxmlformats.org/officeDocument/2006/relationships/hyperlink" Target="https://ds04.infourok.ru/uploads/ex/06c4/0017e80b-41b5f92c/hello_html_m1bde9990.png" TargetMode="External"/><Relationship Id="rId15" Type="http://schemas.openxmlformats.org/officeDocument/2006/relationships/hyperlink" Target="https://img0.liveinternet.ru/images/attach/d/1/131/839/131839974_63ddaf1dd915.png" TargetMode="External"/><Relationship Id="rId23" Type="http://schemas.openxmlformats.org/officeDocument/2006/relationships/hyperlink" Target="https://ic.pics.livejournal.com/zhenya_sima/33298228/82691/82691_original.jpg" TargetMode="External"/><Relationship Id="rId28" Type="http://schemas.openxmlformats.org/officeDocument/2006/relationships/hyperlink" Target="https://img3.okidoker.com/c/1/6/1/61421/6991469/14958613_2.jpg" TargetMode="External"/><Relationship Id="rId36" Type="http://schemas.openxmlformats.org/officeDocument/2006/relationships/hyperlink" Target="https://yard.kraslib.ru/img/vv/top/blaginina_gori.jpg" TargetMode="External"/><Relationship Id="rId10" Type="http://schemas.openxmlformats.org/officeDocument/2006/relationships/hyperlink" Target="https://www.kino-teatr.ru/acter/album/387833/505266.jpg" TargetMode="External"/><Relationship Id="rId19" Type="http://schemas.openxmlformats.org/officeDocument/2006/relationships/hyperlink" Target="http://skupiknigi.ru/image/Large/multimedia/books_covers/1007020453.jpg" TargetMode="External"/><Relationship Id="rId31" Type="http://schemas.openxmlformats.org/officeDocument/2006/relationships/hyperlink" Target="https://cv02.twirpx.net/2269/2269239.jpg?t=20170620235928" TargetMode="External"/><Relationship Id="rId44" Type="http://schemas.openxmlformats.org/officeDocument/2006/relationships/hyperlink" Target="http://cs3.a5.ru/media/01/44/8c/512_01448c3cbad2ddcdc4e2f5c2ed85129a.png" TargetMode="External"/><Relationship Id="rId4" Type="http://schemas.openxmlformats.org/officeDocument/2006/relationships/hyperlink" Target="http://franco.crimealib.ru/wp-content/uploads/2018/08/23.jpg" TargetMode="External"/><Relationship Id="rId9" Type="http://schemas.openxmlformats.org/officeDocument/2006/relationships/hyperlink" Target="http://mhr.nbmariel.ru/sites/default/files/pictures/468551.jpg" TargetMode="External"/><Relationship Id="rId14" Type="http://schemas.openxmlformats.org/officeDocument/2006/relationships/hyperlink" Target="https://img-fotki.yandex.ru/get/2814/113233950.55/0_8934a_ef9a2350_M.jpg" TargetMode="External"/><Relationship Id="rId22" Type="http://schemas.openxmlformats.org/officeDocument/2006/relationships/hyperlink" Target="https://www.libex.ru/dimg/44548.jpg" TargetMode="External"/><Relationship Id="rId27" Type="http://schemas.openxmlformats.org/officeDocument/2006/relationships/hyperlink" Target="https://libcat.ru/uploads/posts/book/irina-pivovarova-o-chyom-dumaet-moya-golova-sbornik.jpg" TargetMode="External"/><Relationship Id="rId30" Type="http://schemas.openxmlformats.org/officeDocument/2006/relationships/hyperlink" Target="https://ds03.infourok.ru/uploads/ex/0dcd/0004dc44-82d753e4/img2.jpg" TargetMode="External"/><Relationship Id="rId35" Type="http://schemas.openxmlformats.org/officeDocument/2006/relationships/hyperlink" Target="https://img.labirint.ru/images/comments_pic/0841/03lab4hrv1223483617.jpg" TargetMode="External"/><Relationship Id="rId43" Type="http://schemas.openxmlformats.org/officeDocument/2006/relationships/hyperlink" Target="https://doc4web.ru/uploads/files/26/25640/hello_html_m58c90305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742951"/>
            <a:ext cx="7772400" cy="147002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600" b="1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Детские писатели</a:t>
            </a:r>
            <a:endParaRPr lang="ru-RU" sz="6600" b="1" dirty="0">
              <a:ln w="11430"/>
              <a:solidFill>
                <a:srgbClr val="800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67744" y="3933056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990000"/>
                </a:solidFill>
              </a:rPr>
              <a:t>Литературное чтение, 1 класс </a:t>
            </a:r>
          </a:p>
          <a:p>
            <a:pPr algn="ctr"/>
            <a:endParaRPr lang="ru-RU" sz="2000" b="1" dirty="0">
              <a:solidFill>
                <a:srgbClr val="990000"/>
              </a:solidFill>
            </a:endParaRPr>
          </a:p>
        </p:txBody>
      </p:sp>
      <p:pic>
        <p:nvPicPr>
          <p:cNvPr id="3074" name="Picture 2" descr="C:\Users\Лариса\Desktop\Детские писатели\Друзья.png"/>
          <p:cNvPicPr>
            <a:picLocks noChangeAspect="1" noChangeArrowheads="1"/>
          </p:cNvPicPr>
          <p:nvPr/>
        </p:nvPicPr>
        <p:blipFill>
          <a:blip r:embed="rId2" cstate="print"/>
          <a:srcRect l="17073" r="6099"/>
          <a:stretch>
            <a:fillRect/>
          </a:stretch>
        </p:blipFill>
        <p:spPr bwMode="auto">
          <a:xfrm>
            <a:off x="6300192" y="4005064"/>
            <a:ext cx="2592288" cy="2111499"/>
          </a:xfrm>
          <a:prstGeom prst="rect">
            <a:avLst/>
          </a:prstGeom>
          <a:noFill/>
        </p:spPr>
      </p:pic>
      <p:pic>
        <p:nvPicPr>
          <p:cNvPr id="3075" name="Picture 3" descr="C:\Users\Лариса\Desktop\Детские писатели\Ослик.png"/>
          <p:cNvPicPr>
            <a:picLocks noChangeAspect="1" noChangeArrowheads="1"/>
          </p:cNvPicPr>
          <p:nvPr/>
        </p:nvPicPr>
        <p:blipFill>
          <a:blip r:embed="rId3" cstate="print"/>
          <a:srcRect l="6855" r="15163" b="8254"/>
          <a:stretch>
            <a:fillRect/>
          </a:stretch>
        </p:blipFill>
        <p:spPr bwMode="auto">
          <a:xfrm flipH="1">
            <a:off x="395536" y="4221088"/>
            <a:ext cx="2592288" cy="18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7164288" y="4005064"/>
            <a:ext cx="1512168" cy="2016000"/>
            <a:chOff x="1043608" y="4037076"/>
            <a:chExt cx="1580903" cy="2272243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043608" y="4045058"/>
              <a:ext cx="1580903" cy="2232247"/>
            </a:xfrm>
            <a:prstGeom prst="rect">
              <a:avLst/>
            </a:prstGeom>
            <a:solidFill>
              <a:srgbClr val="7F794D">
                <a:alpha val="45000"/>
              </a:srgbClr>
            </a:solidFill>
            <a:ln w="31750">
              <a:solidFill>
                <a:schemeClr val="accent2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030" name="Picture 6" descr="C:\Users\Лариса\Desktop\Детские писатели\4a7f4939a23bd1becf689e90e105c6f2.png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 l="4545"/>
            <a:stretch>
              <a:fillRect/>
            </a:stretch>
          </p:blipFill>
          <p:spPr bwMode="auto">
            <a:xfrm>
              <a:off x="1043608" y="4037076"/>
              <a:ext cx="1580903" cy="2272243"/>
            </a:xfrm>
            <a:prstGeom prst="rect">
              <a:avLst/>
            </a:prstGeom>
            <a:noFill/>
            <a:ln w="31750">
              <a:solidFill>
                <a:schemeClr val="accent2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</p:pic>
      </p:grpSp>
      <p:pic>
        <p:nvPicPr>
          <p:cNvPr id="1027" name="Picture 3" descr="C:\Users\Лариса\Desktop\Детские писатели\hello_html_m1bde9990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 l="6678" t="1008" r="6481" b="2407"/>
          <a:stretch>
            <a:fillRect/>
          </a:stretch>
        </p:blipFill>
        <p:spPr bwMode="auto">
          <a:xfrm>
            <a:off x="2123728" y="764928"/>
            <a:ext cx="1512168" cy="2016000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1028" name="Picture 4" descr="C:\Users\Лариса\Desktop\Детские писатели\23.jp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 l="26578" r="26173"/>
          <a:stretch>
            <a:fillRect/>
          </a:stretch>
        </p:blipFill>
        <p:spPr bwMode="auto">
          <a:xfrm>
            <a:off x="5508099" y="764928"/>
            <a:ext cx="1512173" cy="2016000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1029" name="Picture 5" descr="C:\Users\Лариса\Desktop\Детские писатели\Пляцковский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51924" y="4005064"/>
            <a:ext cx="1512164" cy="2016000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1031" name="Picture 7" descr="C:\Users\Лариса\Desktop\Детские писатели\A-3040465-1354691498-5131.jpeg.jp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 l="2096" r="1143"/>
          <a:stretch>
            <a:fillRect/>
          </a:stretch>
        </p:blipFill>
        <p:spPr bwMode="auto">
          <a:xfrm>
            <a:off x="3851920" y="764928"/>
            <a:ext cx="1512168" cy="2016000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1033" name="Picture 9" descr="C:\Users\Лариса\Desktop\Детские писатели\1311950852_58794600.jp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 l="26336" r="1738"/>
          <a:stretch>
            <a:fillRect/>
          </a:stretch>
        </p:blipFill>
        <p:spPr bwMode="auto">
          <a:xfrm>
            <a:off x="5508104" y="4005064"/>
            <a:ext cx="1512168" cy="2016000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1034" name="Picture 10" descr="C:\Users\Лариса\Desktop\Детские писатели\468551.jp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 l="21891" r="9763" b="16869"/>
          <a:stretch>
            <a:fillRect/>
          </a:stretch>
        </p:blipFill>
        <p:spPr bwMode="auto">
          <a:xfrm>
            <a:off x="2123728" y="4005064"/>
            <a:ext cx="1512168" cy="2016000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1035" name="Picture 11" descr="C:\Users\Лариса\Desktop\Детские писатели\Yurij_Ermolaev.jp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 l="15120" r="13061"/>
          <a:stretch>
            <a:fillRect/>
          </a:stretch>
        </p:blipFill>
        <p:spPr bwMode="auto">
          <a:xfrm flipH="1">
            <a:off x="467544" y="794491"/>
            <a:ext cx="1512000" cy="1986437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1036" name="Picture 12" descr="C:\Users\Лариса\Desktop\Детские писатели\hello_html_m314e2546.jpg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 r="4590"/>
          <a:stretch>
            <a:fillRect/>
          </a:stretch>
        </p:blipFill>
        <p:spPr bwMode="auto">
          <a:xfrm>
            <a:off x="7164288" y="764928"/>
            <a:ext cx="1496938" cy="2016000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1037" name="Picture 13" descr="C:\Users\Лариса\Desktop\Детские писатели\img1.jpg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 l="11256" t="12201" r="51890" b="22183"/>
          <a:stretch>
            <a:fillRect/>
          </a:stretch>
        </p:blipFill>
        <p:spPr bwMode="auto">
          <a:xfrm>
            <a:off x="467544" y="4005064"/>
            <a:ext cx="1509758" cy="2016000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14" name="TextBox 13"/>
          <p:cNvSpPr txBox="1"/>
          <p:nvPr/>
        </p:nvSpPr>
        <p:spPr>
          <a:xfrm>
            <a:off x="395536" y="426150"/>
            <a:ext cx="16318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Юрий Ермолаев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51720" y="426150"/>
            <a:ext cx="16995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Елена Благинина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36096" y="426150"/>
            <a:ext cx="1725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Владимир Орлов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07904" y="426150"/>
            <a:ext cx="1882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Ирина Пивоварова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08304" y="426150"/>
            <a:ext cx="11574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Роман Сеф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3528" y="6021288"/>
            <a:ext cx="1882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Валентин Берестов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76256" y="6021288"/>
            <a:ext cx="20345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Дмитрий Тихомиров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62335" y="6021288"/>
            <a:ext cx="1285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Юрий Энтин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91880" y="6021288"/>
            <a:ext cx="2120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Михаил Пляцковский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47336" y="6021288"/>
            <a:ext cx="1144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Яков Аким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67544" y="2996952"/>
            <a:ext cx="8208912" cy="792088"/>
          </a:xfrm>
          <a:prstGeom prst="rect">
            <a:avLst/>
          </a:prstGeom>
          <a:solidFill>
            <a:srgbClr val="F1F0E7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Дорогие друзья! Чтобы узнать о творчестве этих писателей и поэтов, наведите курсор и нажмите на нужный портрет.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5" name="Умножение 24">
            <a:hlinkClick r:id="" action="ppaction://hlinkshowjump?jump=endshow"/>
          </p:cNvPr>
          <p:cNvSpPr/>
          <p:nvPr/>
        </p:nvSpPr>
        <p:spPr>
          <a:xfrm>
            <a:off x="8460432" y="332656"/>
            <a:ext cx="360040" cy="360040"/>
          </a:xfrm>
          <a:prstGeom prst="mathMultiply">
            <a:avLst/>
          </a:prstGeom>
          <a:solidFill>
            <a:srgbClr val="D17F7D"/>
          </a:solidFill>
          <a:ln>
            <a:solidFill>
              <a:srgbClr val="C7636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C:\Users\Лариса\Desktop\Детские писатели\Yurij_Ermolaev.jpg"/>
          <p:cNvPicPr>
            <a:picLocks noChangeAspect="1" noChangeArrowheads="1"/>
          </p:cNvPicPr>
          <p:nvPr/>
        </p:nvPicPr>
        <p:blipFill>
          <a:blip r:embed="rId2" cstate="print"/>
          <a:srcRect l="15120" r="13061"/>
          <a:stretch>
            <a:fillRect/>
          </a:stretch>
        </p:blipFill>
        <p:spPr bwMode="auto">
          <a:xfrm flipH="1">
            <a:off x="683568" y="476672"/>
            <a:ext cx="1512000" cy="1986437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3" name="TextBox 2"/>
          <p:cNvSpPr txBox="1"/>
          <p:nvPr/>
        </p:nvSpPr>
        <p:spPr>
          <a:xfrm>
            <a:off x="2627784" y="476672"/>
            <a:ext cx="5760640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olSlant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000" b="1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Ермолаев Юрий Иванович</a:t>
            </a:r>
            <a:endParaRPr lang="ru-RU" sz="3000" b="1" dirty="0">
              <a:ln w="11430"/>
              <a:solidFill>
                <a:srgbClr val="800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5976" y="908720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8A2267"/>
                </a:solidFill>
              </a:rPr>
              <a:t>(1921 – 1996)</a:t>
            </a:r>
            <a:endParaRPr lang="ru-RU" sz="2800" b="1" dirty="0">
              <a:solidFill>
                <a:srgbClr val="8A2267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2204864"/>
            <a:ext cx="88924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                       </a:t>
            </a:r>
            <a:r>
              <a:rPr lang="ru-RU" sz="2400" b="1" dirty="0" smtClean="0">
                <a:solidFill>
                  <a:srgbClr val="002060"/>
                </a:solidFill>
              </a:rPr>
              <a:t>его любимым    предметом была литература.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В 1943 году после окончания школы он поступает на обучение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в Театральное училище им. М. Щепкина при Малом театре. Получив профессию актёра, он играет в московских театрах главные роли в спектаклях. После была работа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корреспондентом на радио. Но у него была маленькая мечта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– создавать героев, передавать тем самым деткам свой опыт. Свои первые произведения Юрий Иванович прочитал на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радио. Рассказы пользовались бешеным успехом среди слушателей. И тут в нем талант писателя пересилил талант актёра. Писательский труд увлек его.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83768" y="1484784"/>
            <a:ext cx="6264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Юрий Иванович родился в городе Москва в                      1921 году в семье простых рабочих. В школе </a:t>
            </a:r>
            <a:endParaRPr lang="ru-RU" dirty="0"/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028384" y="6021288"/>
            <a:ext cx="576064" cy="36004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D17F7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3346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В 1960 году вышла с печати его первая книга  «Почему рассердились бумажные полоски». Дальше были «Дом отважных трусишек», «106 пропавших часов», «Нежданно – негаданно», «О двух юнцах – храбрецах и чудо – докторе». Серьезно увлекшись писательским трудом, свои рассказы он посвящал детям, их наставникам. Решив попробовать писать сценки и пьесы, он и в этом оказался успешным – его сказочные герои встречались в домах культуры и театрах.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Всего же Юрий Иванович создал более 10 произведений.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Умер писатель и драматург в 1996 году.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Лариса\Desktop\Детские писатели\shel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97152"/>
            <a:ext cx="8208912" cy="2449914"/>
          </a:xfrm>
          <a:prstGeom prst="rect">
            <a:avLst/>
          </a:prstGeom>
          <a:noFill/>
        </p:spPr>
      </p:pic>
      <p:pic>
        <p:nvPicPr>
          <p:cNvPr id="3076" name="Picture 4" descr="https://icanread.ru/wp-content/uploads/2016/09/vfhgbzzyj8w-1024x581.jpg"/>
          <p:cNvPicPr>
            <a:picLocks noChangeAspect="1" noChangeArrowheads="1"/>
          </p:cNvPicPr>
          <p:nvPr/>
        </p:nvPicPr>
        <p:blipFill>
          <a:blip r:embed="rId3" cstate="print"/>
          <a:srcRect l="32018" t="4705" r="31516" b="4325"/>
          <a:stretch>
            <a:fillRect/>
          </a:stretch>
        </p:blipFill>
        <p:spPr bwMode="auto">
          <a:xfrm>
            <a:off x="2411760" y="4221088"/>
            <a:ext cx="1440160" cy="2016000"/>
          </a:xfrm>
          <a:prstGeom prst="rect">
            <a:avLst/>
          </a:prstGeom>
          <a:noFill/>
        </p:spPr>
      </p:pic>
      <p:pic>
        <p:nvPicPr>
          <p:cNvPr id="3078" name="Picture 6" descr="https://img-fotki.yandex.ru/get/2814/113233950.55/0_8934a_ef9a2350_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221088"/>
            <a:ext cx="1440160" cy="2016000"/>
          </a:xfrm>
          <a:prstGeom prst="rect">
            <a:avLst/>
          </a:prstGeom>
          <a:noFill/>
        </p:spPr>
      </p:pic>
      <p:pic>
        <p:nvPicPr>
          <p:cNvPr id="3080" name="Picture 8" descr="http://biblio-vidnoe.ru/upload/medialibrary/b52/ldpfoeoxpx-zkbowhxtipbz.jpg"/>
          <p:cNvPicPr>
            <a:picLocks noChangeAspect="1" noChangeArrowheads="1"/>
          </p:cNvPicPr>
          <p:nvPr/>
        </p:nvPicPr>
        <p:blipFill>
          <a:blip r:embed="rId5" cstate="print"/>
          <a:srcRect l="3704" t="3803" r="3704" b="2829"/>
          <a:stretch>
            <a:fillRect/>
          </a:stretch>
        </p:blipFill>
        <p:spPr bwMode="auto">
          <a:xfrm>
            <a:off x="6948264" y="4221088"/>
            <a:ext cx="1440160" cy="2016224"/>
          </a:xfrm>
          <a:prstGeom prst="rect">
            <a:avLst/>
          </a:prstGeom>
          <a:noFill/>
        </p:spPr>
      </p:pic>
      <p:sp>
        <p:nvSpPr>
          <p:cNvPr id="3082" name="AutoShape 10" descr="Картинки по запросу 106 пропавших часов юрия ермолаева картинки"/>
          <p:cNvSpPr>
            <a:spLocks noChangeAspect="1" noChangeArrowheads="1"/>
          </p:cNvSpPr>
          <p:nvPr/>
        </p:nvSpPr>
        <p:spPr bwMode="auto">
          <a:xfrm>
            <a:off x="155575" y="-2293938"/>
            <a:ext cx="3686175" cy="47815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084" name="AutoShape 12" descr="Картинки по запросу 106 пропавших часов юрия ермолаева картинки"/>
          <p:cNvSpPr>
            <a:spLocks noChangeAspect="1" noChangeArrowheads="1"/>
          </p:cNvSpPr>
          <p:nvPr/>
        </p:nvSpPr>
        <p:spPr bwMode="auto">
          <a:xfrm>
            <a:off x="155575" y="-2293938"/>
            <a:ext cx="3686175" cy="47815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1" name="Picture 6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 l="12600"/>
          <a:stretch>
            <a:fillRect/>
          </a:stretch>
        </p:blipFill>
        <p:spPr bwMode="auto">
          <a:xfrm>
            <a:off x="3910129" y="4221088"/>
            <a:ext cx="1453959" cy="2016000"/>
          </a:xfrm>
          <a:prstGeom prst="rect">
            <a:avLst/>
          </a:prstGeom>
          <a:noFill/>
        </p:spPr>
      </p:pic>
      <p:pic>
        <p:nvPicPr>
          <p:cNvPr id="3086" name="Picture 14" descr="Похожее изображение"/>
          <p:cNvPicPr>
            <a:picLocks noChangeAspect="1" noChangeArrowheads="1"/>
          </p:cNvPicPr>
          <p:nvPr/>
        </p:nvPicPr>
        <p:blipFill>
          <a:blip r:embed="rId7" cstate="print"/>
          <a:srcRect l="7087"/>
          <a:stretch>
            <a:fillRect/>
          </a:stretch>
        </p:blipFill>
        <p:spPr bwMode="auto">
          <a:xfrm>
            <a:off x="5436096" y="4221088"/>
            <a:ext cx="1440160" cy="2016000"/>
          </a:xfrm>
          <a:prstGeom prst="rect">
            <a:avLst/>
          </a:prstGeom>
          <a:noFill/>
        </p:spPr>
      </p:pic>
      <p:sp>
        <p:nvSpPr>
          <p:cNvPr id="13" name="Стрелка вправо 12">
            <a:hlinkClick r:id="" action="ppaction://hlinkshowjump?jump=nextslide"/>
          </p:cNvPr>
          <p:cNvSpPr/>
          <p:nvPr/>
        </p:nvSpPr>
        <p:spPr>
          <a:xfrm>
            <a:off x="7812360" y="3789040"/>
            <a:ext cx="576064" cy="36004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D17F7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Картинки по запросу 106 пропавших часов юрия ермолаева картинки"/>
          <p:cNvSpPr>
            <a:spLocks noChangeAspect="1" noChangeArrowheads="1"/>
          </p:cNvSpPr>
          <p:nvPr/>
        </p:nvSpPr>
        <p:spPr bwMode="auto">
          <a:xfrm>
            <a:off x="155575" y="-2293938"/>
            <a:ext cx="3686175" cy="47815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5" name="Развернутая стрелка 4">
            <a:hlinkClick r:id="rId3" action="ppaction://hlinksldjump"/>
          </p:cNvPr>
          <p:cNvSpPr/>
          <p:nvPr/>
        </p:nvSpPr>
        <p:spPr>
          <a:xfrm flipV="1">
            <a:off x="8316416" y="5877272"/>
            <a:ext cx="432048" cy="504056"/>
          </a:xfrm>
          <a:prstGeom prst="uturnArrow">
            <a:avLst/>
          </a:prstGeom>
          <a:solidFill>
            <a:srgbClr val="D17F7D"/>
          </a:solidFill>
          <a:ln>
            <a:solidFill>
              <a:srgbClr val="C7636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7416" name="Picture 8" descr="http://skazrus.my1.ru/_ld/3/668714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51620" y="1196752"/>
            <a:ext cx="6840760" cy="470644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915816" y="404664"/>
            <a:ext cx="35894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«Лучший друг»</a:t>
            </a:r>
            <a:endParaRPr lang="ru-RU" sz="3200" b="1" dirty="0">
              <a:ln w="11430"/>
              <a:solidFill>
                <a:srgbClr val="800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8" name="erm_luch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259632" y="551723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7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Лариса\Desktop\Детские писатели\hello_html_m1bde9990.png"/>
          <p:cNvPicPr>
            <a:picLocks noChangeAspect="1" noChangeArrowheads="1"/>
          </p:cNvPicPr>
          <p:nvPr/>
        </p:nvPicPr>
        <p:blipFill>
          <a:blip r:embed="rId2" cstate="print"/>
          <a:srcRect l="6678" t="1008" r="6481" b="2407"/>
          <a:stretch>
            <a:fillRect/>
          </a:stretch>
        </p:blipFill>
        <p:spPr bwMode="auto">
          <a:xfrm>
            <a:off x="539552" y="476672"/>
            <a:ext cx="1512168" cy="2016000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3" name="TextBox 2"/>
          <p:cNvSpPr txBox="1"/>
          <p:nvPr/>
        </p:nvSpPr>
        <p:spPr>
          <a:xfrm>
            <a:off x="2123728" y="476672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olSlant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Благинина Елена Александровна</a:t>
            </a:r>
            <a:endParaRPr lang="ru-RU" sz="2800" b="1" dirty="0">
              <a:ln w="11430"/>
              <a:solidFill>
                <a:srgbClr val="800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42108" y="908720"/>
            <a:ext cx="22140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8A2267"/>
                </a:solidFill>
              </a:rPr>
              <a:t>(1903 – 1989)</a:t>
            </a:r>
            <a:endParaRPr lang="ru-RU" sz="2800" b="1" dirty="0">
              <a:solidFill>
                <a:srgbClr val="8A2267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1436583"/>
            <a:ext cx="669674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Елена родилась 14 мая 1903 года в семье железнодорожника в селе Яковлево Орловской губернии. Она была дочерью багажного кассира</a:t>
            </a: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536" y="2420888"/>
            <a:ext cx="857196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на станции Курск-I, внучкой священника.</a:t>
            </a:r>
            <a:r>
              <a:rPr lang="ru-RU" sz="2200" b="1" dirty="0" smtClean="0"/>
              <a:t> </a:t>
            </a:r>
            <a:r>
              <a:rPr lang="ru-RU" sz="2200" b="1" dirty="0" smtClean="0">
                <a:solidFill>
                  <a:srgbClr val="002060"/>
                </a:solidFill>
              </a:rPr>
              <a:t>Образование начала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получать в Мариинской гимназии (город Курск).</a:t>
            </a:r>
            <a:r>
              <a:rPr lang="ru-RU" sz="2200" dirty="0" smtClean="0"/>
              <a:t> </a:t>
            </a:r>
            <a:r>
              <a:rPr lang="ru-RU" sz="2200" b="1" dirty="0" smtClean="0">
                <a:solidFill>
                  <a:srgbClr val="002060"/>
                </a:solidFill>
              </a:rPr>
              <a:t>С детских лет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Елена мечтала работать учительницей, поэтому поступила 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в педагогический институт. Потом  в Высший литературно-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художественный институт в Москве.</a:t>
            </a:r>
            <a:r>
              <a:rPr lang="ru-RU" sz="2200" dirty="0" smtClean="0"/>
              <a:t> </a:t>
            </a:r>
            <a:r>
              <a:rPr lang="ru-RU" sz="2200" b="1" dirty="0" smtClean="0">
                <a:solidFill>
                  <a:srgbClr val="002060"/>
                </a:solidFill>
              </a:rPr>
              <a:t>В детскую литературу Елена Александровна пришла в начале 30-х годов. Именно тогда на страницах журнала «Мурзилка», появилось новое имя — Елена Благинина.</a:t>
            </a:r>
            <a:r>
              <a:rPr lang="ru-RU" sz="2200" dirty="0" smtClean="0"/>
              <a:t> </a:t>
            </a:r>
            <a:r>
              <a:rPr lang="ru-RU" sz="2200" b="1" dirty="0" smtClean="0">
                <a:solidFill>
                  <a:srgbClr val="002060"/>
                </a:solidFill>
              </a:rPr>
              <a:t>Она писала стихи, искрящиеся юмором, «дразнилки», «считалки», «скороговорки», песенки, сказки. Но больше всего у неё стихов лирических. Лучшее из всего созданного Еленой Благининой вошло в сборники «Журавушка», «Улетают-улетели», «Гори-гори ясно!» . </a:t>
            </a:r>
            <a:br>
              <a:rPr lang="ru-RU" sz="2200" b="1" dirty="0" smtClean="0">
                <a:solidFill>
                  <a:srgbClr val="002060"/>
                </a:solidFill>
              </a:rPr>
            </a:b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172400" y="6165304"/>
            <a:ext cx="576064" cy="36004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D17F7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6084168" y="4509320"/>
            <a:ext cx="1332000" cy="180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hlinkClick r:id="rId4" action="ppaction://hlinksldjump"/>
          </p:cNvPr>
          <p:cNvSpPr/>
          <p:nvPr/>
        </p:nvSpPr>
        <p:spPr>
          <a:xfrm>
            <a:off x="5148064" y="2565104"/>
            <a:ext cx="1332000" cy="1800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hlinkClick r:id="rId6" action="ppaction://hlinksldjump"/>
          </p:cNvPr>
          <p:cNvSpPr/>
          <p:nvPr/>
        </p:nvSpPr>
        <p:spPr>
          <a:xfrm>
            <a:off x="5148064" y="620888"/>
            <a:ext cx="1332000" cy="1800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hlinkClick r:id="rId8" action="ppaction://hlinksldjump"/>
          </p:cNvPr>
          <p:cNvSpPr/>
          <p:nvPr/>
        </p:nvSpPr>
        <p:spPr>
          <a:xfrm>
            <a:off x="6948264" y="620888"/>
            <a:ext cx="1332000" cy="1800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hlinkClick r:id="rId10" action="ppaction://hlinksldjump"/>
          </p:cNvPr>
          <p:cNvSpPr/>
          <p:nvPr/>
        </p:nvSpPr>
        <p:spPr>
          <a:xfrm>
            <a:off x="6948264" y="2565104"/>
            <a:ext cx="1332000" cy="1800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28000" y="692696"/>
            <a:ext cx="3744000" cy="5472000"/>
          </a:xfrm>
          <a:prstGeom prst="rect">
            <a:avLst/>
          </a:prstGeom>
          <a:solidFill>
            <a:srgbClr val="D3CFB5">
              <a:alpha val="56000"/>
            </a:srgbClr>
          </a:solidFill>
          <a:ln w="50800">
            <a:solidFill>
              <a:srgbClr val="D17F7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 smtClean="0">
              <a:solidFill>
                <a:srgbClr val="002060"/>
              </a:solidFill>
            </a:endParaRP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6084168" y="4509320"/>
            <a:ext cx="1332000" cy="180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hlinkClick r:id="rId4" action="ppaction://hlinksldjump"/>
          </p:cNvPr>
          <p:cNvSpPr/>
          <p:nvPr/>
        </p:nvSpPr>
        <p:spPr>
          <a:xfrm>
            <a:off x="5148064" y="2565104"/>
            <a:ext cx="1332000" cy="1800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148064" y="620888"/>
            <a:ext cx="1332000" cy="1800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hlinkClick r:id="rId7" action="ppaction://hlinksldjump"/>
          </p:cNvPr>
          <p:cNvSpPr/>
          <p:nvPr/>
        </p:nvSpPr>
        <p:spPr>
          <a:xfrm>
            <a:off x="6948264" y="620888"/>
            <a:ext cx="1332000" cy="1800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hlinkClick r:id="rId9" action="ppaction://hlinksldjump"/>
          </p:cNvPr>
          <p:cNvSpPr/>
          <p:nvPr/>
        </p:nvSpPr>
        <p:spPr>
          <a:xfrm>
            <a:off x="6948264" y="2565104"/>
            <a:ext cx="1332000" cy="1800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28000" y="692696"/>
            <a:ext cx="3744000" cy="5472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 w="50800">
            <a:solidFill>
              <a:srgbClr val="D17F7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 smtClean="0">
              <a:solidFill>
                <a:srgbClr val="002060"/>
              </a:solidFill>
            </a:endParaRP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6084168" y="4509320"/>
            <a:ext cx="1332000" cy="180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hlinkClick r:id="rId4" action="ppaction://hlinksldjump"/>
          </p:cNvPr>
          <p:cNvSpPr/>
          <p:nvPr/>
        </p:nvSpPr>
        <p:spPr>
          <a:xfrm>
            <a:off x="5148064" y="2565104"/>
            <a:ext cx="1332000" cy="1800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hlinkClick r:id="rId6" action="ppaction://hlinksldjump"/>
          </p:cNvPr>
          <p:cNvSpPr/>
          <p:nvPr/>
        </p:nvSpPr>
        <p:spPr>
          <a:xfrm>
            <a:off x="5148064" y="620888"/>
            <a:ext cx="1332000" cy="1800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hlinkClick r:id="rId8" action="ppaction://hlinksldjump"/>
          </p:cNvPr>
          <p:cNvSpPr/>
          <p:nvPr/>
        </p:nvSpPr>
        <p:spPr>
          <a:xfrm>
            <a:off x="6948264" y="620888"/>
            <a:ext cx="1332000" cy="1800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hlinkClick r:id="rId10" action="ppaction://hlinksldjump"/>
          </p:cNvPr>
          <p:cNvSpPr/>
          <p:nvPr/>
        </p:nvSpPr>
        <p:spPr>
          <a:xfrm>
            <a:off x="6948264" y="2565104"/>
            <a:ext cx="1332000" cy="1800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28000" y="692696"/>
            <a:ext cx="3744000" cy="5472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  <a:ln w="50800">
            <a:solidFill>
              <a:srgbClr val="D17F7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 smtClean="0">
              <a:solidFill>
                <a:srgbClr val="002060"/>
              </a:solidFill>
            </a:endParaRP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6084168" y="4509320"/>
            <a:ext cx="1332000" cy="180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hlinkClick r:id="rId4" action="ppaction://hlinksldjump"/>
          </p:cNvPr>
          <p:cNvSpPr/>
          <p:nvPr/>
        </p:nvSpPr>
        <p:spPr>
          <a:xfrm>
            <a:off x="5148064" y="2565104"/>
            <a:ext cx="1332000" cy="1800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hlinkClick r:id="rId6" action="ppaction://hlinksldjump"/>
          </p:cNvPr>
          <p:cNvSpPr/>
          <p:nvPr/>
        </p:nvSpPr>
        <p:spPr>
          <a:xfrm>
            <a:off x="5148064" y="620888"/>
            <a:ext cx="1332000" cy="1800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hlinkClick r:id="rId8" action="ppaction://hlinksldjump"/>
          </p:cNvPr>
          <p:cNvSpPr/>
          <p:nvPr/>
        </p:nvSpPr>
        <p:spPr>
          <a:xfrm>
            <a:off x="6948264" y="620888"/>
            <a:ext cx="1332000" cy="1800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hlinkClick r:id="rId10" action="ppaction://hlinksldjump"/>
          </p:cNvPr>
          <p:cNvSpPr/>
          <p:nvPr/>
        </p:nvSpPr>
        <p:spPr>
          <a:xfrm>
            <a:off x="6948264" y="2565104"/>
            <a:ext cx="1332000" cy="1800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28000" y="692696"/>
            <a:ext cx="3744000" cy="5472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  <a:ln w="50800">
            <a:solidFill>
              <a:srgbClr val="D17F7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 smtClean="0">
              <a:solidFill>
                <a:srgbClr val="002060"/>
              </a:solidFill>
            </a:endParaRP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6084168" y="4509320"/>
            <a:ext cx="1332000" cy="180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hlinkClick r:id="rId4" action="ppaction://hlinksldjump"/>
          </p:cNvPr>
          <p:cNvSpPr/>
          <p:nvPr/>
        </p:nvSpPr>
        <p:spPr>
          <a:xfrm>
            <a:off x="5148064" y="2565104"/>
            <a:ext cx="1332000" cy="1800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hlinkClick r:id="rId6" action="ppaction://hlinksldjump"/>
          </p:cNvPr>
          <p:cNvSpPr/>
          <p:nvPr/>
        </p:nvSpPr>
        <p:spPr>
          <a:xfrm>
            <a:off x="5148064" y="620888"/>
            <a:ext cx="1332000" cy="1800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hlinkClick r:id="rId8" action="ppaction://hlinksldjump"/>
          </p:cNvPr>
          <p:cNvSpPr/>
          <p:nvPr/>
        </p:nvSpPr>
        <p:spPr>
          <a:xfrm>
            <a:off x="6948264" y="620688"/>
            <a:ext cx="1332000" cy="1800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hlinkClick r:id="rId10" action="ppaction://hlinksldjump"/>
          </p:cNvPr>
          <p:cNvSpPr/>
          <p:nvPr/>
        </p:nvSpPr>
        <p:spPr>
          <a:xfrm>
            <a:off x="6948264" y="2565104"/>
            <a:ext cx="1332000" cy="1800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28000" y="692696"/>
            <a:ext cx="3744000" cy="5472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  <a:ln w="50800">
            <a:solidFill>
              <a:srgbClr val="D17F7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 smtClean="0">
              <a:solidFill>
                <a:srgbClr val="002060"/>
              </a:solidFill>
            </a:endParaRP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692696"/>
            <a:ext cx="3744416" cy="5472608"/>
          </a:xfrm>
          <a:prstGeom prst="rect">
            <a:avLst/>
          </a:prstGeom>
          <a:solidFill>
            <a:schemeClr val="accent6">
              <a:lumMod val="60000"/>
              <a:lumOff val="40000"/>
              <a:alpha val="56000"/>
            </a:schemeClr>
          </a:solidFill>
          <a:ln w="50800">
            <a:solidFill>
              <a:srgbClr val="D17F7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80"/>
                </a:solidFill>
              </a:rPr>
              <a:t>Подарок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  Пришла ко мне подружка,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  И мы играли с ней.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  И вот одна игрушка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  Вдруг приглянулась ей: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  Лягушка заводная,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  Весёлая, смешная.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  Мне скучно без игрушки –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  Любимая была!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  Но всё же я подружке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  Лягушку отдала.</a:t>
            </a:r>
          </a:p>
          <a:p>
            <a:endParaRPr lang="ru-RU" sz="2000" b="1" dirty="0" smtClean="0">
              <a:solidFill>
                <a:srgbClr val="002060"/>
              </a:solidFill>
            </a:endParaRPr>
          </a:p>
          <a:p>
            <a:endParaRPr lang="ru-RU" sz="2000" b="1" dirty="0" smtClean="0">
              <a:solidFill>
                <a:srgbClr val="002060"/>
              </a:solidFill>
            </a:endParaRPr>
          </a:p>
          <a:p>
            <a:endParaRPr lang="ru-RU" sz="2000" b="1" dirty="0" smtClean="0">
              <a:solidFill>
                <a:srgbClr val="002060"/>
              </a:solidFill>
            </a:endParaRPr>
          </a:p>
          <a:p>
            <a:endParaRPr lang="ru-RU" sz="2000" b="1" dirty="0" smtClean="0">
              <a:solidFill>
                <a:srgbClr val="002060"/>
              </a:solidFill>
            </a:endParaRP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D:\Pictures\Рамки и фоны\Уголки. полоски\Уголки\0_1a1667_c4bb390_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5059425"/>
            <a:ext cx="1033560" cy="1044000"/>
          </a:xfrm>
          <a:prstGeom prst="rect">
            <a:avLst/>
          </a:prstGeom>
          <a:noFill/>
        </p:spPr>
      </p:pic>
      <p:pic>
        <p:nvPicPr>
          <p:cNvPr id="11" name="Picture 2" descr="D:\Pictures\Рамки и фоны\Уголки. полоски\Уголки\0_1a1667_c4bb390_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3419872" y="5049296"/>
            <a:ext cx="1033560" cy="1044000"/>
          </a:xfrm>
          <a:prstGeom prst="rect">
            <a:avLst/>
          </a:prstGeom>
          <a:noFill/>
        </p:spPr>
      </p:pic>
      <p:pic>
        <p:nvPicPr>
          <p:cNvPr id="1029" name="Picture 5" descr="C:\Users\Лариса\Desktop\Детские писатели\Благинина\Подаро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4005064"/>
            <a:ext cx="1395329" cy="2241169"/>
          </a:xfrm>
          <a:prstGeom prst="rect">
            <a:avLst/>
          </a:prstGeom>
          <a:noFill/>
        </p:spPr>
      </p:pic>
      <p:sp>
        <p:nvSpPr>
          <p:cNvPr id="15" name="Прямоугольник 14">
            <a:hlinkClick r:id="rId4" action="ppaction://hlinksldjump"/>
          </p:cNvPr>
          <p:cNvSpPr/>
          <p:nvPr/>
        </p:nvSpPr>
        <p:spPr>
          <a:xfrm>
            <a:off x="6084168" y="4509320"/>
            <a:ext cx="1332000" cy="1800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>
            <a:hlinkClick r:id="rId6" action="ppaction://hlinksldjump"/>
          </p:cNvPr>
          <p:cNvSpPr/>
          <p:nvPr/>
        </p:nvSpPr>
        <p:spPr>
          <a:xfrm>
            <a:off x="5148064" y="2565104"/>
            <a:ext cx="1332000" cy="1800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>
            <a:hlinkClick r:id="rId8" action="ppaction://hlinksldjump"/>
          </p:cNvPr>
          <p:cNvSpPr/>
          <p:nvPr/>
        </p:nvSpPr>
        <p:spPr>
          <a:xfrm>
            <a:off x="5148064" y="620888"/>
            <a:ext cx="1332000" cy="1800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hlinkClick r:id="rId10" action="ppaction://hlinksldjump"/>
          </p:cNvPr>
          <p:cNvSpPr/>
          <p:nvPr/>
        </p:nvSpPr>
        <p:spPr>
          <a:xfrm>
            <a:off x="6948264" y="620888"/>
            <a:ext cx="1332000" cy="1800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>
            <a:hlinkClick r:id="rId12" action="ppaction://hlinksldjump"/>
          </p:cNvPr>
          <p:cNvSpPr/>
          <p:nvPr/>
        </p:nvSpPr>
        <p:spPr>
          <a:xfrm>
            <a:off x="6948264" y="2565104"/>
            <a:ext cx="1332000" cy="1800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 w="31750"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Развернутая стрелка 19">
            <a:hlinkClick r:id="rId14" action="ppaction://hlinksldjump"/>
          </p:cNvPr>
          <p:cNvSpPr/>
          <p:nvPr/>
        </p:nvSpPr>
        <p:spPr>
          <a:xfrm flipV="1">
            <a:off x="8316416" y="5877272"/>
            <a:ext cx="432048" cy="504056"/>
          </a:xfrm>
          <a:prstGeom prst="uturnArrow">
            <a:avLst/>
          </a:prstGeom>
          <a:solidFill>
            <a:srgbClr val="D17F7D"/>
          </a:solidFill>
          <a:ln>
            <a:solidFill>
              <a:srgbClr val="C7636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Лариса\Desktop\Детские писатели\23.jpg"/>
          <p:cNvPicPr>
            <a:picLocks noChangeAspect="1" noChangeArrowheads="1"/>
          </p:cNvPicPr>
          <p:nvPr/>
        </p:nvPicPr>
        <p:blipFill>
          <a:blip r:embed="rId2" cstate="print"/>
          <a:srcRect l="26578" r="26173"/>
          <a:stretch>
            <a:fillRect/>
          </a:stretch>
        </p:blipFill>
        <p:spPr bwMode="auto">
          <a:xfrm>
            <a:off x="539552" y="476672"/>
            <a:ext cx="1512173" cy="2016000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3" name="TextBox 2"/>
          <p:cNvSpPr txBox="1"/>
          <p:nvPr/>
        </p:nvSpPr>
        <p:spPr>
          <a:xfrm>
            <a:off x="2483768" y="404664"/>
            <a:ext cx="6120680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olSlant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000" b="1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Орлов Владимир Натанович</a:t>
            </a:r>
            <a:endParaRPr lang="ru-RU" sz="3000" b="1" dirty="0">
              <a:ln w="11430"/>
              <a:solidFill>
                <a:srgbClr val="800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39952" y="88955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8A2267"/>
                </a:solidFill>
              </a:rPr>
              <a:t>(1930 – 1999)</a:t>
            </a:r>
            <a:endParaRPr lang="ru-RU" sz="2800" b="1" dirty="0">
              <a:solidFill>
                <a:srgbClr val="8A2267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1268760"/>
            <a:ext cx="669674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Владимир Натанович родился 8 сентября 1930 года в городе Симферополе в семье типографского рабочего. В юношеские годы он успел поработать слесарем и матросом, растирал краски</a:t>
            </a:r>
            <a:br>
              <a:rPr lang="ru-RU" sz="2200" b="1" dirty="0" smtClean="0">
                <a:solidFill>
                  <a:srgbClr val="002060"/>
                </a:solidFill>
              </a:rPr>
            </a:b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2276872"/>
            <a:ext cx="8713604" cy="5201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/>
            </a:r>
            <a:br>
              <a:rPr lang="ru-RU" sz="2200" b="1" dirty="0" smtClean="0">
                <a:solidFill>
                  <a:srgbClr val="002060"/>
                </a:solidFill>
              </a:rPr>
            </a:br>
            <a:r>
              <a:rPr lang="ru-RU" sz="2200" b="1" dirty="0" smtClean="0">
                <a:solidFill>
                  <a:srgbClr val="002060"/>
                </a:solidFill>
              </a:rPr>
              <a:t>в художественной мастерской и портняжил. При этом Володя 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писал стихи. Первые публикации его стихов стали появляться в 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крымских газетах. Пришлось сменить профессию. Владимир пошел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работать в типографию, потом в редакцию евпаторийской газеты. 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Дорос до заместителя главного редактора.</a:t>
            </a:r>
            <a:r>
              <a:rPr lang="ru-RU" sz="2400" dirty="0" smtClean="0"/>
              <a:t> </a:t>
            </a:r>
            <a:r>
              <a:rPr lang="ru-RU" sz="2200" b="1" dirty="0" smtClean="0">
                <a:solidFill>
                  <a:srgbClr val="002060"/>
                </a:solidFill>
              </a:rPr>
              <a:t>Его первая книжка 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детских стихов увидела свет в 1958 году. На стихи Владимира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Орлова написано немало популярных песен для детей. Он блестяще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знал русскую литературу — и детскую, и взрослую. </a:t>
            </a:r>
            <a:br>
              <a:rPr lang="ru-RU" sz="2200" b="1" dirty="0" smtClean="0">
                <a:solidFill>
                  <a:srgbClr val="002060"/>
                </a:solidFill>
              </a:rPr>
            </a:br>
            <a:r>
              <a:rPr lang="ru-RU" sz="2200" b="1" dirty="0" smtClean="0">
                <a:solidFill>
                  <a:srgbClr val="002060"/>
                </a:solidFill>
              </a:rPr>
              <a:t>Владимир Натанович Орлов скончался 25 ноября 1999 года в городе 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Симферополе. На родине писателя его имя носит Крымская 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республиканская детская библиотека.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/>
            </a:r>
            <a:br>
              <a:rPr lang="ru-RU" sz="2200" b="1" dirty="0" smtClean="0">
                <a:solidFill>
                  <a:srgbClr val="002060"/>
                </a:solidFill>
              </a:rPr>
            </a:br>
            <a:endParaRPr lang="ru-RU" sz="2200" b="1" dirty="0" smtClean="0">
              <a:solidFill>
                <a:srgbClr val="002060"/>
              </a:solidFill>
            </a:endParaRPr>
          </a:p>
          <a:p>
            <a:endParaRPr lang="ru-RU" sz="2200" dirty="0"/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028384" y="6093296"/>
            <a:ext cx="576064" cy="36004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D17F7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2139" y="620688"/>
            <a:ext cx="6039722" cy="5616624"/>
          </a:xfrm>
          <a:prstGeom prst="rect">
            <a:avLst/>
          </a:prstGeom>
          <a:noFill/>
          <a:ln w="50800">
            <a:solidFill>
              <a:srgbClr val="C76361"/>
            </a:solidFill>
            <a:miter lim="800000"/>
            <a:headEnd/>
            <a:tailEnd/>
          </a:ln>
        </p:spPr>
      </p:pic>
      <p:sp>
        <p:nvSpPr>
          <p:cNvPr id="3" name="Развернутая стрелка 2">
            <a:hlinkClick r:id="rId3" action="ppaction://hlinksldjump"/>
          </p:cNvPr>
          <p:cNvSpPr/>
          <p:nvPr/>
        </p:nvSpPr>
        <p:spPr>
          <a:xfrm flipV="1">
            <a:off x="8316416" y="5877272"/>
            <a:ext cx="432048" cy="504056"/>
          </a:xfrm>
          <a:prstGeom prst="uturnArrow">
            <a:avLst/>
          </a:prstGeom>
          <a:solidFill>
            <a:srgbClr val="D17F7D"/>
          </a:solidFill>
          <a:ln>
            <a:solidFill>
              <a:srgbClr val="C7636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C:\Users\Лариса\Desktop\Детские писатели\hello_html_m314e2546.jpg"/>
          <p:cNvPicPr>
            <a:picLocks noChangeAspect="1" noChangeArrowheads="1"/>
          </p:cNvPicPr>
          <p:nvPr/>
        </p:nvPicPr>
        <p:blipFill>
          <a:blip r:embed="rId2" cstate="print"/>
          <a:srcRect r="4590"/>
          <a:stretch>
            <a:fillRect/>
          </a:stretch>
        </p:blipFill>
        <p:spPr bwMode="auto">
          <a:xfrm>
            <a:off x="611560" y="476672"/>
            <a:ext cx="1496938" cy="2016000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3" name="TextBox 2"/>
          <p:cNvSpPr txBox="1"/>
          <p:nvPr/>
        </p:nvSpPr>
        <p:spPr>
          <a:xfrm>
            <a:off x="3059832" y="404664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olSlant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Сеф Роман Семёнович</a:t>
            </a:r>
            <a:endParaRPr lang="ru-RU" sz="2800" b="1" dirty="0">
              <a:ln w="11430"/>
              <a:solidFill>
                <a:srgbClr val="800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11960" y="1268760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8A2267"/>
                </a:solidFill>
              </a:rPr>
              <a:t>(1931 – 2009)</a:t>
            </a:r>
            <a:endParaRPr lang="ru-RU" sz="2400" b="1" dirty="0">
              <a:solidFill>
                <a:srgbClr val="8A2267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95736" y="836712"/>
            <a:ext cx="6624736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olSlant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( Фаермарк Роальд Семёнович</a:t>
            </a:r>
            <a:r>
              <a:rPr lang="ru-RU" sz="3000" b="1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)</a:t>
            </a:r>
            <a:endParaRPr lang="ru-RU" sz="3000" b="1" dirty="0">
              <a:ln w="11430"/>
              <a:solidFill>
                <a:srgbClr val="800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2636912"/>
            <a:ext cx="828092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псевдоним отца. В 1936 году родителей репрессировали. Отец был расстрелян, а мать отправлена в лагеря. Мальчик остался на попечении бабушки. В 1946 году Романа с матерью, вернувшейся из заключения, выслали в г. Малоярославец, где они прожили три года. После окончания школы </a:t>
            </a:r>
            <a:r>
              <a:rPr lang="ru-RU" sz="2400" b="1" dirty="0" smtClean="0">
                <a:solidFill>
                  <a:srgbClr val="002060"/>
                </a:solidFill>
              </a:rPr>
              <a:t>перепробовал множество профессий. Работал и водителем автобуса Союза </a:t>
            </a:r>
            <a:r>
              <a:rPr lang="ru-RU" sz="2200" b="1" dirty="0" smtClean="0">
                <a:solidFill>
                  <a:srgbClr val="002060"/>
                </a:solidFill>
              </a:rPr>
              <a:t> писателей. В 1951 г. был репрессирован. Один год провел в одиночной камере. Пять лет жил на поселении в Караганде. Здесь выучил английский язык и начал заниматься стихотворным и прозаическим переводом. В 1965 г. был реабилитирован. Учился на факультете журналистики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МГУ.</a:t>
            </a: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95736" y="1600924"/>
            <a:ext cx="66247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Известный детский поэт, писатель, драматург, переводчик. Родился 6 октября 1931 года в Москве в семье партийных работников. Сеф - партийный</a:t>
            </a: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028384" y="6093296"/>
            <a:ext cx="576064" cy="36004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D17F7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звернутая стрелка 1">
            <a:hlinkClick r:id="rId2" action="ppaction://hlinksldjump"/>
          </p:cNvPr>
          <p:cNvSpPr/>
          <p:nvPr/>
        </p:nvSpPr>
        <p:spPr>
          <a:xfrm flipV="1">
            <a:off x="8316416" y="5877272"/>
            <a:ext cx="432048" cy="504056"/>
          </a:xfrm>
          <a:prstGeom prst="uturnArrow">
            <a:avLst/>
          </a:prstGeom>
          <a:solidFill>
            <a:srgbClr val="D17F7D"/>
          </a:solidFill>
          <a:ln>
            <a:solidFill>
              <a:srgbClr val="C7636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354717"/>
            <a:ext cx="8352928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В</a:t>
            </a:r>
            <a:r>
              <a:rPr lang="ru-RU" dirty="0" smtClean="0"/>
              <a:t> </a:t>
            </a:r>
            <a:r>
              <a:rPr lang="ru-RU" sz="2200" b="1" dirty="0" smtClean="0">
                <a:solidFill>
                  <a:srgbClr val="002060"/>
                </a:solidFill>
              </a:rPr>
              <a:t>1962 году вышел сборник его собственных стихов «Шагают великаны», который высокой оценил К. И. Чуковский. Роман Сеф продолжал активно заниматься переводами, писал пьесы для детского театра, сочинял стихи и прозу не только для детей, но и для взрослых. Помимо литературной деятельности, вел большую общественную и преподавательскую работу. В 1987 году Роман Сеф получил первую премию на Всесоюзном конкурсе детской книги за стихотворение «Я сделал крылья и летал». Удостоен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звания «Заслуженный деятель искусств Российской Федерации».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Роман Семёнович Сеф скончался 20 февраля 2009 года и  похоронен в Москве на Кунцевском кладбище. </a:t>
            </a:r>
          </a:p>
        </p:txBody>
      </p:sp>
      <p:pic>
        <p:nvPicPr>
          <p:cNvPr id="1026" name="Picture 2" descr="C:\Users\Лариса\Desktop\Детские писатели\Сеф\Великан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221088"/>
            <a:ext cx="1728192" cy="2232248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</p:pic>
      <p:pic>
        <p:nvPicPr>
          <p:cNvPr id="1027" name="Picture 3" descr="C:\Users\Лариса\Desktop\Детские писатели\Сеф\7d6149071bdc182f16bd8857a769126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4221088"/>
            <a:ext cx="1733708" cy="2232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</p:pic>
      <p:pic>
        <p:nvPicPr>
          <p:cNvPr id="1029" name="Picture 5" descr="https://cv02.twirpx.net/2269/2269239.jpg?t=2017062023592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4221088"/>
            <a:ext cx="1728180" cy="2232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</p:pic>
      <p:pic>
        <p:nvPicPr>
          <p:cNvPr id="1030" name="Picture 6" descr="C:\Users\Лариса\Desktop\Детские писатели\Сеф\Цветок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4221088"/>
            <a:ext cx="1728192" cy="2232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Лариса\Desktop\Детские писатели\A-3040465-1354691498-5131.jpeg.jpg"/>
          <p:cNvPicPr>
            <a:picLocks noChangeAspect="1" noChangeArrowheads="1"/>
          </p:cNvPicPr>
          <p:nvPr/>
        </p:nvPicPr>
        <p:blipFill>
          <a:blip r:embed="rId2" cstate="print"/>
          <a:srcRect l="2096" r="1143"/>
          <a:stretch>
            <a:fillRect/>
          </a:stretch>
        </p:blipFill>
        <p:spPr bwMode="auto">
          <a:xfrm>
            <a:off x="539552" y="476672"/>
            <a:ext cx="1512168" cy="2016000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6" name="TextBox 5"/>
          <p:cNvSpPr txBox="1"/>
          <p:nvPr/>
        </p:nvSpPr>
        <p:spPr>
          <a:xfrm>
            <a:off x="2195736" y="476672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olSlant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Пивоварова Ирина Михайловна </a:t>
            </a:r>
            <a:endParaRPr lang="ru-RU" sz="2800" b="1" dirty="0">
              <a:ln w="11430"/>
              <a:solidFill>
                <a:srgbClr val="800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5976" y="908720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8A2267"/>
                </a:solidFill>
              </a:rPr>
              <a:t>(1939 – 1986)</a:t>
            </a:r>
            <a:endParaRPr lang="ru-RU" sz="2800" b="1" dirty="0">
              <a:solidFill>
                <a:srgbClr val="8A2267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95736" y="1412776"/>
            <a:ext cx="655272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Ирина родилась 3 марта 1939 г. в Москве в семье врача. Её отец мечтал, чтобы дочь пошла по его стопам и выбрала медицинскую карьеру. </a:t>
            </a: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2420888"/>
            <a:ext cx="83529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Но с детства Ирину привлекало творчество, поэтому после 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окончания школы она поступила в Московский текстильный институт на факультет прикладного искусства.</a:t>
            </a:r>
            <a:r>
              <a:rPr lang="ru-RU" dirty="0" smtClean="0"/>
              <a:t> </a:t>
            </a:r>
            <a:r>
              <a:rPr lang="ru-RU" sz="2200" b="1" dirty="0" smtClean="0">
                <a:solidFill>
                  <a:srgbClr val="002060"/>
                </a:solidFill>
              </a:rPr>
              <a:t>После института Ирина несколько лет работала на киностудии «Мосфильм» художником по костюмам, заработав себе репутацию замечательного художника. Семья Пивоваровых внесла огромный вклад в детскую литературу — Ирина неожиданно начала писать стихи и рассказы для маленьких читателей, а её муж создавал иллюстрации к её произведениям. Сначала рассказы Ирины печатали в небольших журналах. И только после того, как её стихи были опубликованы в журнале «Веселые картинки»,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200" b="1" dirty="0" smtClean="0">
                <a:solidFill>
                  <a:srgbClr val="002060"/>
                </a:solidFill>
              </a:rPr>
              <a:t>Ирина Пивоварова получила известность. </a:t>
            </a:r>
            <a:br>
              <a:rPr lang="ru-RU" sz="2200" b="1" dirty="0" smtClean="0">
                <a:solidFill>
                  <a:srgbClr val="002060"/>
                </a:solidFill>
              </a:rPr>
            </a:b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028384" y="6093296"/>
            <a:ext cx="576064" cy="36004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D17F7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Лариса\Desktop\Детские писатели\Пивоварова\irina-pivovarova-o-chyom-dumaet-moya-golova-sborni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964446">
            <a:off x="7051654" y="1142921"/>
            <a:ext cx="1192577" cy="172260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9552" y="548680"/>
            <a:ext cx="79208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Самыми популярными сборниками рассказов и повестей Ирины Пивоваровой стали </a:t>
            </a:r>
          </a:p>
          <a:p>
            <a:pPr>
              <a:buFont typeface="Wingdings" pitchFamily="2" charset="2"/>
              <a:buChar char="v"/>
            </a:pPr>
            <a:r>
              <a:rPr lang="ru-RU" sz="2200" b="1" dirty="0" smtClean="0">
                <a:solidFill>
                  <a:srgbClr val="0000CC"/>
                </a:solidFill>
              </a:rPr>
              <a:t>  «О чём думает моя голова»</a:t>
            </a:r>
          </a:p>
          <a:p>
            <a:pPr>
              <a:buFont typeface="Wingdings" pitchFamily="2" charset="2"/>
              <a:buChar char="v"/>
            </a:pPr>
            <a:r>
              <a:rPr lang="ru-RU" sz="2200" b="1" dirty="0" smtClean="0">
                <a:solidFill>
                  <a:srgbClr val="0000CC"/>
                </a:solidFill>
              </a:rPr>
              <a:t>  «Однажды Катя с Манечкой»</a:t>
            </a:r>
          </a:p>
          <a:p>
            <a:pPr>
              <a:buFont typeface="Wingdings" pitchFamily="2" charset="2"/>
              <a:buChar char="v"/>
            </a:pPr>
            <a:r>
              <a:rPr lang="ru-RU" sz="2200" b="1" dirty="0" smtClean="0">
                <a:solidFill>
                  <a:srgbClr val="0000CC"/>
                </a:solidFill>
              </a:rPr>
              <a:t>  «Жила-была собака»</a:t>
            </a:r>
          </a:p>
          <a:p>
            <a:pPr>
              <a:buFont typeface="Wingdings" pitchFamily="2" charset="2"/>
              <a:buChar char="v"/>
            </a:pPr>
            <a:r>
              <a:rPr lang="ru-RU" sz="2200" b="1" dirty="0" smtClean="0">
                <a:solidFill>
                  <a:srgbClr val="0000CC"/>
                </a:solidFill>
              </a:rPr>
              <a:t>  «Венок из колокольчиков»</a:t>
            </a:r>
          </a:p>
          <a:p>
            <a:pPr>
              <a:buFont typeface="Wingdings" pitchFamily="2" charset="2"/>
              <a:buChar char="v"/>
            </a:pPr>
            <a:r>
              <a:rPr lang="ru-RU" sz="2200" b="1" dirty="0" smtClean="0">
                <a:solidFill>
                  <a:srgbClr val="0000CC"/>
                </a:solidFill>
              </a:rPr>
              <a:t>  «Хочу летать» </a:t>
            </a:r>
          </a:p>
          <a:p>
            <a:pPr>
              <a:buFont typeface="Wingdings" pitchFamily="2" charset="2"/>
              <a:buChar char="v"/>
            </a:pPr>
            <a:r>
              <a:rPr lang="ru-RU" sz="2200" b="1" dirty="0" smtClean="0">
                <a:solidFill>
                  <a:srgbClr val="0000CC"/>
                </a:solidFill>
              </a:rPr>
              <a:t>  «Лесные разговоры»</a:t>
            </a:r>
          </a:p>
          <a:p>
            <a:pPr>
              <a:buFont typeface="Wingdings" pitchFamily="2" charset="2"/>
              <a:buChar char="v"/>
            </a:pPr>
            <a:r>
              <a:rPr lang="ru-RU" sz="2200" b="1" dirty="0" smtClean="0">
                <a:solidFill>
                  <a:srgbClr val="0000CC"/>
                </a:solidFill>
              </a:rPr>
              <a:t>  «Потерялась птица в небе»</a:t>
            </a:r>
          </a:p>
          <a:p>
            <a:pPr>
              <a:buFont typeface="Wingdings" pitchFamily="2" charset="2"/>
              <a:buChar char="v"/>
            </a:pPr>
            <a:r>
              <a:rPr lang="ru-RU" sz="2200" b="1" dirty="0" smtClean="0">
                <a:solidFill>
                  <a:srgbClr val="0000CC"/>
                </a:solidFill>
              </a:rPr>
              <a:t>  «Только для детей»</a:t>
            </a:r>
            <a:endParaRPr lang="ru-RU" sz="2200" b="1" dirty="0">
              <a:solidFill>
                <a:srgbClr val="0000C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3717032"/>
            <a:ext cx="835292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/>
            </a:r>
            <a:br>
              <a:rPr lang="ru-RU" sz="2200" b="1" dirty="0" smtClean="0">
                <a:solidFill>
                  <a:srgbClr val="002060"/>
                </a:solidFill>
              </a:rPr>
            </a:br>
            <a:r>
              <a:rPr lang="ru-RU" sz="2200" b="1" dirty="0" smtClean="0">
                <a:solidFill>
                  <a:srgbClr val="002060"/>
                </a:solidFill>
              </a:rPr>
              <a:t>В прозаических произведениях Ирины Пивоваровой, так и в её поэзии, присутствуют чувства красоты мира и красоты человеческих отношений, а также необыкновенное чувство юмора. </a:t>
            </a:r>
            <a:br>
              <a:rPr lang="ru-RU" sz="2200" b="1" dirty="0" smtClean="0">
                <a:solidFill>
                  <a:srgbClr val="002060"/>
                </a:solidFill>
              </a:rPr>
            </a:br>
            <a:r>
              <a:rPr lang="ru-RU" sz="2200" b="1" dirty="0" smtClean="0">
                <a:solidFill>
                  <a:srgbClr val="002060"/>
                </a:solidFill>
              </a:rPr>
              <a:t>К несчастью, жизнь Ирины Пивоваровой оборвалась очень рано - она умерла в возрасте 47 лет.</a:t>
            </a:r>
            <a:endParaRPr lang="ru-RU" sz="2200" b="1" dirty="0">
              <a:solidFill>
                <a:srgbClr val="002060"/>
              </a:solidFill>
            </a:endParaRPr>
          </a:p>
        </p:txBody>
      </p:sp>
      <p:pic>
        <p:nvPicPr>
          <p:cNvPr id="4098" name="Picture 2" descr="C:\Users\Лариса\Desktop\Детские писатели\Пивоварова\459b3cd94ef55611d0e54b27398030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45178">
            <a:off x="5032680" y="1092087"/>
            <a:ext cx="1212011" cy="1718906"/>
          </a:xfrm>
          <a:prstGeom prst="rect">
            <a:avLst/>
          </a:prstGeom>
          <a:noFill/>
        </p:spPr>
      </p:pic>
      <p:pic>
        <p:nvPicPr>
          <p:cNvPr id="4099" name="Picture 3" descr="C:\Users\Лариса\Desktop\Детские писатели\Пивоварова\img378_2_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980728"/>
            <a:ext cx="1008112" cy="1643614"/>
          </a:xfrm>
          <a:prstGeom prst="rect">
            <a:avLst/>
          </a:prstGeom>
          <a:noFill/>
        </p:spPr>
      </p:pic>
      <p:pic>
        <p:nvPicPr>
          <p:cNvPr id="4101" name="Picture 5" descr="C:\Users\Лариса\Desktop\Детские писатели\Пивоварова\15467-zhila-byila_sobak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2636912"/>
            <a:ext cx="1022183" cy="1368152"/>
          </a:xfrm>
          <a:prstGeom prst="rect">
            <a:avLst/>
          </a:prstGeom>
          <a:noFill/>
        </p:spPr>
      </p:pic>
      <p:pic>
        <p:nvPicPr>
          <p:cNvPr id="4102" name="Picture 6" descr="C:\Users\Лариса\Desktop\Детские писатели\Пивоварова\a_ignore_q_80_w_1000_c_limit_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2636912"/>
            <a:ext cx="1080120" cy="1382754"/>
          </a:xfrm>
          <a:prstGeom prst="rect">
            <a:avLst/>
          </a:prstGeom>
          <a:noFill/>
        </p:spPr>
      </p:pic>
      <p:sp>
        <p:nvSpPr>
          <p:cNvPr id="10" name="Развернутая стрелка 9">
            <a:hlinkClick r:id="rId7" action="ppaction://hlinksldjump"/>
          </p:cNvPr>
          <p:cNvSpPr/>
          <p:nvPr/>
        </p:nvSpPr>
        <p:spPr>
          <a:xfrm flipV="1">
            <a:off x="8316416" y="5877272"/>
            <a:ext cx="432048" cy="504056"/>
          </a:xfrm>
          <a:prstGeom prst="uturnArrow">
            <a:avLst/>
          </a:prstGeom>
          <a:solidFill>
            <a:srgbClr val="D17F7D"/>
          </a:solidFill>
          <a:ln>
            <a:solidFill>
              <a:srgbClr val="C7636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C:\Users\Лариса\Desktop\Детские писатели\img1.jpg"/>
          <p:cNvPicPr>
            <a:picLocks noChangeAspect="1" noChangeArrowheads="1"/>
          </p:cNvPicPr>
          <p:nvPr/>
        </p:nvPicPr>
        <p:blipFill>
          <a:blip r:embed="rId2" cstate="print"/>
          <a:srcRect l="11256" t="12201" r="51890" b="22183"/>
          <a:stretch>
            <a:fillRect/>
          </a:stretch>
        </p:blipFill>
        <p:spPr bwMode="auto">
          <a:xfrm>
            <a:off x="611560" y="476672"/>
            <a:ext cx="1509758" cy="2016000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3" name="TextBox 2"/>
          <p:cNvSpPr txBox="1"/>
          <p:nvPr/>
        </p:nvSpPr>
        <p:spPr>
          <a:xfrm>
            <a:off x="2267744" y="404664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olSlant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Берестов Валентин  Дмитриевич</a:t>
            </a:r>
            <a:endParaRPr lang="ru-RU" sz="2800" b="1" dirty="0">
              <a:ln w="11430"/>
              <a:solidFill>
                <a:srgbClr val="800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7944" y="908720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8A2267"/>
                </a:solidFill>
              </a:rPr>
              <a:t>(1928 – 1998)</a:t>
            </a:r>
            <a:endParaRPr lang="ru-RU" sz="2800" b="1" dirty="0">
              <a:solidFill>
                <a:srgbClr val="8A2267"/>
              </a:solidFill>
            </a:endParaRPr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8028384" y="6093296"/>
            <a:ext cx="576064" cy="36004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D17F7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67744" y="1334378"/>
            <a:ext cx="65527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Родился 1 апреля 1928 года в городе Мещовске Калужской области в семье учителя. Читать научился в четыре года, и еще в детстве начал писать стихи. Во время Великой Отечественной</a:t>
            </a: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10081"/>
            <a:ext cx="828092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войны семья Берестовых оказалась в эвакуации в Ташкенте. И там Валентину посчастливилось познакомиться с Надеждой Мандельштам, Анной Ахматовой, Корнеем Чуковским.</a:t>
            </a:r>
            <a:r>
              <a:rPr lang="ru-RU" sz="2400" dirty="0" smtClean="0"/>
              <a:t> </a:t>
            </a:r>
            <a:r>
              <a:rPr lang="ru-RU" sz="2200" b="1" dirty="0" smtClean="0">
                <a:solidFill>
                  <a:srgbClr val="002060"/>
                </a:solidFill>
              </a:rPr>
              <a:t>Однако, прежде чем всерьез заняться литературой, он закончил исторический факультет МГУ, аспирантуру Института этнографии и много работал в археологических раскопках. Эта работа явилась основой для художественных произведений познавательного характера (повести «Государыня пустыня», «Меч в золотых ножнах», «Приключений не будет»), а также для многих стихов и песен.</a:t>
            </a:r>
            <a:endParaRPr lang="ru-RU" sz="2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звернутая стрелка 1">
            <a:hlinkClick r:id="rId2" action="ppaction://hlinksldjump"/>
          </p:cNvPr>
          <p:cNvSpPr/>
          <p:nvPr/>
        </p:nvSpPr>
        <p:spPr>
          <a:xfrm flipV="1">
            <a:off x="8316416" y="5877272"/>
            <a:ext cx="432048" cy="504056"/>
          </a:xfrm>
          <a:prstGeom prst="uturnArrow">
            <a:avLst/>
          </a:prstGeom>
          <a:solidFill>
            <a:srgbClr val="D17F7D"/>
          </a:solidFill>
          <a:ln>
            <a:solidFill>
              <a:srgbClr val="C7636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04664"/>
            <a:ext cx="828092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Первый сборник стихов Валентина Берестова «Отплытие» вышел в 1957 г. и получил признание читателей, поэтов и критиков. В том же году выходит первая книга для детей «Про машину». Затем последовали сборники стихов: «Веселое лето», «Как найти дорожку», «Улыбка», «Жаворонок», «Первый листопад», «Определение счастья», «Пятая нога» и многие другие.</a:t>
            </a:r>
            <a:r>
              <a:rPr lang="ru-RU" sz="2400" dirty="0" smtClean="0"/>
              <a:t> </a:t>
            </a:r>
            <a:r>
              <a:rPr lang="ru-RU" sz="2200" b="1" dirty="0" smtClean="0">
                <a:solidFill>
                  <a:srgbClr val="002060"/>
                </a:solidFill>
              </a:rPr>
              <a:t>Он также занимался пересказами библейских преданий, переводами.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В последние годы жизни он иногда писал и выпускал детские сказки вместе со своей женой, много времени уделял передачам по радио и телевидению. Он сочинял музыку для своих стихов, выступал с музыкальными группами.</a:t>
            </a:r>
            <a:br>
              <a:rPr lang="ru-RU" sz="2200" b="1" dirty="0" smtClean="0">
                <a:solidFill>
                  <a:srgbClr val="002060"/>
                </a:solidFill>
              </a:rPr>
            </a:br>
            <a:r>
              <a:rPr lang="ru-RU" sz="2200" b="1" dirty="0" smtClean="0">
                <a:solidFill>
                  <a:srgbClr val="002060"/>
                </a:solidFill>
              </a:rPr>
              <a:t>Умер Валентин Берестов 15 апреля 1998 года в Москве.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/>
            </a:r>
            <a:br>
              <a:rPr lang="ru-RU" sz="2200" b="1" dirty="0" smtClean="0">
                <a:solidFill>
                  <a:srgbClr val="002060"/>
                </a:solidFill>
              </a:rPr>
            </a:br>
            <a:endParaRPr lang="ru-RU" sz="22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Лариса\Desktop\Детские писатели\Берестов\10157257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412" y="4577170"/>
            <a:ext cx="1392300" cy="18360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</p:pic>
      <p:pic>
        <p:nvPicPr>
          <p:cNvPr id="1028" name="Picture 4" descr="https://www.libex.ru/dimg/3e4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4581127"/>
            <a:ext cx="1368152" cy="1836000"/>
          </a:xfrm>
          <a:prstGeom prst="rect">
            <a:avLst/>
          </a:prstGeom>
          <a:noFill/>
          <a:ln w="22225">
            <a:solidFill>
              <a:schemeClr val="accent3">
                <a:lumMod val="75000"/>
              </a:schemeClr>
            </a:solidFill>
          </a:ln>
        </p:spPr>
      </p:pic>
      <p:pic>
        <p:nvPicPr>
          <p:cNvPr id="10242" name="Picture 2" descr="https://ic.pics.livejournal.com/zhenya_sima/33298228/82691/82691_origina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7" y="4581128"/>
            <a:ext cx="1368151" cy="1836000"/>
          </a:xfrm>
          <a:prstGeom prst="rect">
            <a:avLst/>
          </a:prstGeom>
          <a:noFill/>
          <a:ln w="19050">
            <a:solidFill>
              <a:srgbClr val="C76361"/>
            </a:solidFill>
          </a:ln>
        </p:spPr>
      </p:pic>
      <p:pic>
        <p:nvPicPr>
          <p:cNvPr id="10244" name="Picture 4" descr="https://www.libex.ru/dimg/4454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70" y="4581128"/>
            <a:ext cx="1368146" cy="1836000"/>
          </a:xfrm>
          <a:prstGeom prst="rect">
            <a:avLst/>
          </a:prstGeom>
          <a:noFill/>
          <a:ln w="19050">
            <a:solidFill>
              <a:srgbClr val="C76361"/>
            </a:solidFill>
          </a:ln>
        </p:spPr>
      </p:pic>
      <p:pic>
        <p:nvPicPr>
          <p:cNvPr id="10246" name="Picture 6" descr="https://g.io.ua/img_aa/large/1143/07/1143071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60232" y="4581128"/>
            <a:ext cx="1368152" cy="1836000"/>
          </a:xfrm>
          <a:prstGeom prst="rect">
            <a:avLst/>
          </a:prstGeom>
          <a:noFill/>
          <a:ln w="19050">
            <a:solidFill>
              <a:srgbClr val="C76361"/>
            </a:solidFill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C:\Users\Лариса\Desktop\Детские писатели\468551.jpg"/>
          <p:cNvPicPr>
            <a:picLocks noChangeAspect="1" noChangeArrowheads="1"/>
          </p:cNvPicPr>
          <p:nvPr/>
        </p:nvPicPr>
        <p:blipFill>
          <a:blip r:embed="rId2" cstate="print"/>
          <a:srcRect l="21891" r="9763" b="16869"/>
          <a:stretch>
            <a:fillRect/>
          </a:stretch>
        </p:blipFill>
        <p:spPr bwMode="auto">
          <a:xfrm>
            <a:off x="611560" y="548680"/>
            <a:ext cx="1512168" cy="2016000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3" name="TextBox 2"/>
          <p:cNvSpPr txBox="1"/>
          <p:nvPr/>
        </p:nvSpPr>
        <p:spPr>
          <a:xfrm>
            <a:off x="2411760" y="404664"/>
            <a:ext cx="626469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olSlant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Аким Яков Лазаревич</a:t>
            </a:r>
            <a:endParaRPr lang="ru-RU" sz="4000" b="1" dirty="0">
              <a:ln w="11430"/>
              <a:solidFill>
                <a:srgbClr val="800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39952" y="980728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8A2267"/>
                </a:solidFill>
              </a:rPr>
              <a:t>(1923 – 2013)</a:t>
            </a:r>
            <a:endParaRPr lang="ru-RU" sz="2800" b="1" dirty="0">
              <a:solidFill>
                <a:srgbClr val="8A2267"/>
              </a:solidFill>
            </a:endParaRPr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8028384" y="6093296"/>
            <a:ext cx="576064" cy="36004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D17F7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95736" y="1484784"/>
            <a:ext cx="655272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Родился 15 декабря 1923 года в городе Галиче Костромской области. В 1933 году семья переехала в Москву. Отец, Лазарь Эфраимович Аким, </a:t>
            </a: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2492896"/>
            <a:ext cx="842493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главный инженер завода, хорошо играл на скрипке. В начале войны он был мобилизован в Красную Армию, служил в ПВО Москвы и погиб в 1941 году во время воздушного налёта. Мать, Фаина Яковлевна, работала библиотекарем. </a:t>
            </a:r>
            <a:br>
              <a:rPr lang="ru-RU" sz="2200" b="1" dirty="0" smtClean="0">
                <a:solidFill>
                  <a:srgbClr val="002060"/>
                </a:solidFill>
              </a:rPr>
            </a:br>
            <a:endParaRPr lang="ru-RU" sz="2200" b="1" dirty="0">
              <a:solidFill>
                <a:srgbClr val="002060"/>
              </a:solidFill>
            </a:endParaRPr>
          </a:p>
        </p:txBody>
      </p:sp>
      <p:pic>
        <p:nvPicPr>
          <p:cNvPr id="10241" name="Picture 1" descr="C:\Users\Лариса\Desktop\Детские писатели\akim19.JPG"/>
          <p:cNvPicPr>
            <a:picLocks noChangeAspect="1" noChangeArrowheads="1"/>
          </p:cNvPicPr>
          <p:nvPr/>
        </p:nvPicPr>
        <p:blipFill>
          <a:blip r:embed="rId3" cstate="print"/>
          <a:srcRect b="9123"/>
          <a:stretch>
            <a:fillRect/>
          </a:stretch>
        </p:blipFill>
        <p:spPr bwMode="auto">
          <a:xfrm>
            <a:off x="539552" y="3963659"/>
            <a:ext cx="1944216" cy="1409557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95536" y="5353471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2060"/>
                </a:solidFill>
              </a:rPr>
              <a:t>Родители , 1923 г.</a:t>
            </a:r>
            <a:endParaRPr lang="ru-RU" sz="1600" b="1" i="1" dirty="0">
              <a:solidFill>
                <a:srgbClr val="002060"/>
              </a:solidFill>
            </a:endParaRPr>
          </a:p>
        </p:txBody>
      </p:sp>
      <p:pic>
        <p:nvPicPr>
          <p:cNvPr id="10242" name="Picture 2" descr="C:\Users\Лариса\Desktop\Детские писатели\Лазарь Эфраимович с сыном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3963884"/>
            <a:ext cx="1655968" cy="140933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870451" y="4345940"/>
            <a:ext cx="20778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2060"/>
                </a:solidFill>
              </a:rPr>
              <a:t>Лазарь Эфраимович </a:t>
            </a:r>
          </a:p>
          <a:p>
            <a:pPr algn="ctr"/>
            <a:r>
              <a:rPr lang="ru-RU" sz="1600" b="1" i="1" dirty="0" smtClean="0">
                <a:solidFill>
                  <a:srgbClr val="002060"/>
                </a:solidFill>
              </a:rPr>
              <a:t>с сыном Яковом</a:t>
            </a:r>
            <a:endParaRPr lang="ru-RU" sz="1600" b="1" i="1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5536" y="5611887"/>
            <a:ext cx="82089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Младший брат — Эфраим Лазаревич — учёный в области космонавтики и планетологии. </a:t>
            </a:r>
            <a:endParaRPr lang="ru-RU" sz="22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звернутая стрелка 1">
            <a:hlinkClick r:id="rId2" action="ppaction://hlinksldjump"/>
          </p:cNvPr>
          <p:cNvSpPr/>
          <p:nvPr/>
        </p:nvSpPr>
        <p:spPr>
          <a:xfrm flipV="1">
            <a:off x="8316416" y="5877272"/>
            <a:ext cx="432048" cy="504056"/>
          </a:xfrm>
          <a:prstGeom prst="uturnArrow">
            <a:avLst/>
          </a:prstGeom>
          <a:solidFill>
            <a:srgbClr val="D17F7D"/>
          </a:solidFill>
          <a:ln>
            <a:solidFill>
              <a:srgbClr val="C7636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30788"/>
            <a:ext cx="8424936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Яков увлекался литературой, музыкой, посещал драмкружок, редактировал стенгазету, был председателем совета пионерского отряда, секретарём комсомольской организации школы. Научился играть на гармони и на баяне, окончил курсы по барабану, поступил в школу связистов. После ее окончания ушел на фронт. Был командиром отделения миномётного дивизиона, участвовал в Сталинградской битве, награждён медалями. Стихи для детей в творчестве Якова Лазаревича занимают важнейшее место. Первые его стихи для детей – это как бы письма к дорогим ему людям, в частности, к маленькой дочке. Ей посвящено одно из  его стихотворений “Первый снег”.</a:t>
            </a:r>
            <a:r>
              <a:rPr lang="ru-RU" sz="2400" dirty="0" smtClean="0"/>
              <a:t> </a:t>
            </a:r>
            <a:r>
              <a:rPr lang="ru-RU" sz="2200" b="1" dirty="0" smtClean="0">
                <a:solidFill>
                  <a:srgbClr val="002060"/>
                </a:solidFill>
              </a:rPr>
              <a:t>За книгу избранных переводов для детей «Спешу к другу» был удостоен 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Почетного Международного диплома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имени Андерсена. 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Работал на Мосфильме. 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Умер Яков Лазаревич 21 октября 2013 года,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похоронен на Троекуровском кладбище. </a:t>
            </a:r>
            <a:endParaRPr lang="ru-RU" sz="2200" b="1" dirty="0">
              <a:solidFill>
                <a:srgbClr val="002060"/>
              </a:solidFill>
            </a:endParaRPr>
          </a:p>
        </p:txBody>
      </p:sp>
      <p:pic>
        <p:nvPicPr>
          <p:cNvPr id="9217" name="Picture 1" descr="C:\Users\Лариса\Desktop\Детские писатели\10070204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4293096"/>
            <a:ext cx="1680564" cy="2140532"/>
          </a:xfrm>
          <a:prstGeom prst="rect">
            <a:avLst/>
          </a:prstGeom>
          <a:noFill/>
          <a:ln w="28575">
            <a:solidFill>
              <a:srgbClr val="C76361"/>
            </a:solidFill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Лариса\Desktop\Детские писатели\Пляцковски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1512164" cy="2016000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4" name="TextBox 3"/>
          <p:cNvSpPr txBox="1"/>
          <p:nvPr/>
        </p:nvSpPr>
        <p:spPr>
          <a:xfrm>
            <a:off x="2411760" y="404664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olSlant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Пляцковский Михаил Спартакович</a:t>
            </a:r>
            <a:endParaRPr lang="ru-RU" sz="2400" b="1" dirty="0">
              <a:ln w="11430"/>
              <a:solidFill>
                <a:srgbClr val="800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836712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8A2267"/>
                </a:solidFill>
              </a:rPr>
              <a:t>(1935 – 1991)</a:t>
            </a:r>
            <a:endParaRPr lang="ru-RU" sz="2400" b="1" dirty="0">
              <a:solidFill>
                <a:srgbClr val="8A2267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83768" y="1268760"/>
            <a:ext cx="5760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9E0000"/>
                </a:solidFill>
              </a:rPr>
              <a:t>Известный поэт-песенник, драматург. Лауреат премии  Ленинского комсомола (1986)</a:t>
            </a:r>
            <a:r>
              <a:rPr lang="ru-RU" sz="2000" b="1" dirty="0" smtClean="0">
                <a:solidFill>
                  <a:srgbClr val="9E0000"/>
                </a:solidFill>
              </a:rPr>
              <a:t/>
            </a:r>
            <a:br>
              <a:rPr lang="ru-RU" sz="2000" b="1" dirty="0" smtClean="0">
                <a:solidFill>
                  <a:srgbClr val="9E0000"/>
                </a:solidFill>
              </a:rPr>
            </a:br>
            <a:endParaRPr lang="ru-RU" sz="2000" b="1" dirty="0">
              <a:solidFill>
                <a:srgbClr val="9E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564904"/>
            <a:ext cx="8280000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им. Горького (1961). Ещё в студенческие годы начал сочинять песни, стихи и мелодии. Первая профессиональная песня "Марш космонавтов" была написана в 1961 году. В 60-70 годы Пляцковский становится одним из ведущих поэтов-песенников. Работу с композитором поэт начинал, имея уже готовые стихи.</a:t>
            </a:r>
            <a:r>
              <a:rPr lang="ru-RU" sz="2400" dirty="0" smtClean="0"/>
              <a:t> </a:t>
            </a:r>
            <a:r>
              <a:rPr lang="ru-RU" sz="2200" b="1" dirty="0" smtClean="0">
                <a:solidFill>
                  <a:srgbClr val="002060"/>
                </a:solidFill>
              </a:rPr>
              <a:t>Много песен поэт написал для детей "Улыбка", "Вместе весело шагать", "Детства последний звонок", "Конопатая девчонка", "Девчонка из квартиры 45"... Известный сборник рассказов Пляцковского «Солнышко на память» очень нравится детям. 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Умер Михаил Спартакович 26 января 1991 года и</a:t>
            </a:r>
            <a:r>
              <a:rPr lang="ru-RU" sz="2400" dirty="0" smtClean="0"/>
              <a:t> </a:t>
            </a:r>
            <a:r>
              <a:rPr lang="ru-RU" sz="2200" b="1" dirty="0" smtClean="0">
                <a:solidFill>
                  <a:srgbClr val="002060"/>
                </a:solidFill>
              </a:rPr>
              <a:t>был 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похоронен на Троекуровском кладбище в Москве.</a:t>
            </a:r>
          </a:p>
          <a:p>
            <a:endParaRPr lang="ru-RU" sz="2200" b="1" dirty="0" smtClean="0">
              <a:solidFill>
                <a:srgbClr val="002060"/>
              </a:solidFill>
            </a:endParaRPr>
          </a:p>
          <a:p>
            <a:endParaRPr lang="ru-RU" sz="2200" b="1" dirty="0" smtClean="0">
              <a:solidFill>
                <a:srgbClr val="002060"/>
              </a:solidFill>
            </a:endParaRPr>
          </a:p>
          <a:p>
            <a:r>
              <a:rPr lang="ru-RU" sz="2200" b="1" dirty="0" smtClean="0">
                <a:solidFill>
                  <a:srgbClr val="002060"/>
                </a:solidFill>
              </a:rPr>
              <a:t/>
            </a:r>
            <a:br>
              <a:rPr lang="ru-RU" sz="2200" b="1" dirty="0" smtClean="0">
                <a:solidFill>
                  <a:srgbClr val="002060"/>
                </a:solidFill>
              </a:rPr>
            </a:b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00464" y="1844824"/>
            <a:ext cx="7236032" cy="792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             Родился 2 ноября 1935 года в городе Енакиево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      (Донецкая область). Окончил Литературный институт 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/>
            </a:r>
            <a:br>
              <a:rPr lang="ru-RU" sz="2200" b="1" dirty="0" smtClean="0">
                <a:solidFill>
                  <a:srgbClr val="002060"/>
                </a:solidFill>
              </a:rPr>
            </a:b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028384" y="6093296"/>
            <a:ext cx="576064" cy="36004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D17F7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звернутая стрелка 2">
            <a:hlinkClick r:id="rId2" action="ppaction://hlinksldjump"/>
          </p:cNvPr>
          <p:cNvSpPr/>
          <p:nvPr/>
        </p:nvSpPr>
        <p:spPr>
          <a:xfrm flipV="1">
            <a:off x="8316416" y="5877272"/>
            <a:ext cx="432048" cy="504056"/>
          </a:xfrm>
          <a:prstGeom prst="uturnArrow">
            <a:avLst/>
          </a:prstGeom>
          <a:solidFill>
            <a:srgbClr val="D17F7D"/>
          </a:solidFill>
          <a:ln>
            <a:solidFill>
              <a:srgbClr val="C7636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548680"/>
            <a:ext cx="2700000" cy="3636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548680"/>
            <a:ext cx="2700000" cy="36724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548680"/>
            <a:ext cx="2700000" cy="3672408"/>
          </a:xfrm>
          <a:prstGeom prst="rect">
            <a:avLst/>
          </a:prstGeom>
          <a:solidFill>
            <a:schemeClr val="accent6">
              <a:lumMod val="20000"/>
              <a:lumOff val="8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203848" y="2636912"/>
            <a:ext cx="2700000" cy="3636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203848" y="2636912"/>
            <a:ext cx="2700000" cy="36724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203848" y="2636912"/>
            <a:ext cx="2700000" cy="3672408"/>
          </a:xfrm>
          <a:prstGeom prst="rect">
            <a:avLst/>
          </a:prstGeom>
          <a:solidFill>
            <a:schemeClr val="accent6">
              <a:lumMod val="20000"/>
              <a:lumOff val="8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012160" y="548680"/>
            <a:ext cx="2700000" cy="3636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012160" y="548680"/>
            <a:ext cx="2700000" cy="36724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D1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012160" y="548680"/>
            <a:ext cx="2700000" cy="3672408"/>
          </a:xfrm>
          <a:prstGeom prst="rect">
            <a:avLst/>
          </a:prstGeom>
          <a:solidFill>
            <a:schemeClr val="accent6">
              <a:lumMod val="20000"/>
              <a:lumOff val="8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Лариса\Desktop\Детские писатели\1311950852_58794600.jpg"/>
          <p:cNvPicPr>
            <a:picLocks noChangeAspect="1" noChangeArrowheads="1"/>
          </p:cNvPicPr>
          <p:nvPr/>
        </p:nvPicPr>
        <p:blipFill>
          <a:blip r:embed="rId2" cstate="print"/>
          <a:srcRect l="26336" r="1738"/>
          <a:stretch>
            <a:fillRect/>
          </a:stretch>
        </p:blipFill>
        <p:spPr bwMode="auto">
          <a:xfrm>
            <a:off x="611560" y="476672"/>
            <a:ext cx="1512168" cy="2016000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3" name="TextBox 2"/>
          <p:cNvSpPr txBox="1"/>
          <p:nvPr/>
        </p:nvSpPr>
        <p:spPr>
          <a:xfrm>
            <a:off x="2555776" y="404664"/>
            <a:ext cx="6048000" cy="10464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olSlant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Энтин Юрий Сергеевич</a:t>
            </a:r>
          </a:p>
          <a:p>
            <a:r>
              <a:rPr lang="ru-RU" sz="3000" b="1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 </a:t>
            </a:r>
            <a:endParaRPr lang="ru-RU" sz="3000" b="1" dirty="0">
              <a:ln w="11430"/>
              <a:solidFill>
                <a:srgbClr val="800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980728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8A2267"/>
                </a:solidFill>
              </a:rPr>
              <a:t>(1935)</a:t>
            </a:r>
            <a:endParaRPr lang="ru-RU" sz="2400" b="1" dirty="0">
              <a:solidFill>
                <a:srgbClr val="8A2267"/>
              </a:solidFill>
            </a:endParaRPr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8028384" y="6093296"/>
            <a:ext cx="576064" cy="36004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D17F7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1412776"/>
            <a:ext cx="66064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Юрий   родился в Москве 21 августа 1935 года в еврейской семье. Его настоящее имя, которое было дано при рождении, – Иосиф. Его родители были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9100" y="2500441"/>
            <a:ext cx="8401372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интеллигентными людьми. Мама – экономист, а папа – физик. Юрий со школы увлекался литературой и историей. Окончил исторический факультет педагогического института, затем факультет редактирования в полиграфическом институте. Работал учителем истории и библиотекарем в школе. С 1962 по 1969 год он являлся главным редактором детской редакции фирмы "Мелодия". Популярность приобрёл благодаря песенным текстам для кинофильмов «Приключения Электроника», «Достояние республики», «Приключения Буратино» и мультфильмов «Бременские музыканты», «Летучий корабль». На его песнях «Чунга-чанга», «Я водяной», «Прекрасное далёко»,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звернутая стрелка 2">
            <a:hlinkClick r:id="rId7" action="ppaction://hlinksldjump"/>
          </p:cNvPr>
          <p:cNvSpPr/>
          <p:nvPr/>
        </p:nvSpPr>
        <p:spPr>
          <a:xfrm flipV="1">
            <a:off x="8316416" y="5877272"/>
            <a:ext cx="432048" cy="504056"/>
          </a:xfrm>
          <a:prstGeom prst="uturnArrow">
            <a:avLst/>
          </a:prstGeom>
          <a:solidFill>
            <a:srgbClr val="D17F7D"/>
          </a:solidFill>
          <a:ln>
            <a:solidFill>
              <a:srgbClr val="C7636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404664"/>
            <a:ext cx="84969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«Расскажи, снегурочка, где была?», «Антошка» выросло уже не одно поколение детей. Всего поэтом написано более 600 песен.</a:t>
            </a:r>
            <a:r>
              <a:rPr lang="ru-RU" sz="2400" dirty="0" smtClean="0"/>
              <a:t> </a:t>
            </a:r>
            <a:r>
              <a:rPr lang="ru-RU" sz="2200" b="1" dirty="0" smtClean="0">
                <a:solidFill>
                  <a:srgbClr val="002060"/>
                </a:solidFill>
              </a:rPr>
              <a:t>В 1998 г. Юрий Сергеевич был удостоен профессиональной премии "Золотой Остап" в номинации "Юмор для детей".</a:t>
            </a:r>
            <a:br>
              <a:rPr lang="ru-RU" sz="2200" b="1" dirty="0" smtClean="0">
                <a:solidFill>
                  <a:srgbClr val="002060"/>
                </a:solidFill>
              </a:rPr>
            </a:br>
            <a:endParaRPr lang="ru-RU" sz="2200" b="1" dirty="0">
              <a:solidFill>
                <a:srgbClr val="002060"/>
              </a:solidFill>
            </a:endParaRPr>
          </a:p>
        </p:txBody>
      </p:sp>
      <p:pic>
        <p:nvPicPr>
          <p:cNvPr id="1028" name="Picture 4" descr="C:\Users\Лариса\Desktop\Детские писатели\Энтин\18541746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15615" y="1988840"/>
            <a:ext cx="3287945" cy="2160240"/>
          </a:xfrm>
          <a:prstGeom prst="rect">
            <a:avLst/>
          </a:prstGeom>
          <a:noFill/>
        </p:spPr>
      </p:pic>
      <p:pic>
        <p:nvPicPr>
          <p:cNvPr id="1029" name="Picture 5" descr="C:\Users\Лариса\Desktop\Детские писатели\Энтин\Снегурочка.png"/>
          <p:cNvPicPr>
            <a:picLocks noChangeAspect="1" noChangeArrowheads="1"/>
          </p:cNvPicPr>
          <p:nvPr/>
        </p:nvPicPr>
        <p:blipFill>
          <a:blip r:embed="rId9" cstate="print"/>
          <a:srcRect l="10000" t="2998" r="10000"/>
          <a:stretch>
            <a:fillRect/>
          </a:stretch>
        </p:blipFill>
        <p:spPr bwMode="auto">
          <a:xfrm>
            <a:off x="3707904" y="4149080"/>
            <a:ext cx="1728192" cy="2330112"/>
          </a:xfrm>
          <a:prstGeom prst="rect">
            <a:avLst/>
          </a:prstGeom>
          <a:noFill/>
        </p:spPr>
      </p:pic>
      <p:pic>
        <p:nvPicPr>
          <p:cNvPr id="1030" name="Picture 6" descr="C:\Users\Лариса\Desktop\Детские писатели\Энтин\0612.png"/>
          <p:cNvPicPr>
            <a:picLocks noChangeAspect="1" noChangeArrowheads="1"/>
          </p:cNvPicPr>
          <p:nvPr/>
        </p:nvPicPr>
        <p:blipFill>
          <a:blip r:embed="rId10" cstate="print"/>
          <a:srcRect l="16667" t="13889" r="19444"/>
          <a:stretch>
            <a:fillRect/>
          </a:stretch>
        </p:blipFill>
        <p:spPr bwMode="auto">
          <a:xfrm>
            <a:off x="1331640" y="4149080"/>
            <a:ext cx="1656184" cy="2232248"/>
          </a:xfrm>
          <a:prstGeom prst="rect">
            <a:avLst/>
          </a:prstGeom>
          <a:noFill/>
        </p:spPr>
      </p:pic>
      <p:pic>
        <p:nvPicPr>
          <p:cNvPr id="1031" name="Picture 7" descr="C:\Users\Лариса\Desktop\Детские писатели\Энтин\Антошка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076056" y="2276872"/>
            <a:ext cx="1944216" cy="1458447"/>
          </a:xfrm>
          <a:prstGeom prst="rect">
            <a:avLst/>
          </a:prstGeom>
          <a:noFill/>
        </p:spPr>
      </p:pic>
      <p:pic>
        <p:nvPicPr>
          <p:cNvPr id="1032" name="Picture 8" descr="C:\Users\Лариса\Desktop\Детские писатели\Энтин\1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flipH="1">
            <a:off x="5796136" y="4149080"/>
            <a:ext cx="2088232" cy="2270851"/>
          </a:xfrm>
          <a:prstGeom prst="rect">
            <a:avLst/>
          </a:prstGeom>
          <a:noFill/>
        </p:spPr>
      </p:pic>
      <p:pic>
        <p:nvPicPr>
          <p:cNvPr id="10" name="Песня Снегурочки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3" cstate="print"/>
          <a:stretch>
            <a:fillRect/>
          </a:stretch>
        </p:blipFill>
        <p:spPr>
          <a:xfrm>
            <a:off x="3851920" y="6004520"/>
            <a:ext cx="304800" cy="304800"/>
          </a:xfrm>
          <a:prstGeom prst="rect">
            <a:avLst/>
          </a:prstGeom>
        </p:spPr>
      </p:pic>
      <p:pic>
        <p:nvPicPr>
          <p:cNvPr id="13" name="Чунга-чанга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4" cstate="print"/>
          <a:stretch>
            <a:fillRect/>
          </a:stretch>
        </p:blipFill>
        <p:spPr>
          <a:xfrm>
            <a:off x="6660232" y="6093296"/>
            <a:ext cx="304800" cy="304800"/>
          </a:xfrm>
          <a:prstGeom prst="rect">
            <a:avLst/>
          </a:prstGeom>
        </p:spPr>
      </p:pic>
      <p:pic>
        <p:nvPicPr>
          <p:cNvPr id="14" name="Песня друзей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5" cstate="print"/>
          <a:stretch>
            <a:fillRect/>
          </a:stretch>
        </p:blipFill>
        <p:spPr>
          <a:xfrm>
            <a:off x="1403648" y="3700264"/>
            <a:ext cx="304800" cy="304800"/>
          </a:xfrm>
          <a:prstGeom prst="rect">
            <a:avLst/>
          </a:prstGeom>
        </p:spPr>
      </p:pic>
      <p:pic>
        <p:nvPicPr>
          <p:cNvPr id="15" name="Антошка.mp3">
            <a:hlinkClick r:id="" action="ppaction://media"/>
          </p:cNvPr>
          <p:cNvPicPr>
            <a:picLocks noRot="1" noChangeAspect="1"/>
          </p:cNvPicPr>
          <p:nvPr>
            <a:audioFile r:link="rId4"/>
          </p:nvPr>
        </p:nvPicPr>
        <p:blipFill>
          <a:blip r:embed="rId16" cstate="print"/>
          <a:stretch>
            <a:fillRect/>
          </a:stretch>
        </p:blipFill>
        <p:spPr>
          <a:xfrm>
            <a:off x="5292080" y="3429000"/>
            <a:ext cx="304800" cy="304800"/>
          </a:xfrm>
          <a:prstGeom prst="rect">
            <a:avLst/>
          </a:prstGeom>
        </p:spPr>
      </p:pic>
      <p:pic>
        <p:nvPicPr>
          <p:cNvPr id="16" name="Дед Мороз и лето (www.mixmuz.ru).mp3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17" cstate="print"/>
          <a:stretch>
            <a:fillRect/>
          </a:stretch>
        </p:blipFill>
        <p:spPr>
          <a:xfrm>
            <a:off x="1691680" y="602128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4628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audi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3730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2892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3306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400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611560" y="404664"/>
            <a:ext cx="1512168" cy="2016000"/>
            <a:chOff x="1043608" y="4037076"/>
            <a:chExt cx="1580903" cy="2272243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043608" y="4045058"/>
              <a:ext cx="1580903" cy="2232247"/>
            </a:xfrm>
            <a:prstGeom prst="rect">
              <a:avLst/>
            </a:prstGeom>
            <a:solidFill>
              <a:srgbClr val="7F794D">
                <a:alpha val="45000"/>
              </a:srgbClr>
            </a:solidFill>
            <a:ln w="31750">
              <a:solidFill>
                <a:schemeClr val="accent2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" name="Picture 6" descr="C:\Users\Лариса\Desktop\Детские писатели\4a7f4939a23bd1becf689e90e105c6f2.png"/>
            <p:cNvPicPr>
              <a:picLocks noChangeAspect="1" noChangeArrowheads="1"/>
            </p:cNvPicPr>
            <p:nvPr/>
          </p:nvPicPr>
          <p:blipFill>
            <a:blip r:embed="rId2" cstate="print"/>
            <a:srcRect l="4545"/>
            <a:stretch>
              <a:fillRect/>
            </a:stretch>
          </p:blipFill>
          <p:spPr bwMode="auto">
            <a:xfrm>
              <a:off x="1043608" y="4037076"/>
              <a:ext cx="1580903" cy="2272243"/>
            </a:xfrm>
            <a:prstGeom prst="rect">
              <a:avLst/>
            </a:prstGeom>
            <a:noFill/>
            <a:ln w="31750">
              <a:solidFill>
                <a:schemeClr val="accent2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</p:pic>
      </p:grpSp>
      <p:sp>
        <p:nvSpPr>
          <p:cNvPr id="5" name="TextBox 4"/>
          <p:cNvSpPr txBox="1"/>
          <p:nvPr/>
        </p:nvSpPr>
        <p:spPr>
          <a:xfrm>
            <a:off x="2267744" y="404664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olSlant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Тихомиров Дмитрий Иванович</a:t>
            </a:r>
            <a:endParaRPr lang="ru-RU" sz="2800" b="1" dirty="0">
              <a:ln w="11430"/>
              <a:solidFill>
                <a:srgbClr val="800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5976" y="908720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8A2267"/>
                </a:solidFill>
              </a:rPr>
              <a:t>(1844 – 1915)</a:t>
            </a:r>
            <a:endParaRPr lang="ru-RU" sz="2800" b="1" dirty="0">
              <a:solidFill>
                <a:srgbClr val="8A2267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67744" y="1340768"/>
            <a:ext cx="403244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990000"/>
                </a:solidFill>
              </a:rPr>
              <a:t>  педагог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990000"/>
                </a:solidFill>
              </a:rPr>
              <a:t>  деятель народного образования</a:t>
            </a:r>
          </a:p>
          <a:p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660232" y="1412776"/>
            <a:ext cx="1512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990000"/>
                </a:solidFill>
              </a:rPr>
              <a:t>   </a:t>
            </a:r>
            <a:r>
              <a:rPr lang="ru-RU" sz="2000" b="1" dirty="0" smtClean="0">
                <a:solidFill>
                  <a:srgbClr val="990000"/>
                </a:solidFill>
              </a:rPr>
              <a:t>издатель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990000"/>
                </a:solidFill>
              </a:rPr>
              <a:t>  редактор</a:t>
            </a:r>
            <a:endParaRPr lang="ru-RU" sz="2000" b="1" dirty="0">
              <a:solidFill>
                <a:srgbClr val="990000"/>
              </a:solidFill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444842" y="1988840"/>
            <a:ext cx="62061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Родился в 1844 г. в семье сельского священни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ка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5536" y="2348880"/>
            <a:ext cx="8208912" cy="36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rgbClr val="002060"/>
                </a:solidFill>
              </a:rPr>
              <a:t>Костромской </a:t>
            </a:r>
            <a:r>
              <a:rPr lang="ru-RU" sz="2200" b="1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губернии. Образование получил в военно-учительской семинарии.</a:t>
            </a:r>
            <a:r>
              <a:rPr lang="ru-RU" sz="2200" dirty="0" smtClean="0"/>
              <a:t> </a:t>
            </a:r>
            <a:r>
              <a:rPr lang="ru-RU" sz="2200" b="1" dirty="0" smtClean="0">
                <a:solidFill>
                  <a:srgbClr val="002060"/>
                </a:solidFill>
              </a:rPr>
              <a:t>Первый выпуск из семинарии состоялся 13 августа 1866 года и Д. И. Тихомиров, получив денежную награду как первый ученик, был оставлен преподавателем «образцовой школы» при семинарии и преподавал в ней около десяти лет.</a:t>
            </a:r>
            <a:r>
              <a:rPr lang="ru-RU" sz="2400" dirty="0" smtClean="0"/>
              <a:t> </a:t>
            </a:r>
            <a:r>
              <a:rPr lang="ru-RU" sz="2200" b="1" dirty="0" smtClean="0">
                <a:solidFill>
                  <a:srgbClr val="002060"/>
                </a:solidFill>
              </a:rPr>
              <a:t>В 1872 году Тихомиров в соавторстве с женой издал «Букварь для народных школ». В 1894 году он приобрёл старейший детский журнал «Детское чтение», переименованный им в 1906 году в «Юную Россию». Лучшие произведения, помещённые в этом журнале, издавались отдельными книжками под общим названием «Библиотека детского чтения».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2200" b="1" dirty="0" smtClean="0">
              <a:solidFill>
                <a:srgbClr val="002060"/>
              </a:solidFill>
              <a:cs typeface="Arial" pitchFamily="34" charset="0"/>
            </a:endParaRPr>
          </a:p>
          <a:p>
            <a:r>
              <a:rPr lang="ru-RU" sz="2200" b="1" dirty="0" smtClean="0">
                <a:solidFill>
                  <a:srgbClr val="002060"/>
                </a:solidFill>
              </a:rPr>
              <a:t> </a:t>
            </a: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028384" y="6093296"/>
            <a:ext cx="576064" cy="36004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D17F7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звернутая стрелка 1">
            <a:hlinkClick r:id="rId2" action="ppaction://hlinksldjump"/>
          </p:cNvPr>
          <p:cNvSpPr/>
          <p:nvPr/>
        </p:nvSpPr>
        <p:spPr>
          <a:xfrm flipV="1">
            <a:off x="8316416" y="5877272"/>
            <a:ext cx="432048" cy="504056"/>
          </a:xfrm>
          <a:prstGeom prst="uturnArrow">
            <a:avLst/>
          </a:prstGeom>
          <a:solidFill>
            <a:srgbClr val="D17F7D"/>
          </a:solidFill>
          <a:ln>
            <a:solidFill>
              <a:srgbClr val="C7636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Лариса\Desktop\Детские писатели\10145947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08720"/>
            <a:ext cx="3513914" cy="479715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95936" y="605001"/>
            <a:ext cx="50040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800080"/>
                </a:solidFill>
              </a:rPr>
              <a:t>Букварь Тихомировых </a:t>
            </a:r>
            <a:r>
              <a:rPr lang="ru-RU" sz="2400" b="1" dirty="0" smtClean="0">
                <a:solidFill>
                  <a:srgbClr val="002060"/>
                </a:solidFill>
              </a:rPr>
              <a:t>был одной из самых распространенных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книг, по которой дети постигали азы грамоты и счета, учились понимать красоту и богатство родного языка, знакомились с главными праздниками православных христиан. Букварь  давал детям первые навыки чтения, письма и счета, пробуждал у них интерес к родному слову, самые светлые чувства и мысли, веру в добро и благородство души, любовь к своему Отечеству.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6752"/>
            <a:ext cx="8229600" cy="9000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Источники информации</a:t>
            </a:r>
            <a:endParaRPr lang="ru-RU" b="1" dirty="0">
              <a:ln w="11430"/>
              <a:solidFill>
                <a:srgbClr val="800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2674640" cy="4608512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rgbClr val="0000CC"/>
                </a:solidFill>
                <a:hlinkClick r:id="rId2"/>
              </a:rPr>
              <a:t>Фон </a:t>
            </a:r>
            <a:endParaRPr lang="ru-RU" sz="1600" b="1" dirty="0" smtClean="0">
              <a:solidFill>
                <a:srgbClr val="0000CC"/>
              </a:solidFill>
            </a:endParaRPr>
          </a:p>
          <a:p>
            <a:r>
              <a:rPr lang="ru-RU" sz="1600" b="1" dirty="0" smtClean="0">
                <a:solidFill>
                  <a:srgbClr val="0000CC"/>
                </a:solidFill>
                <a:hlinkClick r:id="rId3"/>
              </a:rPr>
              <a:t>Ермолаев</a:t>
            </a:r>
            <a:endParaRPr lang="ru-RU" sz="1600" b="1" dirty="0" smtClean="0">
              <a:solidFill>
                <a:srgbClr val="0000CC"/>
              </a:solidFill>
            </a:endParaRPr>
          </a:p>
          <a:p>
            <a:r>
              <a:rPr lang="ru-RU" sz="1600" b="1" dirty="0" smtClean="0">
                <a:solidFill>
                  <a:srgbClr val="0000CC"/>
                </a:solidFill>
                <a:hlinkClick r:id="rId4"/>
              </a:rPr>
              <a:t>Орлов</a:t>
            </a:r>
            <a:endParaRPr lang="ru-RU" sz="1600" b="1" dirty="0" smtClean="0">
              <a:solidFill>
                <a:srgbClr val="0000CC"/>
              </a:solidFill>
            </a:endParaRPr>
          </a:p>
          <a:p>
            <a:r>
              <a:rPr lang="ru-RU" sz="1600" b="1" dirty="0" smtClean="0">
                <a:solidFill>
                  <a:srgbClr val="0000CC"/>
                </a:solidFill>
                <a:hlinkClick r:id="rId5"/>
              </a:rPr>
              <a:t>Благинина</a:t>
            </a:r>
            <a:endParaRPr lang="ru-RU" sz="1600" b="1" dirty="0" smtClean="0">
              <a:solidFill>
                <a:srgbClr val="0000CC"/>
              </a:solidFill>
            </a:endParaRPr>
          </a:p>
          <a:p>
            <a:r>
              <a:rPr lang="ru-RU" sz="1600" b="1" dirty="0" smtClean="0">
                <a:solidFill>
                  <a:srgbClr val="0000CC"/>
                </a:solidFill>
                <a:hlinkClick r:id="rId6"/>
              </a:rPr>
              <a:t>Пивоварова</a:t>
            </a:r>
            <a:endParaRPr lang="ru-RU" sz="1600" b="1" dirty="0" smtClean="0">
              <a:solidFill>
                <a:srgbClr val="0000CC"/>
              </a:solidFill>
            </a:endParaRPr>
          </a:p>
          <a:p>
            <a:r>
              <a:rPr lang="ru-RU" sz="1600" b="1" dirty="0" smtClean="0">
                <a:solidFill>
                  <a:srgbClr val="0000CC"/>
                </a:solidFill>
                <a:hlinkClick r:id="rId7"/>
              </a:rPr>
              <a:t>Сеф</a:t>
            </a:r>
            <a:endParaRPr lang="ru-RU" sz="1600" b="1" dirty="0" smtClean="0">
              <a:solidFill>
                <a:srgbClr val="0000CC"/>
              </a:solidFill>
            </a:endParaRPr>
          </a:p>
          <a:p>
            <a:r>
              <a:rPr lang="ru-RU" sz="1600" b="1" dirty="0" smtClean="0">
                <a:solidFill>
                  <a:srgbClr val="0000CC"/>
                </a:solidFill>
                <a:hlinkClick r:id="rId8"/>
              </a:rPr>
              <a:t>Берестов</a:t>
            </a:r>
            <a:endParaRPr lang="ru-RU" sz="1600" b="1" dirty="0" smtClean="0">
              <a:solidFill>
                <a:srgbClr val="0000CC"/>
              </a:solidFill>
            </a:endParaRPr>
          </a:p>
          <a:p>
            <a:r>
              <a:rPr lang="ru-RU" sz="1600" b="1" dirty="0" smtClean="0">
                <a:solidFill>
                  <a:srgbClr val="0000CC"/>
                </a:solidFill>
                <a:hlinkClick r:id="rId9"/>
              </a:rPr>
              <a:t>Аким</a:t>
            </a:r>
            <a:endParaRPr lang="ru-RU" sz="1600" b="1" dirty="0" smtClean="0">
              <a:solidFill>
                <a:srgbClr val="0000CC"/>
              </a:solidFill>
            </a:endParaRPr>
          </a:p>
          <a:p>
            <a:r>
              <a:rPr lang="ru-RU" sz="1600" b="1" dirty="0" smtClean="0">
                <a:solidFill>
                  <a:srgbClr val="0000CC"/>
                </a:solidFill>
                <a:hlinkClick r:id="rId10"/>
              </a:rPr>
              <a:t>Пляцковский</a:t>
            </a:r>
            <a:endParaRPr lang="ru-RU" sz="1600" b="1" dirty="0" smtClean="0">
              <a:solidFill>
                <a:srgbClr val="0000CC"/>
              </a:solidFill>
            </a:endParaRPr>
          </a:p>
          <a:p>
            <a:r>
              <a:rPr lang="ru-RU" sz="1600" b="1" dirty="0" smtClean="0">
                <a:solidFill>
                  <a:srgbClr val="0000CC"/>
                </a:solidFill>
                <a:hlinkClick r:id="rId11"/>
              </a:rPr>
              <a:t>Энтин</a:t>
            </a:r>
            <a:endParaRPr lang="ru-RU" sz="1600" b="1" dirty="0" smtClean="0">
              <a:solidFill>
                <a:srgbClr val="0000CC"/>
              </a:solidFill>
            </a:endParaRPr>
          </a:p>
          <a:p>
            <a:r>
              <a:rPr lang="ru-RU" sz="1600" b="1" dirty="0" smtClean="0">
                <a:solidFill>
                  <a:srgbClr val="0000CC"/>
                </a:solidFill>
                <a:hlinkClick r:id="rId12"/>
              </a:rPr>
              <a:t>Тихомиров</a:t>
            </a:r>
            <a:endParaRPr lang="ru-RU" sz="1600" b="1" dirty="0" smtClean="0">
              <a:solidFill>
                <a:srgbClr val="0000CC"/>
              </a:solidFill>
            </a:endParaRPr>
          </a:p>
          <a:p>
            <a:r>
              <a:rPr lang="ru-RU" sz="1600" b="1" dirty="0" smtClean="0">
                <a:solidFill>
                  <a:srgbClr val="0000CC"/>
                </a:solidFill>
                <a:hlinkClick r:id="rId13"/>
              </a:rPr>
              <a:t>Лучший друг</a:t>
            </a:r>
            <a:endParaRPr lang="ru-RU" sz="1600" b="1" dirty="0" smtClean="0">
              <a:solidFill>
                <a:srgbClr val="0000CC"/>
              </a:solidFill>
            </a:endParaRPr>
          </a:p>
          <a:p>
            <a:r>
              <a:rPr lang="ru-RU" sz="1600" b="1" dirty="0" smtClean="0">
                <a:solidFill>
                  <a:srgbClr val="0000CC"/>
                </a:solidFill>
                <a:hlinkClick r:id="rId14"/>
              </a:rPr>
              <a:t>Почему рассердились 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00CC"/>
                </a:solidFill>
                <a:hlinkClick r:id="rId14"/>
              </a:rPr>
              <a:t>       бумажные полоски</a:t>
            </a:r>
            <a:endParaRPr lang="ru-RU" sz="1600" b="1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ru-RU" sz="1600" b="1" dirty="0" smtClean="0">
                <a:solidFill>
                  <a:srgbClr val="0000CC"/>
                </a:solidFill>
                <a:hlinkClick r:id="rId15"/>
              </a:rPr>
              <a:t>Крошка Енот</a:t>
            </a:r>
            <a:endParaRPr lang="ru-RU" sz="1600" b="1" dirty="0" smtClean="0">
              <a:solidFill>
                <a:srgbClr val="0000CC"/>
              </a:solidFill>
            </a:endParaRPr>
          </a:p>
          <a:p>
            <a:pPr>
              <a:buNone/>
            </a:pPr>
            <a:endParaRPr lang="ru-RU" sz="1600" b="1" dirty="0" smtClean="0">
              <a:solidFill>
                <a:srgbClr val="0000CC"/>
              </a:solidFill>
            </a:endParaRPr>
          </a:p>
          <a:p>
            <a:endParaRPr lang="ru-RU" sz="1600" b="1" dirty="0" smtClean="0">
              <a:solidFill>
                <a:srgbClr val="0000CC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40152" y="1196752"/>
            <a:ext cx="273211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dirty="0" smtClean="0">
                <a:solidFill>
                  <a:srgbClr val="0000CC"/>
                </a:solidFill>
              </a:rPr>
              <a:t>  </a:t>
            </a:r>
            <a:endParaRPr lang="ru-RU" sz="1600" b="1" dirty="0">
              <a:solidFill>
                <a:srgbClr val="0000CC"/>
              </a:solidFill>
            </a:endParaRPr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3131840" y="1196752"/>
            <a:ext cx="288032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16"/>
              </a:rPr>
              <a:t>Родители Акима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17"/>
              </a:rPr>
              <a:t>Отец с сыном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18"/>
              </a:rPr>
              <a:t>Букварь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19"/>
              </a:rPr>
              <a:t>Спешу к другу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0"/>
              </a:rPr>
              <a:t>Про машину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1"/>
              </a:rPr>
              <a:t>Веселое лето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2"/>
              </a:rPr>
              <a:t>Первый листопад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3"/>
              </a:rPr>
              <a:t>Как найти дорожку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4"/>
              </a:rPr>
              <a:t>Жаворонок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5"/>
              </a:rPr>
              <a:t>Однажды Катя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5"/>
              </a:rPr>
              <a:t>       с Манечкой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6"/>
              </a:rPr>
              <a:t>Потерялась птица в небе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b="1" dirty="0" smtClean="0">
                <a:solidFill>
                  <a:srgbClr val="0000CC"/>
                </a:solidFill>
                <a:hlinkClick r:id="rId27"/>
              </a:rPr>
              <a:t>О чем думает моя голова</a:t>
            </a:r>
            <a:endParaRPr lang="ru-RU" sz="1600" b="1" dirty="0" smtClean="0">
              <a:solidFill>
                <a:srgbClr val="0000CC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8"/>
              </a:rPr>
              <a:t>Жила-была собака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b="1" dirty="0" smtClean="0">
                <a:solidFill>
                  <a:srgbClr val="0000CC"/>
                </a:solidFill>
                <a:hlinkClick r:id="rId29"/>
              </a:rPr>
              <a:t>Хочу летать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6012160" y="1207292"/>
            <a:ext cx="2736304" cy="546206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b="1" dirty="0" smtClean="0">
                <a:solidFill>
                  <a:srgbClr val="0000CC"/>
                </a:solidFill>
                <a:hlinkClick r:id="rId30"/>
              </a:rPr>
              <a:t>Шагают великаны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b="1" dirty="0" smtClean="0">
                <a:solidFill>
                  <a:srgbClr val="0000CC"/>
                </a:solidFill>
                <a:hlinkClick r:id="rId31"/>
              </a:rPr>
              <a:t>Я сделал крылья и летал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2"/>
              </a:rPr>
              <a:t>Ключ от сказки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b="1" dirty="0" smtClean="0">
                <a:solidFill>
                  <a:srgbClr val="0000CC"/>
                </a:solidFill>
                <a:hlinkClick r:id="rId33"/>
              </a:rPr>
              <a:t>Храбрый цветок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4"/>
              </a:rPr>
              <a:t>Журавушка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b="1" dirty="0" smtClean="0">
                <a:solidFill>
                  <a:srgbClr val="0000CC"/>
                </a:solidFill>
                <a:hlinkClick r:id="rId35"/>
              </a:rPr>
              <a:t>Журавушка - стих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b="1" dirty="0" smtClean="0">
                <a:solidFill>
                  <a:srgbClr val="0000CC"/>
                </a:solidFill>
                <a:hlinkClick r:id="rId36"/>
              </a:rPr>
              <a:t>Гори-гори ясно!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7"/>
              </a:rPr>
              <a:t>Улетают, улетели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b="1" dirty="0" smtClean="0">
                <a:solidFill>
                  <a:srgbClr val="0000CC"/>
                </a:solidFill>
                <a:hlinkClick r:id="rId38"/>
              </a:rPr>
              <a:t>Улетают, улетели - стих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b="1" dirty="0" smtClean="0">
                <a:solidFill>
                  <a:srgbClr val="0000CC"/>
                </a:solidFill>
                <a:hlinkClick r:id="rId39"/>
              </a:rPr>
              <a:t>Подарок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b="1" dirty="0" smtClean="0">
                <a:solidFill>
                  <a:srgbClr val="0000CC"/>
                </a:solidFill>
                <a:hlinkClick r:id="rId40"/>
              </a:rPr>
              <a:t>Посидим в тишине</a:t>
            </a:r>
            <a:endParaRPr lang="ru-RU" sz="1600" b="1" dirty="0" smtClean="0">
              <a:solidFill>
                <a:srgbClr val="0000CC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1"/>
              </a:rPr>
              <a:t>Бременские музыканты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b="1" dirty="0" smtClean="0">
                <a:solidFill>
                  <a:srgbClr val="0000CC"/>
                </a:solidFill>
                <a:hlinkClick r:id="rId42"/>
              </a:rPr>
              <a:t>Антошка</a:t>
            </a:r>
            <a:endParaRPr lang="ru-RU" sz="1600" b="1" dirty="0" smtClean="0">
              <a:solidFill>
                <a:srgbClr val="0000CC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3"/>
              </a:rPr>
              <a:t>Дед Мороз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b="1" dirty="0" smtClean="0">
                <a:solidFill>
                  <a:srgbClr val="0000CC"/>
                </a:solidFill>
                <a:hlinkClick r:id="rId44"/>
              </a:rPr>
              <a:t>Волк-Снегурочка</a:t>
            </a:r>
            <a:endParaRPr lang="ru-RU" sz="1600" b="1" dirty="0" smtClean="0">
              <a:solidFill>
                <a:srgbClr val="0000CC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5"/>
              </a:rPr>
              <a:t>Чунга-чанга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5826750"/>
            <a:ext cx="573439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600" b="1" u="sng" dirty="0" smtClean="0">
                <a:solidFill>
                  <a:srgbClr val="0000CC"/>
                </a:solidFill>
                <a:hlinkClick r:id="rId46"/>
              </a:rPr>
              <a:t>https://kratkoe.com/yuriy-ermolaev-kratkaya-biografiya/</a:t>
            </a:r>
            <a:endParaRPr lang="ru-RU" sz="1600" b="1" dirty="0" smtClean="0">
              <a:solidFill>
                <a:srgbClr val="0000CC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6165304"/>
            <a:ext cx="57606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1600" b="1" u="sng" dirty="0" smtClean="0">
                <a:solidFill>
                  <a:prstClr val="black"/>
                </a:solidFill>
                <a:hlinkClick r:id="rId47"/>
              </a:rPr>
              <a:t>https://stories-of-success.ru/mikhaila-plyatskovskogo</a:t>
            </a:r>
            <a:endParaRPr lang="ru-RU" sz="16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2063</Words>
  <Application>Microsoft Office PowerPoint</Application>
  <PresentationFormat>Экран (4:3)</PresentationFormat>
  <Paragraphs>198</Paragraphs>
  <Slides>29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Детские писатели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 информации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</dc:creator>
  <cp:lastModifiedBy>Рафаэль</cp:lastModifiedBy>
  <cp:revision>109</cp:revision>
  <dcterms:created xsi:type="dcterms:W3CDTF">2019-05-13T19:14:32Z</dcterms:created>
  <dcterms:modified xsi:type="dcterms:W3CDTF">2020-04-27T19:15:09Z</dcterms:modified>
</cp:coreProperties>
</file>