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  <p:sldMasterId id="2147483804" r:id="rId2"/>
  </p:sldMasterIdLst>
  <p:sldIdLst>
    <p:sldId id="256" r:id="rId3"/>
    <p:sldId id="257" r:id="rId4"/>
    <p:sldId id="325" r:id="rId5"/>
    <p:sldId id="319" r:id="rId6"/>
    <p:sldId id="314" r:id="rId7"/>
    <p:sldId id="315" r:id="rId8"/>
    <p:sldId id="330" r:id="rId9"/>
    <p:sldId id="260" r:id="rId10"/>
    <p:sldId id="297" r:id="rId11"/>
    <p:sldId id="262" r:id="rId12"/>
    <p:sldId id="268" r:id="rId13"/>
    <p:sldId id="269" r:id="rId14"/>
    <p:sldId id="270" r:id="rId15"/>
    <p:sldId id="320" r:id="rId16"/>
    <p:sldId id="272" r:id="rId17"/>
    <p:sldId id="322" r:id="rId18"/>
    <p:sldId id="274" r:id="rId19"/>
    <p:sldId id="273" r:id="rId20"/>
    <p:sldId id="275" r:id="rId21"/>
    <p:sldId id="277" r:id="rId22"/>
    <p:sldId id="278" r:id="rId23"/>
    <p:sldId id="279" r:id="rId24"/>
    <p:sldId id="280" r:id="rId25"/>
    <p:sldId id="283" r:id="rId26"/>
    <p:sldId id="323" r:id="rId27"/>
    <p:sldId id="284" r:id="rId28"/>
    <p:sldId id="285" r:id="rId29"/>
    <p:sldId id="286" r:id="rId30"/>
    <p:sldId id="287" r:id="rId31"/>
    <p:sldId id="290" r:id="rId32"/>
    <p:sldId id="298" r:id="rId33"/>
    <p:sldId id="300" r:id="rId34"/>
    <p:sldId id="301" r:id="rId35"/>
    <p:sldId id="303" r:id="rId36"/>
    <p:sldId id="306" r:id="rId37"/>
    <p:sldId id="305" r:id="rId38"/>
    <p:sldId id="307" r:id="rId39"/>
    <p:sldId id="308" r:id="rId40"/>
    <p:sldId id="304" r:id="rId41"/>
    <p:sldId id="316" r:id="rId42"/>
    <p:sldId id="326" r:id="rId43"/>
    <p:sldId id="310" r:id="rId44"/>
    <p:sldId id="324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3" autoAdjust="0"/>
    <p:restoredTop sz="94671" autoAdjust="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3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6"/>
            <a:ext cx="5637011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DA163-4F93-4EB8-AA40-7DF50D9AEC5B}" type="datetimeFigureOut">
              <a:rPr lang="ru-RU" smtClean="0"/>
              <a:t>16.05.2020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FA11-1F24-4E39-9EF6-2CA79D1E382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3132291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DA163-4F93-4EB8-AA40-7DF50D9AEC5B}" type="datetimeFigureOut">
              <a:rPr lang="ru-RU" smtClean="0"/>
              <a:t>16.05.2020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FA11-1F24-4E39-9EF6-2CA79D1E382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7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2"/>
            <a:ext cx="5970495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DA163-4F93-4EB8-AA40-7DF50D9AEC5B}" type="datetimeFigureOut">
              <a:rPr lang="ru-RU" smtClean="0"/>
              <a:t>16.05.2020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FA11-1F24-4E39-9EF6-2CA79D1E382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DA163-4F93-4EB8-AA40-7DF50D9AEC5B}" type="datetimeFigureOut">
              <a:rPr lang="ru-RU" smtClean="0"/>
              <a:t>16.05.2020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FA11-1F24-4E39-9EF6-2CA79D1E382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3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DA163-4F93-4EB8-AA40-7DF50D9AEC5B}" type="datetimeFigureOut">
              <a:rPr lang="ru-RU" smtClean="0"/>
              <a:t>16.05.2020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FA11-1F24-4E39-9EF6-2CA79D1E382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DA163-4F93-4EB8-AA40-7DF50D9AEC5B}" type="datetimeFigureOut">
              <a:rPr lang="ru-RU" smtClean="0"/>
              <a:t>16.05.2020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FA11-1F24-4E39-9EF6-2CA79D1E382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DA163-4F93-4EB8-AA40-7DF50D9AEC5B}" type="datetimeFigureOut">
              <a:rPr lang="ru-RU" smtClean="0"/>
              <a:t>16.05.2020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FA11-1F24-4E39-9EF6-2CA79D1E382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2209801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731521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6" y="3497803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DA163-4F93-4EB8-AA40-7DF50D9AEC5B}" type="datetimeFigureOut">
              <a:rPr lang="ru-RU" smtClean="0"/>
              <a:t>16.05.2020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FA11-1F24-4E39-9EF6-2CA79D1E382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7"/>
            <a:ext cx="369411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DA163-4F93-4EB8-AA40-7DF50D9AEC5B}" type="datetimeFigureOut">
              <a:rPr lang="ru-RU" smtClean="0"/>
              <a:t>16.05.2020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FA11-1F24-4E39-9EF6-2CA79D1E382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9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DA163-4F93-4EB8-AA40-7DF50D9AEC5B}" type="datetimeFigureOut">
              <a:rPr lang="ru-RU" smtClean="0"/>
              <a:t>16.05.2020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FA11-1F24-4E39-9EF6-2CA79D1E382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9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731520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DA163-4F93-4EB8-AA40-7DF50D9AEC5B}" type="datetimeFigureOut">
              <a:rPr lang="ru-RU" smtClean="0"/>
              <a:t>16.05.2020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DFA11-1F24-4E39-9EF6-2CA79D1E382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95E9A-CB5F-4F1A-B5A5-7677FB460AF9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146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EDA2CD-6AD9-413B-9660-BD81A3BF058A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5738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57AA5-F7D5-4765-A7D1-6CC77A49D1FD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1830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562E2-63B2-4EB6-89A2-363039FD4533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8727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97F7C-5F72-4938-AC62-B359DB75A22A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7466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67DFB6-56EF-44B9-86E0-EFAAE9C60D94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0164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59C5F1-0A9F-48CF-8299-795C4A379FDA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5405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09A91-1E8D-4C31-BEE2-B399BB05CE29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7985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1EE09-7664-4C5D-99E4-EC333703CD95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180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2E3DD-E2DE-48BD-8F93-F2CA55DA4EDB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694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886FF-8ED1-4378-ACB2-62A45718FF8D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39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1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A2DA163-4F93-4EB8-AA40-7DF50D9AEC5B}" type="datetimeFigureOut">
              <a:rPr lang="ru-RU" smtClean="0"/>
              <a:t>16.05.2020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1" y="6172201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1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0DFA11-1F24-4E39-9EF6-2CA79D1E382B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8591902-1851-432D-97BC-F6A1EC4C6317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774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908720"/>
            <a:ext cx="44644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2060"/>
                </a:solidFill>
                <a:ea typeface="+mj-ea"/>
                <a:cs typeface="+mj-cs"/>
              </a:rPr>
              <a:t>Применение равенства треугольников при измерительных работах</a:t>
            </a:r>
            <a:endParaRPr lang="ru-RU" sz="4000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380" y="620688"/>
            <a:ext cx="3361514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148064" y="4221088"/>
            <a:ext cx="338437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sz="2400" i="1" dirty="0" smtClean="0">
                <a:solidFill>
                  <a:srgbClr val="002060"/>
                </a:solidFill>
              </a:rPr>
              <a:t>Фалес Милетский</a:t>
            </a:r>
            <a:endParaRPr lang="ru-RU" sz="2400" i="1" dirty="0">
              <a:solidFill>
                <a:srgbClr val="002060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6012160" y="594928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169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8"/>
            <a:ext cx="871296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rgbClr val="002060"/>
                </a:solidFill>
              </a:rPr>
              <a:t>Вдохновение нужно в геометрии не меньше, чем в поэзии. </a:t>
            </a:r>
          </a:p>
          <a:p>
            <a:r>
              <a:rPr lang="ru-RU" sz="2800" i="1" dirty="0" smtClean="0">
                <a:solidFill>
                  <a:srgbClr val="002060"/>
                </a:solidFill>
              </a:rPr>
              <a:t>			</a:t>
            </a:r>
            <a:r>
              <a:rPr lang="ru-RU" sz="2800" dirty="0" smtClean="0">
                <a:solidFill>
                  <a:srgbClr val="002060"/>
                </a:solidFill>
              </a:rPr>
              <a:t>			(А.С. Пушкин) </a:t>
            </a:r>
          </a:p>
          <a:p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endParaRPr lang="ru-RU" dirty="0"/>
          </a:p>
          <a:p>
            <a:endParaRPr lang="ru-RU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1700808"/>
            <a:ext cx="3657244" cy="4383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140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3968" y="1193483"/>
            <a:ext cx="453650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</a:rPr>
              <a:t>Состояние вдохновения возникает у человека, страстно и упорно стремящегося к творческому решению поставленной задачи.</a:t>
            </a:r>
          </a:p>
          <a:p>
            <a:endParaRPr lang="ru-RU" sz="2400" dirty="0"/>
          </a:p>
          <a:p>
            <a:r>
              <a:rPr lang="ru-RU" sz="2400" i="1" dirty="0">
                <a:solidFill>
                  <a:srgbClr val="FF0000"/>
                </a:solidFill>
              </a:rPr>
              <a:t>«Вдохновение — это такая гостья, которая не любит посещать ленивых»</a:t>
            </a:r>
          </a:p>
          <a:p>
            <a:r>
              <a:rPr lang="ru-RU" sz="2400" i="1" dirty="0" smtClean="0">
                <a:solidFill>
                  <a:srgbClr val="FF0000"/>
                </a:solidFill>
              </a:rPr>
              <a:t>	П</a:t>
            </a:r>
            <a:r>
              <a:rPr lang="ru-RU" sz="2400" i="1" dirty="0">
                <a:solidFill>
                  <a:srgbClr val="FF0000"/>
                </a:solidFill>
              </a:rPr>
              <a:t>. И. Чайковский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3672408" cy="4580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403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66577"/>
            <a:ext cx="6787432" cy="1652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717032"/>
            <a:ext cx="72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3717032"/>
            <a:ext cx="59046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i="1" dirty="0" smtClean="0">
                <a:solidFill>
                  <a:srgbClr val="002060"/>
                </a:solidFill>
              </a:rPr>
              <a:t>Как определить размеры </a:t>
            </a:r>
            <a:r>
              <a:rPr lang="ru-RU" sz="3600" i="1" dirty="0">
                <a:solidFill>
                  <a:srgbClr val="002060"/>
                </a:solidFill>
              </a:rPr>
              <a:t>озера, изображённого на </a:t>
            </a:r>
            <a:r>
              <a:rPr lang="ru-RU" sz="3600" i="1" dirty="0" smtClean="0">
                <a:solidFill>
                  <a:srgbClr val="002060"/>
                </a:solidFill>
              </a:rPr>
              <a:t>рисунке?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68187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93" y="692696"/>
            <a:ext cx="11056449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55776" y="47971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923928" y="3140968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555776" y="4509120"/>
            <a:ext cx="547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932917" y="26009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23928" y="3861048"/>
            <a:ext cx="48965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rgbClr val="002060"/>
                </a:solidFill>
              </a:rPr>
              <a:t>Нужно </a:t>
            </a:r>
            <a:r>
              <a:rPr lang="ru-RU" sz="2800" i="1" dirty="0">
                <a:solidFill>
                  <a:srgbClr val="002060"/>
                </a:solidFill>
              </a:rPr>
              <a:t>определить </a:t>
            </a:r>
            <a:r>
              <a:rPr lang="ru-RU" sz="2800" i="1" dirty="0" smtClean="0">
                <a:solidFill>
                  <a:srgbClr val="002060"/>
                </a:solidFill>
              </a:rPr>
              <a:t>размеры </a:t>
            </a:r>
            <a:r>
              <a:rPr lang="ru-RU" sz="2800" i="1" dirty="0">
                <a:solidFill>
                  <a:srgbClr val="002060"/>
                </a:solidFill>
              </a:rPr>
              <a:t>озера, </a:t>
            </a:r>
            <a:r>
              <a:rPr lang="ru-RU" sz="2800" i="1" dirty="0" smtClean="0">
                <a:solidFill>
                  <a:srgbClr val="002060"/>
                </a:solidFill>
              </a:rPr>
              <a:t>изображённого </a:t>
            </a:r>
            <a:r>
              <a:rPr lang="ru-RU" sz="2800" i="1" dirty="0">
                <a:solidFill>
                  <a:srgbClr val="002060"/>
                </a:solidFill>
              </a:rPr>
              <a:t>на рисунке. </a:t>
            </a:r>
            <a:r>
              <a:rPr lang="ru-RU" sz="2800" i="1" dirty="0" smtClean="0">
                <a:solidFill>
                  <a:srgbClr val="002060"/>
                </a:solidFill>
              </a:rPr>
              <a:t>Сообразите, </a:t>
            </a:r>
            <a:r>
              <a:rPr lang="ru-RU" sz="2800" i="1" dirty="0">
                <a:solidFill>
                  <a:srgbClr val="002060"/>
                </a:solidFill>
              </a:rPr>
              <a:t>как это можно сделать?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39752" y="1259468"/>
            <a:ext cx="420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X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85434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7"/>
            <a:ext cx="9273679" cy="3200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5856" y="2204864"/>
            <a:ext cx="490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339752" y="3461039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2915816" y="1860843"/>
            <a:ext cx="360040" cy="3440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275856" y="1860843"/>
            <a:ext cx="360040" cy="1720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031362" y="775304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X</a:t>
            </a:r>
            <a:endParaRPr lang="ru-RU" b="1" dirty="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2702352" y="2852936"/>
            <a:ext cx="213464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3635896" y="1700808"/>
            <a:ext cx="288032" cy="1600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79512" y="4221088"/>
            <a:ext cx="9217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rgbClr val="002060"/>
                </a:solidFill>
              </a:rPr>
              <a:t>ВС=СD, АС – общая сторона</a:t>
            </a:r>
            <a:endParaRPr lang="ru-RU" sz="2400" i="1" dirty="0">
              <a:solidFill>
                <a:srgbClr val="002060"/>
              </a:solidFill>
            </a:endParaRPr>
          </a:p>
          <a:p>
            <a:r>
              <a:rPr lang="ru-RU" sz="2400" i="1" dirty="0">
                <a:solidFill>
                  <a:srgbClr val="002060"/>
                </a:solidFill>
              </a:rPr>
              <a:t>&lt;ACВ = 90°, тогда ∆АСВ =∆ АСD ( по ….признаку).</a:t>
            </a:r>
          </a:p>
          <a:p>
            <a:r>
              <a:rPr lang="ru-RU" sz="2400" i="1" dirty="0">
                <a:solidFill>
                  <a:srgbClr val="002060"/>
                </a:solidFill>
              </a:rPr>
              <a:t>Значит, АВ = АD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H="1">
            <a:off x="2392358" y="2032853"/>
            <a:ext cx="309994" cy="3566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2339752" y="2389530"/>
            <a:ext cx="576064" cy="3193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олилиния 29"/>
          <p:cNvSpPr/>
          <p:nvPr/>
        </p:nvSpPr>
        <p:spPr>
          <a:xfrm>
            <a:off x="1291771" y="1451429"/>
            <a:ext cx="1030515" cy="638628"/>
          </a:xfrm>
          <a:custGeom>
            <a:avLst/>
            <a:gdLst>
              <a:gd name="connsiteX0" fmla="*/ 0 w 1030515"/>
              <a:gd name="connsiteY0" fmla="*/ 116114 h 638628"/>
              <a:gd name="connsiteX1" fmla="*/ 72572 w 1030515"/>
              <a:gd name="connsiteY1" fmla="*/ 101600 h 638628"/>
              <a:gd name="connsiteX2" fmla="*/ 159658 w 1030515"/>
              <a:gd name="connsiteY2" fmla="*/ 29028 h 638628"/>
              <a:gd name="connsiteX3" fmla="*/ 246743 w 1030515"/>
              <a:gd name="connsiteY3" fmla="*/ 0 h 638628"/>
              <a:gd name="connsiteX4" fmla="*/ 348343 w 1030515"/>
              <a:gd name="connsiteY4" fmla="*/ 58057 h 638628"/>
              <a:gd name="connsiteX5" fmla="*/ 377372 w 1030515"/>
              <a:gd name="connsiteY5" fmla="*/ 145142 h 638628"/>
              <a:gd name="connsiteX6" fmla="*/ 391886 w 1030515"/>
              <a:gd name="connsiteY6" fmla="*/ 188685 h 638628"/>
              <a:gd name="connsiteX7" fmla="*/ 406400 w 1030515"/>
              <a:gd name="connsiteY7" fmla="*/ 391885 h 638628"/>
              <a:gd name="connsiteX8" fmla="*/ 435429 w 1030515"/>
              <a:gd name="connsiteY8" fmla="*/ 493485 h 638628"/>
              <a:gd name="connsiteX9" fmla="*/ 537029 w 1030515"/>
              <a:gd name="connsiteY9" fmla="*/ 580571 h 638628"/>
              <a:gd name="connsiteX10" fmla="*/ 595086 w 1030515"/>
              <a:gd name="connsiteY10" fmla="*/ 609600 h 638628"/>
              <a:gd name="connsiteX11" fmla="*/ 653143 w 1030515"/>
              <a:gd name="connsiteY11" fmla="*/ 624114 h 638628"/>
              <a:gd name="connsiteX12" fmla="*/ 696686 w 1030515"/>
              <a:gd name="connsiteY12" fmla="*/ 638628 h 638628"/>
              <a:gd name="connsiteX13" fmla="*/ 856343 w 1030515"/>
              <a:gd name="connsiteY13" fmla="*/ 595085 h 638628"/>
              <a:gd name="connsiteX14" fmla="*/ 914400 w 1030515"/>
              <a:gd name="connsiteY14" fmla="*/ 508000 h 638628"/>
              <a:gd name="connsiteX15" fmla="*/ 943429 w 1030515"/>
              <a:gd name="connsiteY15" fmla="*/ 464457 h 638628"/>
              <a:gd name="connsiteX16" fmla="*/ 986972 w 1030515"/>
              <a:gd name="connsiteY16" fmla="*/ 377371 h 638628"/>
              <a:gd name="connsiteX17" fmla="*/ 1001486 w 1030515"/>
              <a:gd name="connsiteY17" fmla="*/ 333828 h 638628"/>
              <a:gd name="connsiteX18" fmla="*/ 1030515 w 1030515"/>
              <a:gd name="connsiteY18" fmla="*/ 290285 h 638628"/>
              <a:gd name="connsiteX19" fmla="*/ 1001486 w 1030515"/>
              <a:gd name="connsiteY19" fmla="*/ 290285 h 638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30515" h="638628">
                <a:moveTo>
                  <a:pt x="0" y="116114"/>
                </a:moveTo>
                <a:cubicBezTo>
                  <a:pt x="24191" y="111276"/>
                  <a:pt x="49473" y="110262"/>
                  <a:pt x="72572" y="101600"/>
                </a:cubicBezTo>
                <a:cubicBezTo>
                  <a:pt x="152155" y="71756"/>
                  <a:pt x="81469" y="72466"/>
                  <a:pt x="159658" y="29028"/>
                </a:cubicBezTo>
                <a:cubicBezTo>
                  <a:pt x="186406" y="14168"/>
                  <a:pt x="246743" y="0"/>
                  <a:pt x="246743" y="0"/>
                </a:cubicBezTo>
                <a:cubicBezTo>
                  <a:pt x="314322" y="13515"/>
                  <a:pt x="321256" y="-2888"/>
                  <a:pt x="348343" y="58057"/>
                </a:cubicBezTo>
                <a:cubicBezTo>
                  <a:pt x="360770" y="86018"/>
                  <a:pt x="367696" y="116114"/>
                  <a:pt x="377372" y="145142"/>
                </a:cubicBezTo>
                <a:lnTo>
                  <a:pt x="391886" y="188685"/>
                </a:lnTo>
                <a:cubicBezTo>
                  <a:pt x="396724" y="256418"/>
                  <a:pt x="398901" y="324394"/>
                  <a:pt x="406400" y="391885"/>
                </a:cubicBezTo>
                <a:cubicBezTo>
                  <a:pt x="406919" y="396555"/>
                  <a:pt x="428188" y="483347"/>
                  <a:pt x="435429" y="493485"/>
                </a:cubicBezTo>
                <a:cubicBezTo>
                  <a:pt x="459879" y="527715"/>
                  <a:pt x="499997" y="559409"/>
                  <a:pt x="537029" y="580571"/>
                </a:cubicBezTo>
                <a:cubicBezTo>
                  <a:pt x="555815" y="591306"/>
                  <a:pt x="574827" y="602003"/>
                  <a:pt x="595086" y="609600"/>
                </a:cubicBezTo>
                <a:cubicBezTo>
                  <a:pt x="613764" y="616604"/>
                  <a:pt x="633963" y="618634"/>
                  <a:pt x="653143" y="624114"/>
                </a:cubicBezTo>
                <a:cubicBezTo>
                  <a:pt x="667854" y="628317"/>
                  <a:pt x="682172" y="633790"/>
                  <a:pt x="696686" y="638628"/>
                </a:cubicBezTo>
                <a:cubicBezTo>
                  <a:pt x="737937" y="632735"/>
                  <a:pt x="819402" y="632026"/>
                  <a:pt x="856343" y="595085"/>
                </a:cubicBezTo>
                <a:cubicBezTo>
                  <a:pt x="881012" y="570416"/>
                  <a:pt x="895048" y="537028"/>
                  <a:pt x="914400" y="508000"/>
                </a:cubicBezTo>
                <a:lnTo>
                  <a:pt x="943429" y="464457"/>
                </a:lnTo>
                <a:cubicBezTo>
                  <a:pt x="979910" y="355011"/>
                  <a:pt x="930699" y="489917"/>
                  <a:pt x="986972" y="377371"/>
                </a:cubicBezTo>
                <a:cubicBezTo>
                  <a:pt x="993814" y="363687"/>
                  <a:pt x="994644" y="347512"/>
                  <a:pt x="1001486" y="333828"/>
                </a:cubicBezTo>
                <a:cubicBezTo>
                  <a:pt x="1009287" y="318226"/>
                  <a:pt x="1030515" y="307729"/>
                  <a:pt x="1030515" y="290285"/>
                </a:cubicBezTo>
                <a:cubicBezTo>
                  <a:pt x="1030515" y="280609"/>
                  <a:pt x="1011162" y="290285"/>
                  <a:pt x="1001486" y="29028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683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548680"/>
            <a:ext cx="57606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i="1" dirty="0">
                <a:solidFill>
                  <a:srgbClr val="002060"/>
                </a:solidFill>
              </a:rPr>
              <a:t>Можно ли решить </a:t>
            </a:r>
            <a:r>
              <a:rPr lang="ru-RU" sz="3600" i="1" dirty="0" smtClean="0">
                <a:solidFill>
                  <a:srgbClr val="002060"/>
                </a:solidFill>
              </a:rPr>
              <a:t>эту практическую  </a:t>
            </a:r>
            <a:r>
              <a:rPr lang="ru-RU" sz="3600" i="1" dirty="0">
                <a:solidFill>
                  <a:srgbClr val="002060"/>
                </a:solidFill>
              </a:rPr>
              <a:t>задачу без знаний по геометрии</a:t>
            </a:r>
            <a:r>
              <a:rPr lang="ru-RU" sz="3600" i="1" dirty="0" smtClean="0">
                <a:solidFill>
                  <a:srgbClr val="002060"/>
                </a:solidFill>
              </a:rPr>
              <a:t>?</a:t>
            </a:r>
          </a:p>
          <a:p>
            <a:endParaRPr lang="ru-RU" sz="3600" dirty="0">
              <a:solidFill>
                <a:srgbClr val="002060"/>
              </a:solidFill>
            </a:endParaRPr>
          </a:p>
          <a:p>
            <a:r>
              <a:rPr lang="ru-RU" sz="3600" b="1" i="1" dirty="0" smtClean="0">
                <a:solidFill>
                  <a:srgbClr val="FF0000"/>
                </a:solidFill>
              </a:rPr>
              <a:t>Нет !!!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pic>
        <p:nvPicPr>
          <p:cNvPr id="1029" name="Picture 5" descr="&quot;Как человек без математики жил&quot;. Премия так и осталась не выданной, ибо, по-видимому, не нашлось ни одного сочинителя, которы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430698"/>
            <a:ext cx="4041487" cy="3662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30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218" y="260648"/>
            <a:ext cx="82089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3200" dirty="0" smtClean="0">
                <a:solidFill>
                  <a:srgbClr val="B70551"/>
                </a:solidFill>
                <a:latin typeface="Arial Narrow" pitchFamily="34" charset="0"/>
              </a:rPr>
              <a:t>Людей давно интересовали геометрические фигуры. Первое упоминание о треугольнике и его свойствах  нашли в египетских  папирусах, которым более 4000 лет, и   через 2000 лет </a:t>
            </a:r>
          </a:p>
          <a:p>
            <a:r>
              <a:rPr lang="ru-RU" altLang="ru-RU" sz="3200" dirty="0" smtClean="0">
                <a:solidFill>
                  <a:srgbClr val="B70551"/>
                </a:solidFill>
                <a:latin typeface="Arial Narrow" pitchFamily="34" charset="0"/>
              </a:rPr>
              <a:t>в древней Греции</a:t>
            </a:r>
            <a:endParaRPr lang="ru-RU" sz="3200" dirty="0"/>
          </a:p>
        </p:txBody>
      </p:sp>
      <p:pic>
        <p:nvPicPr>
          <p:cNvPr id="4098" name="Picture 2" descr="древний греция картинки Wedding Dres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996952"/>
            <a:ext cx="4032448" cy="313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2996952"/>
            <a:ext cx="4176137" cy="313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964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dirty="0" smtClean="0"/>
              <a:t>Виды треугольников</a:t>
            </a:r>
            <a:br>
              <a:rPr lang="ru-RU" altLang="ru-RU" dirty="0" smtClean="0"/>
            </a:br>
            <a:r>
              <a:rPr lang="ru-RU" altLang="ru-RU" dirty="0" smtClean="0"/>
              <a:t>(в зависимости от углов)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r>
              <a:rPr lang="ru-RU" altLang="ru-RU" dirty="0" smtClean="0"/>
              <a:t>Остроугольные</a:t>
            </a:r>
          </a:p>
          <a:p>
            <a:endParaRPr lang="ru-RU" altLang="ru-RU" dirty="0" smtClean="0"/>
          </a:p>
          <a:p>
            <a:r>
              <a:rPr lang="ru-RU" altLang="ru-RU" dirty="0" smtClean="0"/>
              <a:t>Прямоугольные</a:t>
            </a:r>
          </a:p>
          <a:p>
            <a:endParaRPr lang="ru-RU" altLang="ru-RU" dirty="0" smtClean="0"/>
          </a:p>
          <a:p>
            <a:r>
              <a:rPr lang="ru-RU" altLang="ru-RU" dirty="0" smtClean="0"/>
              <a:t>Тупоугольные</a:t>
            </a:r>
          </a:p>
          <a:p>
            <a:endParaRPr lang="ru-RU" altLang="ru-RU" dirty="0" smtClean="0"/>
          </a:p>
        </p:txBody>
      </p:sp>
      <p:sp>
        <p:nvSpPr>
          <p:cNvPr id="78852" name="AutoShape 4"/>
          <p:cNvSpPr>
            <a:spLocks noChangeArrowheads="1"/>
          </p:cNvSpPr>
          <p:nvPr/>
        </p:nvSpPr>
        <p:spPr bwMode="auto">
          <a:xfrm>
            <a:off x="5486400" y="3048000"/>
            <a:ext cx="2057400" cy="914400"/>
          </a:xfrm>
          <a:prstGeom prst="rtTriangle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dirty="0" smtClean="0">
              <a:solidFill>
                <a:prstClr val="black"/>
              </a:solidFill>
            </a:endParaRPr>
          </a:p>
        </p:txBody>
      </p:sp>
      <p:sp>
        <p:nvSpPr>
          <p:cNvPr id="78853" name="AutoShape 5"/>
          <p:cNvSpPr>
            <a:spLocks noChangeArrowheads="1"/>
          </p:cNvSpPr>
          <p:nvPr/>
        </p:nvSpPr>
        <p:spPr bwMode="auto">
          <a:xfrm>
            <a:off x="5334000" y="4495800"/>
            <a:ext cx="3276600" cy="1143000"/>
          </a:xfrm>
          <a:prstGeom prst="flowChartExtra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dirty="0" smtClean="0">
              <a:solidFill>
                <a:prstClr val="black"/>
              </a:solidFill>
            </a:endParaRPr>
          </a:p>
        </p:txBody>
      </p:sp>
      <p:sp>
        <p:nvSpPr>
          <p:cNvPr id="78854" name="AutoShape 6"/>
          <p:cNvSpPr>
            <a:spLocks noChangeArrowheads="1"/>
          </p:cNvSpPr>
          <p:nvPr/>
        </p:nvSpPr>
        <p:spPr bwMode="auto">
          <a:xfrm>
            <a:off x="7086600" y="2133600"/>
            <a:ext cx="1371600" cy="990600"/>
          </a:xfrm>
          <a:prstGeom prst="flowChartExtract">
            <a:avLst/>
          </a:prstGeom>
          <a:solidFill>
            <a:srgbClr val="33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51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8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/>
      <p:bldP spid="78851" grpId="0" build="p"/>
      <p:bldP spid="78852" grpId="0" animBg="1"/>
      <p:bldP spid="78853" grpId="0" animBg="1"/>
      <p:bldP spid="7885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20689"/>
            <a:ext cx="82089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/>
              <a:t>Виды треугольников</a:t>
            </a:r>
            <a:br>
              <a:rPr lang="ru-RU" sz="4000" dirty="0" smtClean="0"/>
            </a:br>
            <a:r>
              <a:rPr lang="ru-RU" sz="4000" dirty="0" smtClean="0"/>
              <a:t>(в зависимости от сторон)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2492896"/>
            <a:ext cx="41044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Разносторонние</a:t>
            </a:r>
          </a:p>
          <a:p>
            <a:endParaRPr lang="ru-RU" sz="3200" dirty="0" smtClean="0"/>
          </a:p>
          <a:p>
            <a:r>
              <a:rPr lang="ru-RU" sz="3200" dirty="0" smtClean="0"/>
              <a:t>Равнобедренные</a:t>
            </a:r>
          </a:p>
          <a:p>
            <a:endParaRPr lang="ru-RU" sz="3200" dirty="0" smtClean="0"/>
          </a:p>
          <a:p>
            <a:r>
              <a:rPr lang="ru-RU" sz="3200" dirty="0" smtClean="0"/>
              <a:t>Равносторонние (правильные)</a:t>
            </a:r>
            <a:endParaRPr lang="ru-RU" sz="3200" dirty="0"/>
          </a:p>
        </p:txBody>
      </p:sp>
      <p:sp>
        <p:nvSpPr>
          <p:cNvPr id="4" name="AutoShape 9"/>
          <p:cNvSpPr>
            <a:spLocks noChangeArrowheads="1"/>
          </p:cNvSpPr>
          <p:nvPr/>
        </p:nvSpPr>
        <p:spPr bwMode="auto">
          <a:xfrm>
            <a:off x="5181600" y="2348880"/>
            <a:ext cx="2057400" cy="914400"/>
          </a:xfrm>
          <a:prstGeom prst="rtTriangle">
            <a:avLst/>
          </a:prstGeom>
          <a:solidFill>
            <a:srgbClr val="4D4D4D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7543801" y="2667000"/>
            <a:ext cx="1057275" cy="1676400"/>
          </a:xfrm>
          <a:prstGeom prst="triangle">
            <a:avLst>
              <a:gd name="adj" fmla="val 50000"/>
            </a:avLst>
          </a:prstGeom>
          <a:solidFill>
            <a:srgbClr val="FFCC66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4876800" y="4589818"/>
            <a:ext cx="1828800" cy="1371600"/>
          </a:xfrm>
          <a:prstGeom prst="flowChartExtract">
            <a:avLst/>
          </a:prstGeom>
          <a:solidFill>
            <a:srgbClr val="000066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1395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3"/>
            <a:ext cx="82809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B7055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Равносторонний и равнобедренный треугольник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8018" y="2492898"/>
            <a:ext cx="2586756" cy="3535685"/>
          </a:xfrm>
          <a:prstGeom prst="rect">
            <a:avLst/>
          </a:prstGeom>
          <a:noFill/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836783"/>
            <a:ext cx="3240360" cy="419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225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339374"/>
            <a:ext cx="6737351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65" y="2268204"/>
            <a:ext cx="7833455" cy="2330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45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1" y="188640"/>
            <a:ext cx="7175500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71" name="Picture 11" descr="Подготовка школьников к ЕГЭ и ГИА в учебном центре &quot;Резольвента&quot; (Справочник по математике - Планиметрия - Медиана треугольника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98" y="1844825"/>
            <a:ext cx="4580471" cy="330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3" name="Picture 13" descr="Подобные треугольники - Подобие треугольников - Картинки по геометри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1893280"/>
            <a:ext cx="3521175" cy="325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381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078635"/>
            <a:ext cx="4822388" cy="2574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980728"/>
            <a:ext cx="65870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accent6"/>
                </a:solidFill>
              </a:rPr>
              <a:t>Биссектриса треугольника</a:t>
            </a:r>
            <a:endParaRPr lang="ru-RU" sz="36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79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50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Биссектриса, высота и медиана треугольника</a:t>
            </a:r>
          </a:p>
        </p:txBody>
      </p:sp>
      <p:pic>
        <p:nvPicPr>
          <p:cNvPr id="18434" name="Picture 2" descr="13. Теорема о высоте равнобедренного треугольника Науколан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21" y="2104675"/>
            <a:ext cx="8524123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252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196752"/>
            <a:ext cx="71849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Как </a:t>
            </a:r>
            <a:r>
              <a:rPr lang="ru-RU" sz="3200" dirty="0" smtClean="0">
                <a:solidFill>
                  <a:srgbClr val="002060"/>
                </a:solidFill>
              </a:rPr>
              <a:t>сравнить </a:t>
            </a:r>
            <a:r>
              <a:rPr lang="ru-RU" sz="3200" dirty="0">
                <a:solidFill>
                  <a:srgbClr val="002060"/>
                </a:solidFill>
              </a:rPr>
              <a:t>два треугольника?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833" y="2960948"/>
            <a:ext cx="2237234" cy="2237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348880"/>
            <a:ext cx="3461370" cy="3461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125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7428" y="476672"/>
            <a:ext cx="825304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4400" dirty="0" smtClean="0">
                <a:solidFill>
                  <a:srgbClr val="B70551"/>
                </a:solidFill>
                <a:latin typeface="Bookman Old Style" pitchFamily="18" charset="0"/>
              </a:rPr>
              <a:t>1- й  признак равенства треугольников</a:t>
            </a:r>
            <a:endParaRPr lang="ru-RU" sz="4400" dirty="0"/>
          </a:p>
        </p:txBody>
      </p:sp>
      <p:pic>
        <p:nvPicPr>
          <p:cNvPr id="20487" name="Picture 7" descr="Первый признак равенства треугольников Геометрия 7 класс Треугольники Первый признак равенства треугольников :: Учёба-Легко.РФ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799" y="2564905"/>
            <a:ext cx="7696300" cy="3339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57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066801"/>
            <a:ext cx="77768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9900" indent="-469900"/>
            <a:r>
              <a:rPr lang="ru-RU" altLang="ru-RU" sz="3200" dirty="0" smtClean="0">
                <a:latin typeface="Arial Narrow" pitchFamily="34" charset="0"/>
              </a:rPr>
              <a:t>Если две стороны и угол между ними одного треугольника, соответственно равны  двум сторонам и углу между ними другого треугольника , то такие треугольники равны.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453" y="0"/>
            <a:ext cx="323056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Первый признак равенства треугольников Геометрия 7 класс Треугольники Первый признак равенства треугольников :: Учёба-Легко.РФ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823" y="3356992"/>
            <a:ext cx="6768752" cy="2937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99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5"/>
            <a:ext cx="84969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400" dirty="0">
                <a:solidFill>
                  <a:srgbClr val="B70551"/>
                </a:solidFill>
                <a:latin typeface="Bookman Old Style" pitchFamily="18" charset="0"/>
              </a:rPr>
              <a:t>2</a:t>
            </a:r>
            <a:r>
              <a:rPr lang="ru-RU" altLang="ru-RU" sz="4400" dirty="0" smtClean="0">
                <a:solidFill>
                  <a:srgbClr val="B70551"/>
                </a:solidFill>
                <a:latin typeface="Bookman Old Style" pitchFamily="18" charset="0"/>
              </a:rPr>
              <a:t>- й  признак равенства треугольников</a:t>
            </a:r>
            <a:endParaRPr lang="ru-RU" sz="4400" dirty="0"/>
          </a:p>
        </p:txBody>
      </p:sp>
      <p:pic>
        <p:nvPicPr>
          <p:cNvPr id="21506" name="Picture 2" descr="Математика. Физика. Подготовка к ЗНО. ВСЕ примеры ЗНО с решениями. Вся теория. - Part 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79" y="2708921"/>
            <a:ext cx="8528011" cy="2823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52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24743"/>
            <a:ext cx="87129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Если сторона и два прилежащих угла одного треугольника соответственно равны стороне и двум прилежащим углам другого треугольника , то такие треугольники равны.</a:t>
            </a:r>
            <a:endParaRPr lang="ru-RU" sz="28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93" y="188641"/>
            <a:ext cx="7776865" cy="764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4" descr="Математика. Физика. Подготовка к ЗНО. ВСЕ примеры ЗНО с решениями. Вся теория. - Part 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842" y="3573017"/>
            <a:ext cx="8263367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13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04664"/>
            <a:ext cx="878497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400" dirty="0" smtClean="0">
                <a:solidFill>
                  <a:srgbClr val="B70551"/>
                </a:solidFill>
                <a:latin typeface="Bookman Old Style" pitchFamily="18" charset="0"/>
              </a:rPr>
              <a:t>3- й  признак равенства треугольников</a:t>
            </a:r>
            <a:endParaRPr lang="ru-RU" sz="4400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92" y="2319930"/>
            <a:ext cx="8298416" cy="3485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569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04664"/>
            <a:ext cx="871296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400" dirty="0" smtClean="0">
                <a:solidFill>
                  <a:srgbClr val="B70551"/>
                </a:solidFill>
                <a:latin typeface="Bookman Old Style" pitchFamily="18" charset="0"/>
              </a:rPr>
              <a:t>3- й  признак равенства треугольников</a:t>
            </a:r>
            <a:endParaRPr lang="ru-RU" sz="4400" dirty="0"/>
          </a:p>
        </p:txBody>
      </p:sp>
      <p:pic>
        <p:nvPicPr>
          <p:cNvPr id="24578" name="Picture 2" descr="Математика. Физика. Подготовка к ЗНО. ВСЕ примеры ЗНО с реше…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255" y="3717032"/>
            <a:ext cx="5747515" cy="2413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3568" y="1988841"/>
            <a:ext cx="79928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Если  три стороны одного треугольника соответственно равны трём сторонам другого треугольника, то такие треугольники равны.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07189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633" y="1137518"/>
            <a:ext cx="8463971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</a:rPr>
              <a:t>Решение задач по готовым чертежам. </a:t>
            </a:r>
          </a:p>
          <a:p>
            <a:pPr algn="ctr"/>
            <a:endParaRPr lang="ru-RU" sz="3600" dirty="0" smtClean="0">
              <a:solidFill>
                <a:srgbClr val="002060"/>
              </a:solidFill>
            </a:endParaRPr>
          </a:p>
          <a:p>
            <a:pPr algn="ctr"/>
            <a:endParaRPr lang="ru-RU" sz="3600" dirty="0">
              <a:solidFill>
                <a:srgbClr val="002060"/>
              </a:solidFill>
            </a:endParaRPr>
          </a:p>
          <a:p>
            <a:pPr algn="ctr"/>
            <a:r>
              <a:rPr lang="ru-RU" sz="3600" dirty="0" smtClean="0">
                <a:solidFill>
                  <a:srgbClr val="002060"/>
                </a:solidFill>
              </a:rPr>
              <a:t>Устные упражнения</a:t>
            </a:r>
            <a:r>
              <a:rPr lang="ru-RU" sz="4000" dirty="0" smtClean="0">
                <a:solidFill>
                  <a:srgbClr val="002060"/>
                </a:solidFill>
              </a:rPr>
              <a:t>.</a:t>
            </a:r>
            <a:endParaRPr lang="ru-RU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06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420888"/>
            <a:ext cx="4380543" cy="320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620688"/>
            <a:ext cx="70991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Доказать: треугольники АВД  и ВСД равны </a:t>
            </a:r>
          </a:p>
          <a:p>
            <a:pPr algn="ctr"/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65409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11583"/>
            <a:ext cx="7799819" cy="5921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084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00808"/>
            <a:ext cx="5941599" cy="435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476672"/>
            <a:ext cx="85689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Доказать: треугольники </a:t>
            </a:r>
            <a:r>
              <a:rPr lang="en-US" sz="3200" dirty="0" smtClean="0"/>
              <a:t>MON</a:t>
            </a:r>
            <a:r>
              <a:rPr lang="ru-RU" sz="3200" dirty="0" smtClean="0"/>
              <a:t> и </a:t>
            </a:r>
            <a:r>
              <a:rPr lang="en-US" sz="3200" dirty="0" smtClean="0"/>
              <a:t>OFE</a:t>
            </a:r>
            <a:r>
              <a:rPr lang="ru-RU" sz="3200" dirty="0" smtClean="0"/>
              <a:t> равны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663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58" y="2492896"/>
            <a:ext cx="7885958" cy="38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1" y="620689"/>
            <a:ext cx="8496943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Доказать: </a:t>
            </a:r>
            <a:r>
              <a:rPr lang="en-US" sz="2800" dirty="0" smtClean="0"/>
              <a:t>1) </a:t>
            </a:r>
            <a:r>
              <a:rPr lang="ru-RU" sz="2800" dirty="0" smtClean="0"/>
              <a:t>треугольники АВС  и АСД 				равны</a:t>
            </a:r>
            <a:endParaRPr lang="en-US" sz="2800" dirty="0" smtClean="0"/>
          </a:p>
          <a:p>
            <a:r>
              <a:rPr lang="en-US" sz="2800" dirty="0" smtClean="0"/>
              <a:t>                 2)</a:t>
            </a:r>
            <a:r>
              <a:rPr lang="ru-RU" sz="2800" dirty="0" smtClean="0"/>
              <a:t> треугольники </a:t>
            </a:r>
            <a:r>
              <a:rPr lang="en-US" sz="2800" dirty="0" smtClean="0"/>
              <a:t>KNP</a:t>
            </a:r>
            <a:r>
              <a:rPr lang="ru-RU" sz="2800" dirty="0" smtClean="0"/>
              <a:t>  и </a:t>
            </a:r>
            <a:r>
              <a:rPr lang="en-US" sz="2800" dirty="0" smtClean="0"/>
              <a:t>PNO</a:t>
            </a:r>
            <a:r>
              <a:rPr lang="ru-RU" sz="2800" dirty="0" smtClean="0"/>
              <a:t> 				равны </a:t>
            </a:r>
          </a:p>
          <a:p>
            <a:endParaRPr lang="ru-RU" sz="28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516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884832"/>
            <a:ext cx="11694500" cy="243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2564904"/>
            <a:ext cx="466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А</a:t>
            </a:r>
            <a:endParaRPr lang="ru-RU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347864" y="4581128"/>
            <a:ext cx="504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В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115616" y="4842738"/>
            <a:ext cx="620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211960" y="2276872"/>
            <a:ext cx="236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М</a:t>
            </a:r>
            <a:endParaRPr lang="ru-RU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804247" y="4221087"/>
            <a:ext cx="396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16016" y="4581128"/>
            <a:ext cx="797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О</a:t>
            </a:r>
            <a:endParaRPr lang="ru-RU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10432" y="1317993"/>
            <a:ext cx="83380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Назовите необходимое условие для того, чтобы треугольники АВС и МРО были равны а) по 1 признаку      б) по 2 признаку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700814" y="404664"/>
            <a:ext cx="48045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ВС = ОР,  &lt;С = &lt;О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28401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302" y="3446614"/>
            <a:ext cx="7867185" cy="2262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836712"/>
            <a:ext cx="784887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>
                <a:solidFill>
                  <a:srgbClr val="002060"/>
                </a:solidFill>
              </a:rPr>
              <a:t>На рисунке МР=МТ, РК=ТК. Какие точки </a:t>
            </a:r>
            <a:r>
              <a:rPr lang="ru-RU" sz="2800" i="1" dirty="0" smtClean="0">
                <a:solidFill>
                  <a:srgbClr val="002060"/>
                </a:solidFill>
              </a:rPr>
              <a:t>нужно соединить</a:t>
            </a:r>
            <a:r>
              <a:rPr lang="ru-RU" sz="2800" i="1" dirty="0">
                <a:solidFill>
                  <a:srgbClr val="002060"/>
                </a:solidFill>
              </a:rPr>
              <a:t>, чтобы </a:t>
            </a:r>
            <a:r>
              <a:rPr lang="ru-RU" sz="2800" i="1" dirty="0" smtClean="0">
                <a:solidFill>
                  <a:srgbClr val="002060"/>
                </a:solidFill>
              </a:rPr>
              <a:t>получилось </a:t>
            </a:r>
          </a:p>
          <a:p>
            <a:r>
              <a:rPr lang="ru-RU" sz="2800" i="1" dirty="0" smtClean="0">
                <a:solidFill>
                  <a:srgbClr val="002060"/>
                </a:solidFill>
              </a:rPr>
              <a:t>2 равных  треугольника?   </a:t>
            </a:r>
            <a:endParaRPr lang="ru-RU" sz="2800" i="1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5186228"/>
            <a:ext cx="485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М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997965" y="3034268"/>
            <a:ext cx="3962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Р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394227" y="5687670"/>
            <a:ext cx="209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Т</a:t>
            </a:r>
            <a:endParaRPr lang="ru-R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333917" y="4250108"/>
            <a:ext cx="4138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К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02299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78" y="1853952"/>
            <a:ext cx="12428701" cy="3582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Прямая соединительная линия 7"/>
          <p:cNvCxnSpPr/>
          <p:nvPr/>
        </p:nvCxnSpPr>
        <p:spPr>
          <a:xfrm flipV="1">
            <a:off x="1007924" y="3429000"/>
            <a:ext cx="486022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27584" y="4725144"/>
            <a:ext cx="463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800" b="1" dirty="0">
                <a:solidFill>
                  <a:prstClr val="black"/>
                </a:solidFill>
              </a:rPr>
              <a:t>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95936" y="1484784"/>
            <a:ext cx="288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Р</a:t>
            </a:r>
            <a:endParaRPr lang="ru-RU" sz="2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012160" y="3429000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К</a:t>
            </a:r>
            <a:endParaRPr lang="ru-RU" sz="2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860032" y="5589240"/>
            <a:ext cx="418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Т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99366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1720" y="2420888"/>
            <a:ext cx="518457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solidFill>
                  <a:srgbClr val="002060"/>
                </a:solidFill>
              </a:rPr>
              <a:t>Решить задачи в тетрадях</a:t>
            </a:r>
            <a:endParaRPr lang="ru-RU" sz="2800" i="1" dirty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101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08720"/>
            <a:ext cx="9721080" cy="4816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272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819046"/>
            <a:ext cx="10235570" cy="4345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723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736506"/>
            <a:ext cx="9558657" cy="5153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155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51920" y="1415618"/>
            <a:ext cx="4443649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err="1">
                <a:solidFill>
                  <a:schemeClr val="accent6">
                    <a:lumMod val="75000"/>
                  </a:schemeClr>
                </a:solidFill>
              </a:rPr>
              <a:t>Фале́с</a:t>
            </a:r>
            <a:r>
              <a:rPr lang="ru-RU" sz="2200" dirty="0">
                <a:solidFill>
                  <a:schemeClr val="accent6">
                    <a:lumMod val="75000"/>
                  </a:schemeClr>
                </a:solidFill>
              </a:rPr>
              <a:t> (родился в 640 </a:t>
            </a:r>
            <a:r>
              <a:rPr lang="ru-RU" sz="2200" dirty="0" smtClean="0">
                <a:solidFill>
                  <a:schemeClr val="accent6">
                    <a:lumMod val="75000"/>
                  </a:schemeClr>
                </a:solidFill>
              </a:rPr>
              <a:t>г. до н.э</a:t>
            </a:r>
            <a:r>
              <a:rPr lang="ru-RU" sz="2200" dirty="0">
                <a:solidFill>
                  <a:schemeClr val="accent6">
                    <a:lumMod val="75000"/>
                  </a:schemeClr>
                </a:solidFill>
              </a:rPr>
              <a:t>.) — древнегреческий философ и математик. Традиционно считается основоположником греческой философии (и науки) — он неизменно открывал список «семи мудрецов», заложивших основы греческой культуры и государственности.</a:t>
            </a:r>
          </a:p>
          <a:p>
            <a:r>
              <a:rPr lang="ru-RU" sz="2200" dirty="0">
                <a:solidFill>
                  <a:schemeClr val="accent6">
                    <a:lumMod val="75000"/>
                  </a:schemeClr>
                </a:solidFill>
              </a:rPr>
              <a:t>«Отцом философии» Фалеса называли уже в древности.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64774"/>
            <a:ext cx="2291636" cy="3087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7584" y="396966"/>
            <a:ext cx="7560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accent1"/>
                </a:solidFill>
              </a:rPr>
              <a:t>Фалес Милетский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3607" y="6156012"/>
            <a:ext cx="1750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002060"/>
                </a:solidFill>
              </a:rPr>
              <a:t>(Сообщение)</a:t>
            </a:r>
            <a:endParaRPr lang="ru-RU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72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620688"/>
            <a:ext cx="856895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>
                <a:solidFill>
                  <a:srgbClr val="002060"/>
                </a:solidFill>
              </a:rPr>
              <a:t>Признаки равенства треугольников имели издавна важнейшее значение в геометрии, так как доказательства многочисленных теорем сводилось к доказательству равенства тех или иных треугольников. Доказательством признаков равенства треугольников занимались ещё  пифагорейцы. </a:t>
            </a:r>
            <a:r>
              <a:rPr lang="ru-RU" sz="2800" i="1" dirty="0" smtClean="0">
                <a:solidFill>
                  <a:srgbClr val="FF0000"/>
                </a:solidFill>
              </a:rPr>
              <a:t>Фалес Милетский доказал равенство </a:t>
            </a:r>
            <a:r>
              <a:rPr lang="ru-RU" sz="2800" i="1" dirty="0">
                <a:solidFill>
                  <a:srgbClr val="FF0000"/>
                </a:solidFill>
              </a:rPr>
              <a:t>двух треугольников, имеющих равными сторону и два прилежащих к ней угла (второй признак равенства треугольников</a:t>
            </a:r>
            <a:r>
              <a:rPr lang="ru-RU" sz="2800" i="1" dirty="0" smtClean="0">
                <a:solidFill>
                  <a:srgbClr val="FF0000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49308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0768"/>
            <a:ext cx="7419006" cy="489654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329793"/>
            <a:ext cx="70693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Как Фалес определил  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расстояния </a:t>
            </a:r>
            <a:r>
              <a:rPr lang="ru-RU" sz="2000" dirty="0">
                <a:solidFill>
                  <a:srgbClr val="002060"/>
                </a:solidFill>
              </a:rPr>
              <a:t>от берега до морских </a:t>
            </a:r>
            <a:r>
              <a:rPr lang="ru-RU" sz="2000" dirty="0" smtClean="0">
                <a:solidFill>
                  <a:srgbClr val="002060"/>
                </a:solidFill>
              </a:rPr>
              <a:t>кораблей?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4048" y="3645024"/>
            <a:ext cx="6025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Х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98100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2" y="955898"/>
            <a:ext cx="7419975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32040" y="3432175"/>
            <a:ext cx="516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Х</a:t>
            </a:r>
            <a:endParaRPr lang="ru-RU" sz="2400" b="1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H="1">
            <a:off x="4572000" y="3893840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4572000" y="3893840"/>
            <a:ext cx="0" cy="255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699792" y="414908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339752" y="4581128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283968" y="414908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4283968" y="4021460"/>
            <a:ext cx="0" cy="343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915816" y="4021460"/>
            <a:ext cx="0" cy="343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3203848" y="4149080"/>
            <a:ext cx="216024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3851920" y="3893840"/>
            <a:ext cx="216024" cy="255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160774" y="5505772"/>
            <a:ext cx="19191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i="1" dirty="0" smtClean="0">
                <a:solidFill>
                  <a:srgbClr val="002060"/>
                </a:solidFill>
              </a:rPr>
              <a:t>АВ= СЕ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52020" y="4859868"/>
            <a:ext cx="3627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>
                <a:solidFill>
                  <a:srgbClr val="002060"/>
                </a:solidFill>
              </a:rPr>
              <a:t>∆ </a:t>
            </a:r>
            <a:r>
              <a:rPr lang="ru-RU" sz="3200" i="1" dirty="0" smtClean="0">
                <a:solidFill>
                  <a:srgbClr val="002060"/>
                </a:solidFill>
              </a:rPr>
              <a:t>АВ</a:t>
            </a:r>
            <a:r>
              <a:rPr lang="en-US" sz="3200" i="1" dirty="0" smtClean="0">
                <a:solidFill>
                  <a:srgbClr val="002060"/>
                </a:solidFill>
              </a:rPr>
              <a:t>D</a:t>
            </a:r>
            <a:r>
              <a:rPr lang="ru-RU" sz="3200" i="1" dirty="0" smtClean="0">
                <a:solidFill>
                  <a:srgbClr val="002060"/>
                </a:solidFill>
              </a:rPr>
              <a:t> </a:t>
            </a:r>
            <a:r>
              <a:rPr lang="ru-RU" sz="3200" i="1" dirty="0">
                <a:solidFill>
                  <a:srgbClr val="002060"/>
                </a:solidFill>
              </a:rPr>
              <a:t>= ∆ </a:t>
            </a:r>
            <a:r>
              <a:rPr lang="ru-RU" sz="3200" i="1" dirty="0" smtClean="0">
                <a:solidFill>
                  <a:srgbClr val="002060"/>
                </a:solidFill>
              </a:rPr>
              <a:t>С</a:t>
            </a:r>
            <a:r>
              <a:rPr lang="en-US" sz="3200" i="1" dirty="0" smtClean="0">
                <a:solidFill>
                  <a:srgbClr val="002060"/>
                </a:solidFill>
              </a:rPr>
              <a:t>D</a:t>
            </a:r>
            <a:r>
              <a:rPr lang="ru-RU" sz="3200" i="1" dirty="0" smtClean="0">
                <a:solidFill>
                  <a:srgbClr val="002060"/>
                </a:solidFill>
              </a:rPr>
              <a:t>Е</a:t>
            </a:r>
            <a:r>
              <a:rPr lang="en-US" sz="3200" i="1" dirty="0" smtClean="0">
                <a:solidFill>
                  <a:srgbClr val="002060"/>
                </a:solidFill>
              </a:rPr>
              <a:t> </a:t>
            </a:r>
            <a:endParaRPr lang="ru-RU" sz="32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46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92696"/>
            <a:ext cx="799288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>
                <a:solidFill>
                  <a:srgbClr val="002060"/>
                </a:solidFill>
              </a:rPr>
              <a:t>Практическое применение знаний</a:t>
            </a:r>
            <a:r>
              <a:rPr lang="ru-RU" sz="3200" i="1" dirty="0" smtClean="0">
                <a:solidFill>
                  <a:srgbClr val="002060"/>
                </a:solidFill>
              </a:rPr>
              <a:t>.</a:t>
            </a:r>
          </a:p>
          <a:p>
            <a:endParaRPr lang="ru-RU" sz="3200" dirty="0"/>
          </a:p>
          <a:p>
            <a:r>
              <a:rPr lang="ru-RU" dirty="0"/>
              <a:t>В жизни мы сталкиваемся с множеством практических задач, решить которые нам помогает </a:t>
            </a:r>
            <a:r>
              <a:rPr lang="ru-RU" dirty="0" smtClean="0"/>
              <a:t>математика.</a:t>
            </a:r>
            <a:endParaRPr lang="ru-RU" dirty="0"/>
          </a:p>
          <a:p>
            <a:endParaRPr lang="ru-RU" dirty="0"/>
          </a:p>
          <a:p>
            <a:r>
              <a:rPr lang="ru-RU" dirty="0"/>
              <a:t> </a:t>
            </a:r>
            <a:r>
              <a:rPr lang="ru-RU" sz="2400" dirty="0">
                <a:solidFill>
                  <a:srgbClr val="002060"/>
                </a:solidFill>
              </a:rPr>
              <a:t>Мама купила 1 м ткани шириной 1 м На платки двум дочерям. Разделите этот </a:t>
            </a:r>
            <a:r>
              <a:rPr lang="ru-RU" sz="2400" dirty="0" err="1">
                <a:solidFill>
                  <a:srgbClr val="002060"/>
                </a:solidFill>
              </a:rPr>
              <a:t>кycoк</a:t>
            </a:r>
            <a:r>
              <a:rPr lang="ru-RU" sz="2400" dirty="0">
                <a:solidFill>
                  <a:srgbClr val="002060"/>
                </a:solidFill>
              </a:rPr>
              <a:t> ткани на две равные  треугольные части и докажите правильность своих </a:t>
            </a:r>
            <a:r>
              <a:rPr lang="ru-RU" sz="2400" dirty="0" smtClean="0">
                <a:solidFill>
                  <a:srgbClr val="002060"/>
                </a:solidFill>
              </a:rPr>
              <a:t>действий</a:t>
            </a:r>
            <a:r>
              <a:rPr lang="ru-RU" sz="2400" dirty="0">
                <a:solidFill>
                  <a:srgbClr val="002060"/>
                </a:solidFill>
              </a:rPr>
              <a:t>.</a:t>
            </a:r>
          </a:p>
          <a:p>
            <a:endParaRPr lang="ru-RU" sz="2400" dirty="0">
              <a:solidFill>
                <a:srgbClr val="002060"/>
              </a:solidFill>
            </a:endParaRPr>
          </a:p>
          <a:p>
            <a:r>
              <a:rPr lang="ru-RU" sz="2400" dirty="0">
                <a:solidFill>
                  <a:srgbClr val="002060"/>
                </a:solidFill>
              </a:rPr>
              <a:t>Изменится ли что-нибудь, если кусок ткани будет иметь форму: </a:t>
            </a:r>
          </a:p>
          <a:p>
            <a:pPr marL="342900" indent="-342900">
              <a:buAutoNum type="alphaLcParenR"/>
            </a:pPr>
            <a:r>
              <a:rPr lang="ru-RU" sz="2400" dirty="0" smtClean="0">
                <a:solidFill>
                  <a:srgbClr val="002060"/>
                </a:solidFill>
              </a:rPr>
              <a:t>прямоугольника</a:t>
            </a:r>
            <a:r>
              <a:rPr lang="ru-RU" sz="2400" dirty="0">
                <a:solidFill>
                  <a:srgbClr val="002060"/>
                </a:solidFill>
              </a:rPr>
              <a:t>; </a:t>
            </a:r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>
              <a:buAutoNum type="alphaLcParenR"/>
            </a:pPr>
            <a:endParaRPr lang="ru-RU" b="1" i="1" dirty="0" smtClean="0">
              <a:solidFill>
                <a:srgbClr val="002060"/>
              </a:solidFill>
            </a:endParaRPr>
          </a:p>
          <a:p>
            <a:r>
              <a:rPr lang="ru-RU" i="1" dirty="0" smtClean="0">
                <a:solidFill>
                  <a:srgbClr val="002060"/>
                </a:solidFill>
              </a:rPr>
              <a:t>(Сделать рисунок на доске)</a:t>
            </a:r>
            <a:endParaRPr lang="ru-RU" i="1" dirty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942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38" y="1988840"/>
            <a:ext cx="8763975" cy="3427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908720"/>
            <a:ext cx="3748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>
                <a:solidFill>
                  <a:srgbClr val="002060"/>
                </a:solidFill>
              </a:rPr>
              <a:t>Домашнее задание</a:t>
            </a:r>
          </a:p>
        </p:txBody>
      </p:sp>
    </p:spTree>
    <p:extLst>
      <p:ext uri="{BB962C8B-B14F-4D97-AF65-F5344CB8AC3E}">
        <p14:creationId xmlns:p14="http://schemas.microsoft.com/office/powerpoint/2010/main" val="126503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-747464"/>
            <a:ext cx="11075124" cy="7752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817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407956"/>
            <a:ext cx="62129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	</a:t>
            </a:r>
            <a:r>
              <a:rPr lang="ru-RU" sz="3600" i="1" dirty="0">
                <a:solidFill>
                  <a:srgbClr val="FF0000"/>
                </a:solidFill>
              </a:rPr>
              <a:t>Самооценка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062288"/>
            <a:ext cx="6811253" cy="5328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79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628800"/>
            <a:ext cx="4181475" cy="95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653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480</TotalTime>
  <Words>565</Words>
  <Application>Microsoft Office PowerPoint</Application>
  <PresentationFormat>Экран (4:3)</PresentationFormat>
  <Paragraphs>114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43</vt:i4>
      </vt:variant>
    </vt:vector>
  </HeadingPairs>
  <TitlesOfParts>
    <vt:vector size="51" baseType="lpstr">
      <vt:lpstr>Arial</vt:lpstr>
      <vt:lpstr>Arial Narrow</vt:lpstr>
      <vt:lpstr>Bookman Old Style</vt:lpstr>
      <vt:lpstr>Calibri</vt:lpstr>
      <vt:lpstr>Georgia</vt:lpstr>
      <vt:lpstr>Verdana</vt:lpstr>
      <vt:lpstr>Воздушный поток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Виды треугольников (в зависимости от углов)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</dc:creator>
  <cp:lastModifiedBy>Guzaliya</cp:lastModifiedBy>
  <cp:revision>54</cp:revision>
  <dcterms:created xsi:type="dcterms:W3CDTF">2014-12-14T18:18:33Z</dcterms:created>
  <dcterms:modified xsi:type="dcterms:W3CDTF">2020-05-16T10:34:16Z</dcterms:modified>
</cp:coreProperties>
</file>