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7" r:id="rId1"/>
  </p:sldMasterIdLst>
  <p:sldIdLst>
    <p:sldId id="265" r:id="rId2"/>
    <p:sldId id="267" r:id="rId3"/>
    <p:sldId id="287" r:id="rId4"/>
    <p:sldId id="258" r:id="rId5"/>
    <p:sldId id="259" r:id="rId6"/>
    <p:sldId id="288" r:id="rId7"/>
    <p:sldId id="289" r:id="rId8"/>
    <p:sldId id="290" r:id="rId9"/>
    <p:sldId id="320" r:id="rId10"/>
    <p:sldId id="293" r:id="rId11"/>
    <p:sldId id="294" r:id="rId12"/>
    <p:sldId id="295" r:id="rId13"/>
    <p:sldId id="319" r:id="rId14"/>
    <p:sldId id="31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99"/>
    <a:srgbClr val="FF0000"/>
    <a:srgbClr val="66CCFF"/>
    <a:srgbClr val="00FF00"/>
    <a:srgbClr val="FFCCCC"/>
    <a:srgbClr val="CCFF99"/>
    <a:srgbClr val="FFFF6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65" autoAdjust="0"/>
    <p:restoredTop sz="94366" autoAdjust="0"/>
  </p:normalViewPr>
  <p:slideViewPr>
    <p:cSldViewPr>
      <p:cViewPr varScale="1">
        <p:scale>
          <a:sx n="110" d="100"/>
          <a:sy n="110" d="100"/>
        </p:scale>
        <p:origin x="12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067A1-C243-4197-9B87-E7C40935A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29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1FDC5-9F00-4368-A48B-0281055B0D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53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F24C8-88CF-4D01-99CC-F3F3B48EC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54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1E76-EB7F-4700-AFA2-204A616C67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98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95E4B-0E10-4D9B-869C-45963FC0B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8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5F515-D7BA-4184-B59D-BC413B73BF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64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F2C11-1564-4D88-B9B7-0389A8905C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92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6D201-1A4C-4FDF-959E-CBC20828C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13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51AB6-3733-4406-A921-4ED77B339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93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AD714-B0E5-4C9D-AF5D-22CCD69C8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87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99918-15F6-4343-BED1-1980B8208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293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00E85-77D2-45D5-AF52-CD6D01FA5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50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86830-7186-4EFE-931E-A4BC376BCA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1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4261A92B-E498-445D-81CB-54A31AE05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54" r:id="rId2"/>
    <p:sldLayoutId id="2147484265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6" r:id="rId9"/>
    <p:sldLayoutId id="2147484260" r:id="rId10"/>
    <p:sldLayoutId id="2147484261" r:id="rId11"/>
    <p:sldLayoutId id="2147484262" r:id="rId12"/>
    <p:sldLayoutId id="2147484263" r:id="rId13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38163" y="836712"/>
            <a:ext cx="8137525" cy="720080"/>
          </a:xfrm>
        </p:spPr>
        <p:txBody>
          <a:bodyPr rtlCol="0">
            <a:noAutofit/>
            <a:scene3d>
              <a:camera prst="orthographicFront"/>
              <a:lightRig rig="brightRoom" dir="t"/>
            </a:scene3d>
            <a:sp3d extrusionH="57150" contourW="6350" prstMaterial="plastic">
              <a:bevelT w="38100" h="3810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indent="-182880" algn="ctr" fontAlgn="auto"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ru-RU" sz="6000" b="1" cap="all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/>
                <a:latin typeface="Arial Black" pitchFamily="34" charset="0"/>
                <a:cs typeface="Times New Roman" pitchFamily="18" charset="0"/>
              </a:rPr>
              <a:t>КВАДРАТНЫЕ УРАВНЕНИЯ</a:t>
            </a:r>
            <a:endParaRPr lang="ru-RU" sz="6000" b="1" cap="all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/>
              <a:latin typeface="Arial Black" pitchFamily="34" charset="0"/>
            </a:endParaRPr>
          </a:p>
        </p:txBody>
      </p:sp>
      <p:pic>
        <p:nvPicPr>
          <p:cNvPr id="5124" name="Picture 6" descr="1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807916"/>
            <a:ext cx="2216150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25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042988" y="1557338"/>
            <a:ext cx="6985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Квадратным уравнением</a:t>
            </a:r>
          </a:p>
          <a:p>
            <a:r>
              <a:rPr lang="ru-RU" altLang="ru-RU" sz="2400" b="1" dirty="0" smtClean="0"/>
              <a:t>называется </a:t>
            </a:r>
            <a:r>
              <a:rPr lang="ru-RU" altLang="ru-RU" sz="2400" b="1" dirty="0"/>
              <a:t>уравнение </a:t>
            </a:r>
            <a:r>
              <a:rPr lang="ru-RU" altLang="ru-RU" sz="2400" b="1" dirty="0" smtClean="0"/>
              <a:t>вида</a:t>
            </a: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3448050" y="4358406"/>
            <a:ext cx="2247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15х</a:t>
            </a:r>
            <a:r>
              <a:rPr lang="en-US" altLang="ru-RU" sz="2400" b="1" dirty="0">
                <a:solidFill>
                  <a:schemeClr val="bg2">
                    <a:lumMod val="25000"/>
                  </a:schemeClr>
                </a:solidFill>
              </a:rPr>
              <a:t>²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</a:rPr>
              <a:t> - 9х + 5 = 0</a:t>
            </a:r>
            <a:endParaRPr lang="en-US" alt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 flipH="1">
            <a:off x="2808288" y="4717181"/>
            <a:ext cx="855662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1853750" y="5166612"/>
            <a:ext cx="179863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b="1" dirty="0" smtClean="0"/>
              <a:t>Первый (старший) </a:t>
            </a:r>
            <a:r>
              <a:rPr lang="ru-RU" altLang="ru-RU" sz="2000" b="1" dirty="0"/>
              <a:t>коэффициент</a:t>
            </a: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3656445" y="5461047"/>
            <a:ext cx="17994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/>
              <a:t>Второй </a:t>
            </a:r>
            <a:r>
              <a:rPr lang="ru-RU" altLang="ru-RU" sz="2000" b="1" dirty="0"/>
              <a:t>коэффициент</a:t>
            </a: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5435600" y="5148981"/>
            <a:ext cx="22320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000" b="1"/>
              <a:t>Свободный</a:t>
            </a:r>
          </a:p>
          <a:p>
            <a:pPr algn="ctr"/>
            <a:r>
              <a:rPr lang="ru-RU" altLang="ru-RU" sz="2000" b="1"/>
              <a:t>член</a:t>
            </a: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4413284" y="4717181"/>
            <a:ext cx="158716" cy="782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5148263" y="4790206"/>
            <a:ext cx="1151929" cy="3764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99592" y="332656"/>
            <a:ext cx="7128396" cy="1008112"/>
          </a:xfrm>
          <a:prstGeom prst="roundRect">
            <a:avLst>
              <a:gd name="adj" fmla="val 328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Определение квадратного уравнения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43000" y="3246075"/>
            <a:ext cx="70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400" b="1" dirty="0">
                <a:solidFill>
                  <a:prstClr val="black"/>
                </a:solidFill>
              </a:rPr>
              <a:t>где х – переменная, </a:t>
            </a:r>
          </a:p>
          <a:p>
            <a:pPr lvl="0"/>
            <a:r>
              <a:rPr lang="ru-RU" altLang="ru-RU" sz="2400" b="1" dirty="0">
                <a:solidFill>
                  <a:prstClr val="black"/>
                </a:solidFill>
              </a:rPr>
              <a:t>а, в, с – некоторые числа, причем а ≠ 0.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77592" y="2492896"/>
            <a:ext cx="26965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</a:rPr>
              <a:t>ах</a:t>
            </a:r>
            <a:r>
              <a:rPr lang="en-US" altLang="ru-RU" sz="2800" b="1" dirty="0">
                <a:solidFill>
                  <a:schemeClr val="tx2">
                    <a:lumMod val="75000"/>
                  </a:schemeClr>
                </a:solidFill>
              </a:rPr>
              <a:t>²</a:t>
            </a:r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</a:rPr>
              <a:t> + </a:t>
            </a:r>
            <a:r>
              <a:rPr lang="ru-RU" altLang="ru-RU" sz="2800" b="1" dirty="0" err="1">
                <a:solidFill>
                  <a:schemeClr val="tx2">
                    <a:lumMod val="75000"/>
                  </a:schemeClr>
                </a:solidFill>
              </a:rPr>
              <a:t>вх</a:t>
            </a:r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</a:rPr>
              <a:t> + с = 0,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8" grpId="0" animBg="1"/>
      <p:bldP spid="19474" grpId="0" animBg="1"/>
      <p:bldP spid="19475" grpId="0" animBg="1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0" name="Group 10"/>
          <p:cNvGrpSpPr>
            <a:grpSpLocks/>
          </p:cNvGrpSpPr>
          <p:nvPr/>
        </p:nvGrpSpPr>
        <p:grpSpPr bwMode="auto">
          <a:xfrm>
            <a:off x="1116013" y="1773238"/>
            <a:ext cx="2160587" cy="647700"/>
            <a:chOff x="975" y="1979"/>
            <a:chExt cx="1633" cy="408"/>
          </a:xfrm>
        </p:grpSpPr>
        <p:sp>
          <p:nvSpPr>
            <p:cNvPr id="7184" name="AutoShape 11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185" name="Text Box 12"/>
            <p:cNvSpPr txBox="1">
              <a:spLocks noChangeArrowheads="1"/>
            </p:cNvSpPr>
            <p:nvPr/>
          </p:nvSpPr>
          <p:spPr bwMode="auto">
            <a:xfrm>
              <a:off x="1066" y="2069"/>
              <a:ext cx="145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ru-RU" altLang="ru-RU" sz="20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  5х</a:t>
              </a:r>
              <a:r>
                <a:rPr lang="en-US" altLang="ru-RU" sz="20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²</a:t>
              </a:r>
              <a:r>
                <a:rPr lang="ru-RU" altLang="ru-RU" sz="2000" b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-6х+7= 0</a:t>
              </a:r>
              <a:endParaRPr lang="ru-RU" altLang="ru-RU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endParaRPr>
            </a:p>
          </p:txBody>
        </p:sp>
      </p:grpSp>
      <p:grpSp>
        <p:nvGrpSpPr>
          <p:cNvPr id="61456" name="Group 16"/>
          <p:cNvGrpSpPr>
            <a:grpSpLocks/>
          </p:cNvGrpSpPr>
          <p:nvPr/>
        </p:nvGrpSpPr>
        <p:grpSpPr bwMode="auto">
          <a:xfrm>
            <a:off x="1116013" y="3357563"/>
            <a:ext cx="2160587" cy="511175"/>
            <a:chOff x="975" y="1979"/>
            <a:chExt cx="1633" cy="414"/>
          </a:xfrm>
          <a:solidFill>
            <a:srgbClr val="0070C0"/>
          </a:solidFill>
        </p:grpSpPr>
        <p:sp>
          <p:nvSpPr>
            <p:cNvPr id="6172" name="AutoShape 17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73" name="Text Box 18"/>
            <p:cNvSpPr txBox="1">
              <a:spLocks noChangeArrowheads="1"/>
            </p:cNvSpPr>
            <p:nvPr/>
          </p:nvSpPr>
          <p:spPr bwMode="auto">
            <a:xfrm>
              <a:off x="1066" y="2069"/>
              <a:ext cx="1451" cy="32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4х-15=0</a:t>
              </a:r>
              <a:endParaRPr lang="ru-RU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endParaRPr>
            </a:p>
          </p:txBody>
        </p:sp>
      </p:grpSp>
      <p:grpSp>
        <p:nvGrpSpPr>
          <p:cNvPr id="61462" name="Group 22"/>
          <p:cNvGrpSpPr>
            <a:grpSpLocks/>
          </p:cNvGrpSpPr>
          <p:nvPr/>
        </p:nvGrpSpPr>
        <p:grpSpPr bwMode="auto">
          <a:xfrm>
            <a:off x="1116013" y="4797425"/>
            <a:ext cx="2160587" cy="508000"/>
            <a:chOff x="975" y="1979"/>
            <a:chExt cx="1633" cy="411"/>
          </a:xfrm>
          <a:solidFill>
            <a:srgbClr val="0070C0"/>
          </a:solidFill>
        </p:grpSpPr>
        <p:sp>
          <p:nvSpPr>
            <p:cNvPr id="6170" name="AutoShape 23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71" name="Text Box 24"/>
            <p:cNvSpPr txBox="1">
              <a:spLocks noChangeArrowheads="1"/>
            </p:cNvSpPr>
            <p:nvPr/>
          </p:nvSpPr>
          <p:spPr bwMode="auto">
            <a:xfrm>
              <a:off x="1066" y="2069"/>
              <a:ext cx="1451" cy="3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х</a:t>
              </a:r>
              <a:r>
                <a:rPr lang="en-US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²</a:t>
              </a: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 + 6х + 8 = 0</a:t>
              </a:r>
              <a:endPara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endParaRPr>
            </a:p>
          </p:txBody>
        </p:sp>
      </p:grpSp>
      <p:grpSp>
        <p:nvGrpSpPr>
          <p:cNvPr id="61468" name="Group 28"/>
          <p:cNvGrpSpPr>
            <a:grpSpLocks/>
          </p:cNvGrpSpPr>
          <p:nvPr/>
        </p:nvGrpSpPr>
        <p:grpSpPr bwMode="auto">
          <a:xfrm>
            <a:off x="3497898" y="1736725"/>
            <a:ext cx="2160588" cy="647700"/>
            <a:chOff x="975" y="1979"/>
            <a:chExt cx="1633" cy="408"/>
          </a:xfrm>
          <a:solidFill>
            <a:srgbClr val="0070C0"/>
          </a:solidFill>
        </p:grpSpPr>
        <p:sp>
          <p:nvSpPr>
            <p:cNvPr id="6168" name="AutoShape 29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69" name="Text Box 30"/>
            <p:cNvSpPr txBox="1">
              <a:spLocks noChangeArrowheads="1"/>
            </p:cNvSpPr>
            <p:nvPr/>
          </p:nvSpPr>
          <p:spPr bwMode="auto">
            <a:xfrm>
              <a:off x="1066" y="2069"/>
              <a:ext cx="1451" cy="25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8х</a:t>
              </a:r>
              <a:r>
                <a:rPr lang="en-US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²</a:t>
              </a: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- 4х +10 = 0</a:t>
              </a:r>
            </a:p>
          </p:txBody>
        </p:sp>
      </p:grpSp>
      <p:sp>
        <p:nvSpPr>
          <p:cNvPr id="7182" name="AutoShape 35"/>
          <p:cNvSpPr>
            <a:spLocks noChangeArrowheads="1"/>
          </p:cNvSpPr>
          <p:nvPr/>
        </p:nvSpPr>
        <p:spPr bwMode="auto">
          <a:xfrm>
            <a:off x="3492290" y="3376534"/>
            <a:ext cx="2160798" cy="50503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12х</a:t>
            </a:r>
            <a:r>
              <a:rPr lang="en-US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²</a:t>
            </a:r>
            <a:r>
              <a:rPr lang="ru-RU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+7х= 0</a:t>
            </a:r>
            <a:endParaRPr lang="ru-RU" altLang="ru-RU" b="1" dirty="0">
              <a:solidFill>
                <a:schemeClr val="accent3">
                  <a:lumMod val="20000"/>
                  <a:lumOff val="80000"/>
                </a:schemeClr>
              </a:solidFill>
              <a:latin typeface="Arial" charset="0"/>
            </a:endParaRPr>
          </a:p>
        </p:txBody>
      </p:sp>
      <p:grpSp>
        <p:nvGrpSpPr>
          <p:cNvPr id="61480" name="Group 40"/>
          <p:cNvGrpSpPr>
            <a:grpSpLocks/>
          </p:cNvGrpSpPr>
          <p:nvPr/>
        </p:nvGrpSpPr>
        <p:grpSpPr bwMode="auto">
          <a:xfrm>
            <a:off x="3492500" y="4797425"/>
            <a:ext cx="2160588" cy="504292"/>
            <a:chOff x="975" y="1979"/>
            <a:chExt cx="1633" cy="408"/>
          </a:xfrm>
          <a:solidFill>
            <a:srgbClr val="0070C0"/>
          </a:solidFill>
        </p:grpSpPr>
        <p:sp>
          <p:nvSpPr>
            <p:cNvPr id="6164" name="AutoShape 41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65" name="Text Box 42"/>
            <p:cNvSpPr txBox="1">
              <a:spLocks noChangeArrowheads="1"/>
            </p:cNvSpPr>
            <p:nvPr/>
          </p:nvSpPr>
          <p:spPr bwMode="auto">
            <a:xfrm>
              <a:off x="1066" y="2037"/>
              <a:ext cx="1451" cy="3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10х</a:t>
              </a:r>
              <a:r>
                <a:rPr lang="en-US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²</a:t>
              </a: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- 5 = 3х</a:t>
              </a:r>
              <a:r>
                <a:rPr lang="en-US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²</a:t>
              </a: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-5 </a:t>
              </a:r>
            </a:p>
          </p:txBody>
        </p:sp>
      </p:grpSp>
      <p:grpSp>
        <p:nvGrpSpPr>
          <p:cNvPr id="61486" name="Group 46"/>
          <p:cNvGrpSpPr>
            <a:grpSpLocks/>
          </p:cNvGrpSpPr>
          <p:nvPr/>
        </p:nvGrpSpPr>
        <p:grpSpPr bwMode="auto">
          <a:xfrm>
            <a:off x="5867400" y="1773238"/>
            <a:ext cx="2160588" cy="574675"/>
            <a:chOff x="975" y="1979"/>
            <a:chExt cx="1633" cy="408"/>
          </a:xfrm>
          <a:solidFill>
            <a:srgbClr val="0070C0"/>
          </a:solidFill>
        </p:grpSpPr>
        <p:sp>
          <p:nvSpPr>
            <p:cNvPr id="6162" name="AutoShape 47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63" name="Text Box 48"/>
            <p:cNvSpPr txBox="1">
              <a:spLocks noChangeArrowheads="1"/>
            </p:cNvSpPr>
            <p:nvPr/>
          </p:nvSpPr>
          <p:spPr bwMode="auto">
            <a:xfrm>
              <a:off x="1066" y="2069"/>
              <a:ext cx="1451" cy="2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-18х =5</a:t>
              </a:r>
            </a:p>
          </p:txBody>
        </p:sp>
      </p:grpSp>
      <p:grpSp>
        <p:nvGrpSpPr>
          <p:cNvPr id="61492" name="Group 52"/>
          <p:cNvGrpSpPr>
            <a:grpSpLocks/>
          </p:cNvGrpSpPr>
          <p:nvPr/>
        </p:nvGrpSpPr>
        <p:grpSpPr bwMode="auto">
          <a:xfrm>
            <a:off x="5867400" y="3357563"/>
            <a:ext cx="2160588" cy="576262"/>
            <a:chOff x="975" y="1979"/>
            <a:chExt cx="1633" cy="408"/>
          </a:xfrm>
          <a:solidFill>
            <a:srgbClr val="0070C0"/>
          </a:solidFill>
        </p:grpSpPr>
        <p:sp>
          <p:nvSpPr>
            <p:cNvPr id="6160" name="AutoShape 53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61" name="Text Box 54"/>
            <p:cNvSpPr txBox="1">
              <a:spLocks noChangeArrowheads="1"/>
            </p:cNvSpPr>
            <p:nvPr/>
          </p:nvSpPr>
          <p:spPr bwMode="auto">
            <a:xfrm>
              <a:off x="1066" y="2069"/>
              <a:ext cx="1451" cy="28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- 5х</a:t>
              </a:r>
              <a:r>
                <a:rPr lang="en-US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²</a:t>
              </a: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 = 9х -2</a:t>
              </a:r>
              <a:endPara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endParaRPr>
            </a:p>
          </p:txBody>
        </p:sp>
      </p:grpSp>
      <p:grpSp>
        <p:nvGrpSpPr>
          <p:cNvPr id="61498" name="Group 58"/>
          <p:cNvGrpSpPr>
            <a:grpSpLocks/>
          </p:cNvGrpSpPr>
          <p:nvPr/>
        </p:nvGrpSpPr>
        <p:grpSpPr bwMode="auto">
          <a:xfrm>
            <a:off x="5867400" y="4797425"/>
            <a:ext cx="2160588" cy="508000"/>
            <a:chOff x="975" y="1979"/>
            <a:chExt cx="1633" cy="411"/>
          </a:xfrm>
          <a:solidFill>
            <a:srgbClr val="0070C0"/>
          </a:solidFill>
        </p:grpSpPr>
        <p:sp>
          <p:nvSpPr>
            <p:cNvPr id="6158" name="AutoShape 59"/>
            <p:cNvSpPr>
              <a:spLocks noChangeArrowheads="1"/>
            </p:cNvSpPr>
            <p:nvPr/>
          </p:nvSpPr>
          <p:spPr bwMode="auto">
            <a:xfrm>
              <a:off x="975" y="1979"/>
              <a:ext cx="1633" cy="408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159" name="Text Box 60"/>
            <p:cNvSpPr txBox="1">
              <a:spLocks noChangeArrowheads="1"/>
            </p:cNvSpPr>
            <p:nvPr/>
          </p:nvSpPr>
          <p:spPr bwMode="auto">
            <a:xfrm>
              <a:off x="1066" y="2069"/>
              <a:ext cx="1451" cy="3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х</a:t>
              </a:r>
              <a:r>
                <a:rPr lang="en-US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²</a:t>
              </a:r>
              <a:r>
                <a:rPr lang="ru-RU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charset="0"/>
                </a:rPr>
                <a:t> - 5х + 3 = 0</a:t>
              </a:r>
              <a:endPara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endParaRP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539552" y="260648"/>
            <a:ext cx="8136904" cy="1152128"/>
          </a:xfrm>
          <a:prstGeom prst="roundRect">
            <a:avLst>
              <a:gd name="adj" fmla="val 294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Из предложенных уравнений выберите </a:t>
            </a:r>
          </a:p>
          <a:p>
            <a:pPr algn="ctr"/>
            <a:r>
              <a:rPr lang="ru-RU" sz="2800" b="1" dirty="0" smtClean="0"/>
              <a:t>квадратные уравнения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61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614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614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614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61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614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614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7"/>
          <p:cNvSpPr txBox="1">
            <a:spLocks noChangeArrowheads="1"/>
          </p:cNvSpPr>
          <p:nvPr/>
        </p:nvSpPr>
        <p:spPr bwMode="auto">
          <a:xfrm>
            <a:off x="6767513" y="3213100"/>
            <a:ext cx="23764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3045732" y="332656"/>
            <a:ext cx="3168650" cy="120032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ru-RU" alt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Виды</a:t>
            </a:r>
          </a:p>
          <a:p>
            <a:pPr algn="ctr" eaLnBrk="1" hangingPunct="1">
              <a:spcBef>
                <a:spcPts val="0"/>
              </a:spcBef>
            </a:pPr>
            <a:r>
              <a:rPr lang="ru-RU" alt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квадратного</a:t>
            </a:r>
          </a:p>
          <a:p>
            <a:pPr algn="ctr" eaLnBrk="1" hangingPunct="1">
              <a:spcBef>
                <a:spcPts val="0"/>
              </a:spcBef>
            </a:pPr>
            <a:r>
              <a:rPr lang="ru-RU" altLang="ru-RU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уравнения</a:t>
            </a:r>
            <a:endParaRPr lang="ru-RU" altLang="ru-RU" sz="2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200" name="Text Box 10"/>
          <p:cNvSpPr txBox="1">
            <a:spLocks noChangeArrowheads="1"/>
          </p:cNvSpPr>
          <p:nvPr/>
        </p:nvSpPr>
        <p:spPr bwMode="auto">
          <a:xfrm>
            <a:off x="1465026" y="2283123"/>
            <a:ext cx="2098862" cy="46166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неполные</a:t>
            </a:r>
          </a:p>
        </p:txBody>
      </p:sp>
      <p:sp>
        <p:nvSpPr>
          <p:cNvPr id="8201" name="Text Box 11"/>
          <p:cNvSpPr txBox="1">
            <a:spLocks noChangeArrowheads="1"/>
          </p:cNvSpPr>
          <p:nvPr/>
        </p:nvSpPr>
        <p:spPr bwMode="auto">
          <a:xfrm>
            <a:off x="5146675" y="2983933"/>
            <a:ext cx="1847850" cy="4572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полные</a:t>
            </a:r>
          </a:p>
        </p:txBody>
      </p:sp>
      <p:sp>
        <p:nvSpPr>
          <p:cNvPr id="8202" name="Text Box 12"/>
          <p:cNvSpPr txBox="1">
            <a:spLocks noChangeArrowheads="1"/>
          </p:cNvSpPr>
          <p:nvPr/>
        </p:nvSpPr>
        <p:spPr bwMode="auto">
          <a:xfrm>
            <a:off x="4981563" y="4970463"/>
            <a:ext cx="2247924" cy="46196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приведенные</a:t>
            </a:r>
          </a:p>
        </p:txBody>
      </p:sp>
      <p:sp>
        <p:nvSpPr>
          <p:cNvPr id="8203" name="Line 13"/>
          <p:cNvSpPr>
            <a:spLocks noChangeShapeType="1"/>
          </p:cNvSpPr>
          <p:nvPr/>
        </p:nvSpPr>
        <p:spPr bwMode="auto">
          <a:xfrm flipH="1">
            <a:off x="2700338" y="1628775"/>
            <a:ext cx="12239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4" name="Line 14"/>
          <p:cNvSpPr>
            <a:spLocks noChangeShapeType="1"/>
          </p:cNvSpPr>
          <p:nvPr/>
        </p:nvSpPr>
        <p:spPr bwMode="auto">
          <a:xfrm>
            <a:off x="5292725" y="1701800"/>
            <a:ext cx="669925" cy="1031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5" name="Line 15"/>
          <p:cNvSpPr>
            <a:spLocks noChangeShapeType="1"/>
          </p:cNvSpPr>
          <p:nvPr/>
        </p:nvSpPr>
        <p:spPr bwMode="auto">
          <a:xfrm>
            <a:off x="6070600" y="3681413"/>
            <a:ext cx="34925" cy="1050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WordArt 5"/>
          <p:cNvSpPr>
            <a:spLocks noChangeArrowheads="1" noChangeShapeType="1" noTextEdit="1"/>
          </p:cNvSpPr>
          <p:nvPr/>
        </p:nvSpPr>
        <p:spPr bwMode="auto">
          <a:xfrm flipV="1">
            <a:off x="349250" y="0"/>
            <a:ext cx="46038" cy="260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227000" prstMaterial="legacyMatte">
              <a:extrusionClr>
                <a:srgbClr val="FFFF00"/>
              </a:extrusionClr>
            </a:sp3d>
          </a:bodyPr>
          <a:lstStyle/>
          <a:p>
            <a:pPr algn="ctr"/>
            <a:endParaRPr lang="ru-RU" sz="3600" b="1" kern="10">
              <a:ln w="9525">
                <a:round/>
                <a:headEnd/>
                <a:tailEnd/>
              </a:ln>
              <a:solidFill>
                <a:srgbClr val="0070C0">
                  <a:alpha val="98038"/>
                </a:srgbClr>
              </a:solidFill>
              <a:latin typeface="Times New Roman"/>
              <a:cs typeface="Times New Roman"/>
            </a:endParaRPr>
          </a:p>
        </p:txBody>
      </p:sp>
      <p:sp>
        <p:nvSpPr>
          <p:cNvPr id="22538" name="Rectangle 1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9931" y="2497136"/>
            <a:ext cx="1800000" cy="10800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/>
            <a:r>
              <a:rPr lang="ru-RU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с = 0  </a:t>
            </a:r>
          </a:p>
          <a:p>
            <a:pPr algn="ctr"/>
            <a:r>
              <a:rPr lang="en-US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ax</a:t>
            </a:r>
            <a:r>
              <a:rPr lang="en-US" altLang="ru-RU" sz="2800" b="1" baseline="30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2</a:t>
            </a:r>
            <a:r>
              <a:rPr lang="en-US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+bx=0</a:t>
            </a:r>
            <a:endParaRPr lang="ru-RU" altLang="ru-RU" sz="28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539" name="Rectangle 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72000" y="2497136"/>
            <a:ext cx="1800000" cy="10800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flatTx/>
          </a:bodyPr>
          <a:lstStyle/>
          <a:p>
            <a:pPr algn="ctr"/>
            <a:r>
              <a:rPr lang="en-US" altLang="ru-RU" sz="2800" b="1">
                <a:solidFill>
                  <a:schemeClr val="accent3">
                    <a:lumMod val="20000"/>
                    <a:lumOff val="80000"/>
                  </a:schemeClr>
                </a:solidFill>
              </a:rPr>
              <a:t>b = 0</a:t>
            </a:r>
          </a:p>
          <a:p>
            <a:pPr algn="ctr"/>
            <a:r>
              <a:rPr lang="en-US" altLang="ru-RU" sz="2800" b="1">
                <a:solidFill>
                  <a:schemeClr val="accent3">
                    <a:lumMod val="20000"/>
                    <a:lumOff val="80000"/>
                  </a:schemeClr>
                </a:solidFill>
              </a:rPr>
              <a:t>ax</a:t>
            </a:r>
            <a:r>
              <a:rPr lang="en-US" altLang="ru-RU" sz="2800" b="1" baseline="30000">
                <a:solidFill>
                  <a:schemeClr val="accent3">
                    <a:lumMod val="20000"/>
                    <a:lumOff val="80000"/>
                  </a:schemeClr>
                </a:solidFill>
              </a:rPr>
              <a:t>2</a:t>
            </a:r>
            <a:r>
              <a:rPr lang="en-US" altLang="ru-RU" sz="2800" b="1">
                <a:solidFill>
                  <a:schemeClr val="accent3">
                    <a:lumMod val="20000"/>
                    <a:lumOff val="80000"/>
                  </a:schemeClr>
                </a:solidFill>
              </a:rPr>
              <a:t>+c=0</a:t>
            </a:r>
            <a:endParaRPr lang="ru-RU" altLang="ru-RU" sz="2800" b="1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540" name="Rectangle 1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624068" y="2497136"/>
            <a:ext cx="1800000" cy="1080000"/>
          </a:xfrm>
          <a:prstGeom prst="rect">
            <a:avLst/>
          </a:prstGeom>
          <a:solidFill>
            <a:srgbClr val="0070C0"/>
          </a:solidFill>
          <a:ln w="381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/>
            <a:r>
              <a:rPr lang="en-US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b = c = 0</a:t>
            </a:r>
          </a:p>
          <a:p>
            <a:pPr algn="ctr"/>
            <a:r>
              <a:rPr lang="en-US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ax</a:t>
            </a:r>
            <a:r>
              <a:rPr lang="en-US" altLang="ru-RU" sz="2800" b="1" baseline="30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2</a:t>
            </a:r>
            <a:r>
              <a:rPr lang="en-US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=0</a:t>
            </a:r>
            <a:endParaRPr lang="ru-RU" altLang="ru-RU" sz="28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4572000" y="1557336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H="1">
            <a:off x="1613744" y="1557336"/>
            <a:ext cx="1371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19931" y="404664"/>
            <a:ext cx="7704137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Неполные квадратные уравнения</a:t>
            </a:r>
            <a:endParaRPr lang="ru-RU" sz="2800" b="1" dirty="0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5938268" y="1557336"/>
            <a:ext cx="1371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 animBg="1"/>
      <p:bldP spid="22539" grpId="0" animBg="1"/>
      <p:bldP spid="22540" grpId="0" animBg="1"/>
      <p:bldP spid="22542" grpId="0" animBg="1"/>
      <p:bldP spid="22543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6372225" y="3284538"/>
            <a:ext cx="257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ru-RU" altLang="ru-RU" sz="2400"/>
              <a:t>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1268412" y="3741738"/>
            <a:ext cx="7038975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ru-RU" altLang="ru-RU" sz="2400" b="1" dirty="0"/>
              <a:t>Пример</a:t>
            </a:r>
            <a:r>
              <a:rPr lang="ru-RU" altLang="ru-RU" sz="2400" dirty="0" smtClean="0"/>
              <a:t>:	</a:t>
            </a:r>
            <a:r>
              <a:rPr lang="ru-RU" altLang="ru-RU" sz="2400" b="1" dirty="0" smtClean="0"/>
              <a:t>18х</a:t>
            </a:r>
            <a:r>
              <a:rPr lang="ru-RU" altLang="ru-RU" sz="2400" b="1" baseline="30000" dirty="0" smtClean="0"/>
              <a:t>2</a:t>
            </a:r>
            <a:r>
              <a:rPr lang="ru-RU" altLang="ru-RU" sz="2400" b="1" dirty="0" smtClean="0"/>
              <a:t> </a:t>
            </a:r>
            <a:r>
              <a:rPr lang="ru-RU" altLang="ru-RU" sz="2400" b="1" dirty="0"/>
              <a:t>+ 27х = 0</a:t>
            </a:r>
          </a:p>
          <a:p>
            <a:pPr lvl="1"/>
            <a:r>
              <a:rPr lang="ru-RU" altLang="ru-RU" sz="2400" b="1" dirty="0" smtClean="0"/>
              <a:t>		9х(2х </a:t>
            </a:r>
            <a:r>
              <a:rPr lang="ru-RU" altLang="ru-RU" sz="2400" b="1" dirty="0"/>
              <a:t>+ 3) = 0</a:t>
            </a:r>
          </a:p>
          <a:p>
            <a:r>
              <a:rPr lang="ru-RU" altLang="ru-RU" sz="2400" b="1" dirty="0"/>
              <a:t>                 </a:t>
            </a:r>
            <a:r>
              <a:rPr lang="ru-RU" altLang="ru-RU" sz="2400" b="1" dirty="0" smtClean="0"/>
              <a:t>	9х </a:t>
            </a:r>
            <a:r>
              <a:rPr lang="ru-RU" altLang="ru-RU" sz="2400" b="1" dirty="0"/>
              <a:t>= 0   или   2х + 3 = 0</a:t>
            </a:r>
          </a:p>
          <a:p>
            <a:r>
              <a:rPr lang="ru-RU" altLang="ru-RU" sz="2400" b="1" dirty="0"/>
              <a:t>                 </a:t>
            </a:r>
            <a:r>
              <a:rPr lang="ru-RU" altLang="ru-RU" sz="2400" b="1" dirty="0" smtClean="0"/>
              <a:t>	х </a:t>
            </a:r>
            <a:r>
              <a:rPr lang="ru-RU" altLang="ru-RU" sz="2400" b="1" dirty="0"/>
              <a:t>= 0   или  х = -</a:t>
            </a:r>
            <a:r>
              <a:rPr lang="ru-RU" altLang="ru-RU" sz="2400" b="1" dirty="0" smtClean="0"/>
              <a:t>1,5</a:t>
            </a:r>
          </a:p>
          <a:p>
            <a:endParaRPr lang="ru-RU" altLang="ru-RU" sz="2400" b="1" dirty="0" smtClean="0"/>
          </a:p>
          <a:p>
            <a:r>
              <a:rPr lang="ru-RU" sz="2400" b="1" dirty="0" smtClean="0"/>
              <a:t>Ответ: </a:t>
            </a:r>
            <a:r>
              <a:rPr lang="ru-RU" altLang="ru-RU" sz="2400" b="1" dirty="0" smtClean="0"/>
              <a:t>х = 0   или  х = -1,5</a:t>
            </a:r>
            <a:endParaRPr lang="ru-RU" altLang="ru-RU" sz="2400" b="1" dirty="0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948345" y="2739477"/>
            <a:ext cx="2952750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r>
              <a:rPr lang="ru-RU" altLang="ru-RU" sz="3600" b="1" dirty="0"/>
              <a:t>а</a:t>
            </a:r>
            <a:r>
              <a:rPr lang="en-US" altLang="ru-RU" sz="3600" b="1" dirty="0"/>
              <a:t>x</a:t>
            </a:r>
            <a:r>
              <a:rPr lang="en-US" altLang="ru-RU" sz="3600" b="1" baseline="30000" dirty="0"/>
              <a:t>2</a:t>
            </a:r>
            <a:r>
              <a:rPr lang="ru-RU" altLang="ru-RU" sz="3600" b="1" dirty="0"/>
              <a:t> </a:t>
            </a:r>
            <a:r>
              <a:rPr lang="en-US" altLang="ru-RU" sz="3600" b="1" dirty="0"/>
              <a:t>+</a:t>
            </a:r>
            <a:r>
              <a:rPr lang="ru-RU" altLang="ru-RU" sz="3600" b="1" dirty="0"/>
              <a:t> </a:t>
            </a:r>
            <a:r>
              <a:rPr lang="en-US" altLang="ru-RU" sz="3600" b="1" dirty="0" err="1"/>
              <a:t>bx</a:t>
            </a:r>
            <a:r>
              <a:rPr lang="ru-RU" altLang="ru-RU" sz="3600" b="1" dirty="0"/>
              <a:t> </a:t>
            </a:r>
            <a:r>
              <a:rPr lang="en-US" altLang="ru-RU" sz="3600" b="1" dirty="0"/>
              <a:t>=</a:t>
            </a:r>
            <a:r>
              <a:rPr lang="ru-RU" altLang="ru-RU" sz="3600" b="1" dirty="0"/>
              <a:t> </a:t>
            </a:r>
            <a:r>
              <a:rPr lang="en-US" altLang="ru-RU" sz="3600" b="1" dirty="0" smtClean="0"/>
              <a:t>0</a:t>
            </a:r>
            <a:endParaRPr lang="ru-RU" altLang="ru-RU" sz="3600" b="1" dirty="0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419475" y="1628775"/>
            <a:ext cx="187260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defRPr/>
            </a:pPr>
            <a:r>
              <a:rPr lang="ru-RU" sz="2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Если  с = 0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27594" y="441681"/>
            <a:ext cx="7976853" cy="971095"/>
          </a:xfrm>
          <a:prstGeom prst="roundRect">
            <a:avLst>
              <a:gd name="adj" fmla="val 275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Решение неполных квадратных уравнений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2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62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2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62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3348039" y="1628775"/>
            <a:ext cx="20160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Если     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060230" y="2425247"/>
            <a:ext cx="2591668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r>
              <a:rPr lang="ru-RU" altLang="ru-RU" sz="4000" b="1" dirty="0"/>
              <a:t>ах</a:t>
            </a:r>
            <a:r>
              <a:rPr lang="ru-RU" altLang="ru-RU" sz="4000" b="1" baseline="30000" dirty="0"/>
              <a:t>2</a:t>
            </a:r>
            <a:r>
              <a:rPr lang="ru-RU" altLang="ru-RU" sz="4000" b="1" dirty="0"/>
              <a:t> + с = </a:t>
            </a:r>
            <a:r>
              <a:rPr lang="ru-RU" altLang="ru-RU" sz="4000" b="1" dirty="0" smtClean="0"/>
              <a:t>0</a:t>
            </a:r>
            <a:endParaRPr lang="ru-RU" altLang="ru-RU" sz="4000" b="1" dirty="0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916112" y="3757158"/>
            <a:ext cx="5741987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ru-RU" altLang="ru-RU" sz="2400" b="1" dirty="0"/>
              <a:t>Пример:  </a:t>
            </a:r>
            <a:r>
              <a:rPr lang="ru-RU" altLang="ru-RU" sz="2400" b="1" dirty="0" smtClean="0"/>
              <a:t>	4х</a:t>
            </a:r>
            <a:r>
              <a:rPr lang="ru-RU" altLang="ru-RU" sz="2400" b="1" baseline="30000" dirty="0" smtClean="0"/>
              <a:t>2</a:t>
            </a:r>
            <a:r>
              <a:rPr lang="en-US" altLang="ru-RU" sz="2400" b="1" dirty="0" smtClean="0"/>
              <a:t> </a:t>
            </a:r>
            <a:r>
              <a:rPr lang="ru-RU" altLang="ru-RU" sz="2400" b="1" dirty="0"/>
              <a:t>–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100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 smtClean="0"/>
              <a:t>0</a:t>
            </a:r>
          </a:p>
          <a:p>
            <a:r>
              <a:rPr lang="ru-RU" altLang="ru-RU" sz="2400" b="1" dirty="0"/>
              <a:t>	</a:t>
            </a:r>
            <a:r>
              <a:rPr lang="ru-RU" altLang="ru-RU" sz="2400" b="1" dirty="0" smtClean="0"/>
              <a:t>	4х</a:t>
            </a:r>
            <a:r>
              <a:rPr lang="ru-RU" altLang="ru-RU" sz="2400" b="1" baseline="30000" dirty="0" smtClean="0"/>
              <a:t>2</a:t>
            </a:r>
            <a:r>
              <a:rPr lang="en-US" altLang="ru-RU" sz="2400" b="1" dirty="0" smtClean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100</a:t>
            </a:r>
          </a:p>
          <a:p>
            <a:r>
              <a:rPr lang="ru-RU" altLang="ru-RU" sz="2400" b="1" dirty="0"/>
              <a:t>                  </a:t>
            </a:r>
            <a:r>
              <a:rPr lang="ru-RU" altLang="ru-RU" sz="2400" b="1" dirty="0" smtClean="0"/>
              <a:t>	х</a:t>
            </a:r>
            <a:r>
              <a:rPr lang="ru-RU" altLang="ru-RU" sz="2400" b="1" baseline="30000" dirty="0" smtClean="0"/>
              <a:t>2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25</a:t>
            </a:r>
          </a:p>
          <a:p>
            <a:r>
              <a:rPr lang="ru-RU" altLang="ru-RU" sz="2400" b="1" dirty="0"/>
              <a:t>               </a:t>
            </a:r>
            <a:r>
              <a:rPr lang="en-US" altLang="ru-RU" sz="2400" b="1" dirty="0"/>
              <a:t>  </a:t>
            </a:r>
            <a:r>
              <a:rPr lang="ru-RU" altLang="ru-RU" sz="2400" b="1" dirty="0"/>
              <a:t> </a:t>
            </a:r>
            <a:r>
              <a:rPr lang="ru-RU" altLang="ru-RU" sz="2400" b="1" dirty="0" smtClean="0"/>
              <a:t>	х</a:t>
            </a:r>
            <a:r>
              <a:rPr lang="ru-RU" altLang="ru-RU" sz="2400" b="1" baseline="-25000" dirty="0" smtClean="0"/>
              <a:t>1</a:t>
            </a:r>
            <a:r>
              <a:rPr lang="en-US" altLang="ru-RU" sz="2400" b="1" dirty="0" smtClean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5, х</a:t>
            </a:r>
            <a:r>
              <a:rPr lang="ru-RU" altLang="ru-RU" sz="2400" b="1" baseline="-25000" dirty="0"/>
              <a:t>2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- </a:t>
            </a:r>
            <a:r>
              <a:rPr lang="en-US" altLang="ru-RU" sz="2400" b="1" dirty="0" smtClean="0"/>
              <a:t>5</a:t>
            </a:r>
            <a:endParaRPr lang="ru-RU" altLang="ru-RU" sz="2400" b="1" dirty="0" smtClean="0"/>
          </a:p>
          <a:p>
            <a:endParaRPr lang="ru-RU" sz="2400" b="1" dirty="0"/>
          </a:p>
          <a:p>
            <a:r>
              <a:rPr lang="ru-RU" sz="2400" b="1" dirty="0" smtClean="0"/>
              <a:t>Ответ: </a:t>
            </a:r>
            <a:r>
              <a:rPr lang="ru-RU" altLang="ru-RU" sz="2400" b="1" dirty="0" smtClean="0"/>
              <a:t>х</a:t>
            </a:r>
            <a:r>
              <a:rPr lang="ru-RU" altLang="ru-RU" sz="2400" b="1" baseline="-25000" dirty="0" smtClean="0"/>
              <a:t>1</a:t>
            </a:r>
            <a:r>
              <a:rPr lang="en-US" altLang="ru-RU" sz="2400" b="1" dirty="0" smtClean="0"/>
              <a:t> </a:t>
            </a:r>
            <a:r>
              <a:rPr lang="ru-RU" altLang="ru-RU" sz="2400" b="1" dirty="0" smtClean="0"/>
              <a:t>=</a:t>
            </a:r>
            <a:r>
              <a:rPr lang="en-US" altLang="ru-RU" sz="2400" b="1" dirty="0" smtClean="0"/>
              <a:t> </a:t>
            </a:r>
            <a:r>
              <a:rPr lang="ru-RU" altLang="ru-RU" sz="2400" b="1" dirty="0" smtClean="0"/>
              <a:t>5, х</a:t>
            </a:r>
            <a:r>
              <a:rPr lang="ru-RU" altLang="ru-RU" sz="2400" b="1" baseline="-25000" dirty="0" smtClean="0"/>
              <a:t>2</a:t>
            </a:r>
            <a:r>
              <a:rPr lang="en-US" altLang="ru-RU" sz="2400" b="1" dirty="0" smtClean="0"/>
              <a:t> </a:t>
            </a:r>
            <a:r>
              <a:rPr lang="ru-RU" altLang="ru-RU" sz="2400" b="1" dirty="0" smtClean="0"/>
              <a:t>=</a:t>
            </a:r>
            <a:r>
              <a:rPr lang="en-US" altLang="ru-RU" sz="2400" b="1" dirty="0" smtClean="0"/>
              <a:t> </a:t>
            </a:r>
            <a:r>
              <a:rPr lang="ru-RU" altLang="ru-RU" sz="2400" b="1" dirty="0" smtClean="0"/>
              <a:t>- </a:t>
            </a:r>
            <a:r>
              <a:rPr lang="en-US" altLang="ru-RU" sz="2400" b="1" dirty="0" smtClean="0"/>
              <a:t>5</a:t>
            </a:r>
            <a:endParaRPr lang="ru-RU" altLang="ru-RU" sz="24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260648"/>
            <a:ext cx="8280920" cy="1008112"/>
          </a:xfrm>
          <a:prstGeom prst="roundRect">
            <a:avLst>
              <a:gd name="adj" fmla="val 328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Решение неполных квадратных уравнений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2987675" y="1628775"/>
            <a:ext cx="309649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Если   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  и 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3519579" y="2276872"/>
            <a:ext cx="1700493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r>
              <a:rPr lang="ru-RU" altLang="ru-RU" sz="3200" b="1" dirty="0"/>
              <a:t>ах</a:t>
            </a:r>
            <a:r>
              <a:rPr lang="ru-RU" altLang="ru-RU" sz="3200" b="1" baseline="30000" dirty="0"/>
              <a:t>2</a:t>
            </a:r>
            <a:r>
              <a:rPr lang="ru-RU" altLang="ru-RU" sz="3200" b="1" dirty="0"/>
              <a:t> = </a:t>
            </a:r>
            <a:r>
              <a:rPr lang="ru-RU" altLang="ru-RU" sz="3200" b="1" dirty="0" smtClean="0"/>
              <a:t>0</a:t>
            </a:r>
            <a:endParaRPr lang="ru-RU" altLang="ru-RU" sz="3200" b="1" dirty="0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2249921" y="3212976"/>
            <a:ext cx="4572000" cy="304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ru-RU" altLang="ru-RU" sz="2400" b="1" dirty="0" smtClean="0"/>
              <a:t>Примеры:	а</a:t>
            </a:r>
            <a:r>
              <a:rPr lang="ru-RU" altLang="ru-RU" sz="2400" b="1" dirty="0"/>
              <a:t>)  157х</a:t>
            </a:r>
            <a:r>
              <a:rPr lang="ru-RU" altLang="ru-RU" sz="2400" b="1" baseline="30000" dirty="0"/>
              <a:t>2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0</a:t>
            </a:r>
            <a:endParaRPr lang="en-US" altLang="ru-RU" sz="2400" b="1" dirty="0"/>
          </a:p>
          <a:p>
            <a:r>
              <a:rPr lang="en-US" altLang="ru-RU" sz="2400" b="1" dirty="0"/>
              <a:t>    </a:t>
            </a:r>
            <a:r>
              <a:rPr lang="ru-RU" altLang="ru-RU" sz="2400" b="1" dirty="0"/>
              <a:t> </a:t>
            </a:r>
            <a:r>
              <a:rPr lang="ru-RU" altLang="ru-RU" sz="2400" b="1" dirty="0" smtClean="0"/>
              <a:t>			х</a:t>
            </a:r>
            <a:r>
              <a:rPr lang="en-US" altLang="ru-RU" sz="2400" b="1" dirty="0" smtClean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0</a:t>
            </a:r>
          </a:p>
          <a:p>
            <a:r>
              <a:rPr lang="ru-RU" altLang="ru-RU" sz="2400" b="1" dirty="0" smtClean="0"/>
              <a:t>		б</a:t>
            </a:r>
            <a:r>
              <a:rPr lang="ru-RU" altLang="ru-RU" sz="2400" b="1" dirty="0"/>
              <a:t>) -298х</a:t>
            </a:r>
            <a:r>
              <a:rPr lang="ru-RU" altLang="ru-RU" sz="2400" b="1" baseline="30000" dirty="0"/>
              <a:t>2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0  </a:t>
            </a:r>
            <a:endParaRPr lang="en-US" altLang="ru-RU" sz="2400" b="1" dirty="0"/>
          </a:p>
          <a:p>
            <a:r>
              <a:rPr lang="en-US" altLang="ru-RU" sz="2400" b="1" dirty="0"/>
              <a:t>     </a:t>
            </a:r>
            <a:r>
              <a:rPr lang="ru-RU" altLang="ru-RU" sz="2400" b="1" dirty="0" smtClean="0"/>
              <a:t>			х</a:t>
            </a:r>
            <a:r>
              <a:rPr lang="en-US" altLang="ru-RU" sz="2400" b="1" dirty="0" smtClean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0</a:t>
            </a:r>
          </a:p>
          <a:p>
            <a:r>
              <a:rPr lang="ru-RU" altLang="ru-RU" sz="2400" b="1" dirty="0" smtClean="0"/>
              <a:t>		в</a:t>
            </a:r>
            <a:r>
              <a:rPr lang="ru-RU" altLang="ru-RU" sz="2400" b="1" dirty="0"/>
              <a:t>) 53,7х</a:t>
            </a:r>
            <a:r>
              <a:rPr lang="ru-RU" altLang="ru-RU" sz="2400" b="1" baseline="30000" dirty="0"/>
              <a:t>2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/>
              <a:t>0 </a:t>
            </a:r>
            <a:endParaRPr lang="en-US" altLang="ru-RU" sz="2400" b="1" dirty="0"/>
          </a:p>
          <a:p>
            <a:r>
              <a:rPr lang="ru-RU" altLang="ru-RU" sz="2400" b="1" dirty="0"/>
              <a:t> </a:t>
            </a:r>
            <a:r>
              <a:rPr lang="en-US" altLang="ru-RU" sz="2400" b="1" dirty="0"/>
              <a:t>    </a:t>
            </a:r>
            <a:r>
              <a:rPr lang="ru-RU" altLang="ru-RU" sz="2400" b="1" dirty="0" smtClean="0"/>
              <a:t>			х</a:t>
            </a:r>
            <a:r>
              <a:rPr lang="en-US" altLang="ru-RU" sz="2400" b="1" dirty="0" smtClean="0"/>
              <a:t> </a:t>
            </a:r>
            <a:r>
              <a:rPr lang="ru-RU" altLang="ru-RU" sz="2400" b="1" dirty="0"/>
              <a:t>=</a:t>
            </a:r>
            <a:r>
              <a:rPr lang="en-US" altLang="ru-RU" sz="2400" b="1" dirty="0"/>
              <a:t> </a:t>
            </a:r>
            <a:r>
              <a:rPr lang="ru-RU" altLang="ru-RU" sz="2400" b="1" dirty="0" smtClean="0"/>
              <a:t>0</a:t>
            </a:r>
          </a:p>
          <a:p>
            <a:endParaRPr lang="ru-RU" altLang="ru-RU" sz="2400" b="1" dirty="0" smtClean="0"/>
          </a:p>
          <a:p>
            <a:r>
              <a:rPr lang="ru-RU" altLang="ru-RU" sz="2400" b="1" dirty="0" smtClean="0"/>
              <a:t>Ответ: х</a:t>
            </a:r>
            <a:r>
              <a:rPr lang="en-US" altLang="ru-RU" sz="2400" b="1" dirty="0" smtClean="0"/>
              <a:t> </a:t>
            </a:r>
            <a:r>
              <a:rPr lang="ru-RU" altLang="ru-RU" sz="2400" b="1" dirty="0" smtClean="0"/>
              <a:t>=</a:t>
            </a:r>
            <a:r>
              <a:rPr lang="en-US" altLang="ru-RU" sz="2400" b="1" dirty="0" smtClean="0"/>
              <a:t> </a:t>
            </a:r>
            <a:r>
              <a:rPr lang="ru-RU" altLang="ru-RU" sz="2400" b="1" dirty="0" smtClean="0"/>
              <a:t>0</a:t>
            </a:r>
            <a:endParaRPr lang="ru-RU" altLang="ru-RU" sz="2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260648"/>
            <a:ext cx="8280920" cy="1008112"/>
          </a:xfrm>
          <a:prstGeom prst="roundRect">
            <a:avLst>
              <a:gd name="adj" fmla="val 328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Решение неполных квадратных уравнений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4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4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64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645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645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4"/>
          <p:cNvSpPr>
            <a:spLocks noChangeArrowheads="1"/>
          </p:cNvSpPr>
          <p:nvPr/>
        </p:nvSpPr>
        <p:spPr bwMode="auto">
          <a:xfrm>
            <a:off x="3743325" y="5518150"/>
            <a:ext cx="1333500" cy="719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>
              <a:solidFill>
                <a:schemeClr val="accent4">
                  <a:lumMod val="20000"/>
                  <a:lumOff val="80000"/>
                </a:schemeClr>
              </a:solidFill>
              <a:latin typeface="Arial" charset="0"/>
            </a:endParaRP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1258888" y="3357563"/>
            <a:ext cx="741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 sz="2400"/>
          </a:p>
        </p:txBody>
      </p:sp>
      <p:graphicFrame>
        <p:nvGraphicFramePr>
          <p:cNvPr id="13318" name="Object 10"/>
          <p:cNvGraphicFramePr>
            <a:graphicFrameLocks noGrp="1" noChangeAspect="1"/>
          </p:cNvGraphicFramePr>
          <p:nvPr>
            <p:ph/>
          </p:nvPr>
        </p:nvGraphicFramePr>
        <p:xfrm>
          <a:off x="4514850" y="32448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Формула" r:id="rId3" imgW="114151" imgH="215619" progId="Equation.3">
                  <p:embed/>
                </p:oleObj>
              </mc:Choice>
              <mc:Fallback>
                <p:oleObj name="Формула" r:id="rId3" imgW="114151" imgH="215619" progId="Equation.3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2448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Rectangle 16"/>
          <p:cNvSpPr>
            <a:spLocks noChangeArrowheads="1"/>
          </p:cNvSpPr>
          <p:nvPr/>
        </p:nvSpPr>
        <p:spPr bwMode="auto">
          <a:xfrm>
            <a:off x="3203848" y="1412776"/>
            <a:ext cx="2517774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ах</a:t>
            </a:r>
            <a:r>
              <a:rPr lang="en-US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²</a:t>
            </a:r>
            <a:r>
              <a:rPr lang="ru-RU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+</a:t>
            </a:r>
            <a:r>
              <a:rPr lang="ru-RU" altLang="ru-RU" sz="2800" b="1" dirty="0" err="1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вх+с</a:t>
            </a:r>
            <a:r>
              <a:rPr lang="ru-RU" altLang="ru-RU" sz="28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=0</a:t>
            </a:r>
            <a:endParaRPr lang="en-US" altLang="ru-RU" sz="2800" b="1" dirty="0">
              <a:solidFill>
                <a:schemeClr val="accent3">
                  <a:lumMod val="20000"/>
                  <a:lumOff val="8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322" name="Rectangle 17"/>
          <p:cNvSpPr>
            <a:spLocks noChangeArrowheads="1"/>
          </p:cNvSpPr>
          <p:nvPr/>
        </p:nvSpPr>
        <p:spPr bwMode="auto">
          <a:xfrm>
            <a:off x="3132138" y="2133600"/>
            <a:ext cx="2519362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14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Определить</a:t>
            </a:r>
          </a:p>
          <a:p>
            <a:pPr algn="ctr"/>
            <a:r>
              <a:rPr lang="ru-RU" altLang="ru-RU" sz="14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коэффициенты </a:t>
            </a:r>
            <a:r>
              <a:rPr lang="ru-RU" altLang="ru-RU" sz="1400" b="1" dirty="0" err="1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а,в,с</a:t>
            </a:r>
            <a:endParaRPr lang="ru-RU" altLang="ru-RU" sz="1400" b="1" dirty="0">
              <a:solidFill>
                <a:schemeClr val="accent3">
                  <a:lumMod val="20000"/>
                  <a:lumOff val="8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323" name="Rectangle 18"/>
          <p:cNvSpPr>
            <a:spLocks noChangeArrowheads="1"/>
          </p:cNvSpPr>
          <p:nvPr/>
        </p:nvSpPr>
        <p:spPr bwMode="auto">
          <a:xfrm>
            <a:off x="1835150" y="3789363"/>
            <a:ext cx="1368425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Если </a:t>
            </a:r>
            <a:r>
              <a:rPr lang="en-US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D&lt;0</a:t>
            </a:r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, то</a:t>
            </a:r>
          </a:p>
        </p:txBody>
      </p:sp>
      <p:sp>
        <p:nvSpPr>
          <p:cNvPr id="13324" name="Rectangle 19"/>
          <p:cNvSpPr>
            <a:spLocks noChangeArrowheads="1"/>
          </p:cNvSpPr>
          <p:nvPr/>
        </p:nvSpPr>
        <p:spPr bwMode="auto">
          <a:xfrm>
            <a:off x="3169444" y="2925763"/>
            <a:ext cx="2482056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14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Вычислить дискриминант</a:t>
            </a:r>
          </a:p>
          <a:p>
            <a:pPr algn="ctr"/>
            <a:r>
              <a:rPr lang="en-US" altLang="ru-RU" sz="14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D=</a:t>
            </a:r>
            <a:r>
              <a:rPr lang="ru-RU" altLang="ru-RU" sz="14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в</a:t>
            </a:r>
            <a:r>
              <a:rPr lang="en-US" altLang="ru-RU" sz="14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²</a:t>
            </a:r>
            <a:r>
              <a:rPr lang="ru-RU" altLang="ru-RU" sz="1400" b="1" dirty="0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-4ас</a:t>
            </a:r>
            <a:endParaRPr lang="en-US" altLang="ru-RU" sz="1400" b="1" dirty="0">
              <a:solidFill>
                <a:schemeClr val="accent3">
                  <a:lumMod val="20000"/>
                  <a:lumOff val="8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325" name="Rectangle 20"/>
          <p:cNvSpPr>
            <a:spLocks noChangeArrowheads="1"/>
          </p:cNvSpPr>
          <p:nvPr/>
        </p:nvSpPr>
        <p:spPr bwMode="auto">
          <a:xfrm>
            <a:off x="3708400" y="3789363"/>
            <a:ext cx="1368425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Если </a:t>
            </a:r>
            <a:r>
              <a:rPr lang="en-US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D</a:t>
            </a:r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=</a:t>
            </a:r>
            <a:r>
              <a:rPr lang="en-US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0</a:t>
            </a:r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, то</a:t>
            </a:r>
          </a:p>
        </p:txBody>
      </p:sp>
      <p:sp>
        <p:nvSpPr>
          <p:cNvPr id="13326" name="Rectangle 21"/>
          <p:cNvSpPr>
            <a:spLocks noChangeArrowheads="1"/>
          </p:cNvSpPr>
          <p:nvPr/>
        </p:nvSpPr>
        <p:spPr bwMode="auto">
          <a:xfrm>
            <a:off x="5724525" y="5516563"/>
            <a:ext cx="1368425" cy="7207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>
              <a:latin typeface="Arial" charset="0"/>
            </a:endParaRPr>
          </a:p>
        </p:txBody>
      </p:sp>
      <p:sp>
        <p:nvSpPr>
          <p:cNvPr id="13327" name="Rectangle 22"/>
          <p:cNvSpPr>
            <a:spLocks noChangeArrowheads="1"/>
          </p:cNvSpPr>
          <p:nvPr/>
        </p:nvSpPr>
        <p:spPr bwMode="auto">
          <a:xfrm>
            <a:off x="5724525" y="4654550"/>
            <a:ext cx="1368425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2 корня</a:t>
            </a:r>
          </a:p>
        </p:txBody>
      </p:sp>
      <p:sp>
        <p:nvSpPr>
          <p:cNvPr id="13328" name="Rectangle 23"/>
          <p:cNvSpPr>
            <a:spLocks noChangeArrowheads="1"/>
          </p:cNvSpPr>
          <p:nvPr/>
        </p:nvSpPr>
        <p:spPr bwMode="auto">
          <a:xfrm>
            <a:off x="5651500" y="3789363"/>
            <a:ext cx="1368425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Если </a:t>
            </a:r>
            <a:r>
              <a:rPr lang="en-US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D&gt;0</a:t>
            </a:r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, то</a:t>
            </a:r>
          </a:p>
        </p:txBody>
      </p:sp>
      <p:sp>
        <p:nvSpPr>
          <p:cNvPr id="13329" name="Rectangle 25"/>
          <p:cNvSpPr>
            <a:spLocks noChangeArrowheads="1"/>
          </p:cNvSpPr>
          <p:nvPr/>
        </p:nvSpPr>
        <p:spPr bwMode="auto">
          <a:xfrm>
            <a:off x="3779838" y="4654550"/>
            <a:ext cx="1368425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1 корень</a:t>
            </a:r>
          </a:p>
        </p:txBody>
      </p:sp>
      <p:sp>
        <p:nvSpPr>
          <p:cNvPr id="13330" name="Rectangle 26"/>
          <p:cNvSpPr>
            <a:spLocks noChangeArrowheads="1"/>
          </p:cNvSpPr>
          <p:nvPr/>
        </p:nvSpPr>
        <p:spPr bwMode="auto">
          <a:xfrm>
            <a:off x="1619250" y="4654550"/>
            <a:ext cx="1584325" cy="504825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Уравнение не</a:t>
            </a:r>
          </a:p>
          <a:p>
            <a:pPr algn="ctr"/>
            <a:r>
              <a:rPr lang="ru-RU" altLang="ru-RU">
                <a:solidFill>
                  <a:schemeClr val="accent3">
                    <a:lumMod val="20000"/>
                    <a:lumOff val="80000"/>
                  </a:schemeClr>
                </a:solidFill>
                <a:cs typeface="Times New Roman" pitchFamily="18" charset="0"/>
              </a:rPr>
              <a:t> имеет корней</a:t>
            </a:r>
          </a:p>
        </p:txBody>
      </p:sp>
      <p:sp>
        <p:nvSpPr>
          <p:cNvPr id="13331" name="Line 27"/>
          <p:cNvSpPr>
            <a:spLocks noChangeShapeType="1"/>
          </p:cNvSpPr>
          <p:nvPr/>
        </p:nvSpPr>
        <p:spPr bwMode="auto">
          <a:xfrm>
            <a:off x="4427538" y="19177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2" name="Line 28"/>
          <p:cNvSpPr>
            <a:spLocks noChangeShapeType="1"/>
          </p:cNvSpPr>
          <p:nvPr/>
        </p:nvSpPr>
        <p:spPr bwMode="auto">
          <a:xfrm>
            <a:off x="4427538" y="26368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3" name="Line 29"/>
          <p:cNvSpPr>
            <a:spLocks noChangeShapeType="1"/>
          </p:cNvSpPr>
          <p:nvPr/>
        </p:nvSpPr>
        <p:spPr bwMode="auto">
          <a:xfrm>
            <a:off x="4427538" y="34290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4" name="Line 30"/>
          <p:cNvSpPr>
            <a:spLocks noChangeShapeType="1"/>
          </p:cNvSpPr>
          <p:nvPr/>
        </p:nvSpPr>
        <p:spPr bwMode="auto">
          <a:xfrm flipH="1">
            <a:off x="2484438" y="3429000"/>
            <a:ext cx="19431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5" name="Line 31"/>
          <p:cNvSpPr>
            <a:spLocks noChangeShapeType="1"/>
          </p:cNvSpPr>
          <p:nvPr/>
        </p:nvSpPr>
        <p:spPr bwMode="auto">
          <a:xfrm>
            <a:off x="4427538" y="3429000"/>
            <a:ext cx="194468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6" name="Line 32"/>
          <p:cNvSpPr>
            <a:spLocks noChangeShapeType="1"/>
          </p:cNvSpPr>
          <p:nvPr/>
        </p:nvSpPr>
        <p:spPr bwMode="auto">
          <a:xfrm>
            <a:off x="4427538" y="42941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7" name="Line 33"/>
          <p:cNvSpPr>
            <a:spLocks noChangeShapeType="1"/>
          </p:cNvSpPr>
          <p:nvPr/>
        </p:nvSpPr>
        <p:spPr bwMode="auto">
          <a:xfrm>
            <a:off x="2484438" y="42941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8" name="Line 34"/>
          <p:cNvSpPr>
            <a:spLocks noChangeShapeType="1"/>
          </p:cNvSpPr>
          <p:nvPr/>
        </p:nvSpPr>
        <p:spPr bwMode="auto">
          <a:xfrm>
            <a:off x="6372225" y="42941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9" name="Line 35"/>
          <p:cNvSpPr>
            <a:spLocks noChangeShapeType="1"/>
          </p:cNvSpPr>
          <p:nvPr/>
        </p:nvSpPr>
        <p:spPr bwMode="auto">
          <a:xfrm>
            <a:off x="4427538" y="51577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0" name="Line 36"/>
          <p:cNvSpPr>
            <a:spLocks noChangeShapeType="1"/>
          </p:cNvSpPr>
          <p:nvPr/>
        </p:nvSpPr>
        <p:spPr bwMode="auto">
          <a:xfrm>
            <a:off x="6372225" y="51577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51520" y="260648"/>
            <a:ext cx="864096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Алгоритм решения квадратного уравнения</a:t>
            </a:r>
            <a:endParaRPr lang="ru-RU" sz="2800" b="1" dirty="0"/>
          </a:p>
        </p:txBody>
      </p:sp>
      <p:pic>
        <p:nvPicPr>
          <p:cNvPr id="13352" name="Picture 40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143" y="5440307"/>
            <a:ext cx="971352" cy="79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54" name="Picture 42"/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590158"/>
            <a:ext cx="1379696" cy="64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36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22" grpId="0" animBg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3329" grpId="0" animBg="1"/>
      <p:bldP spid="13330" grpId="0" animBg="1"/>
      <p:bldP spid="13331" grpId="0" animBg="1"/>
      <p:bldP spid="13332" grpId="0" animBg="1"/>
      <p:bldP spid="13333" grpId="0" animBg="1"/>
      <p:bldP spid="13334" grpId="0" animBg="1"/>
      <p:bldP spid="13335" grpId="0" animBg="1"/>
      <p:bldP spid="13336" grpId="0" animBg="1"/>
      <p:bldP spid="13337" grpId="0" animBg="1"/>
      <p:bldP spid="13338" grpId="0" animBg="1"/>
      <p:bldP spid="13339" grpId="0" animBg="1"/>
      <p:bldP spid="133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3635375" y="1557338"/>
            <a:ext cx="273685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ru-RU" altLang="ru-RU" sz="2000" b="1"/>
              <a:t>3х</a:t>
            </a:r>
            <a:r>
              <a:rPr lang="en-US" altLang="ru-RU" sz="2000" b="1"/>
              <a:t>²</a:t>
            </a:r>
            <a:r>
              <a:rPr lang="ru-RU" altLang="ru-RU" sz="2000" b="1"/>
              <a:t> + 11х + 6 = 0</a:t>
            </a:r>
          </a:p>
        </p:txBody>
      </p:sp>
      <p:sp>
        <p:nvSpPr>
          <p:cNvPr id="14340" name="AutoShape 14"/>
          <p:cNvSpPr>
            <a:spLocks noChangeArrowheads="1"/>
          </p:cNvSpPr>
          <p:nvPr/>
        </p:nvSpPr>
        <p:spPr bwMode="auto">
          <a:xfrm>
            <a:off x="2916238" y="2276475"/>
            <a:ext cx="3527425" cy="22320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endParaRPr lang="ru-RU" altLang="ru-RU" b="1"/>
          </a:p>
        </p:txBody>
      </p:sp>
      <p:sp>
        <p:nvSpPr>
          <p:cNvPr id="14341" name="Rectangle 15"/>
          <p:cNvSpPr>
            <a:spLocks noChangeArrowheads="1"/>
          </p:cNvSpPr>
          <p:nvPr/>
        </p:nvSpPr>
        <p:spPr bwMode="auto">
          <a:xfrm>
            <a:off x="3635375" y="2276475"/>
            <a:ext cx="19780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ru-RU" altLang="ru-RU" b="1" dirty="0"/>
              <a:t>а = 3; в = 11; с = 6</a:t>
            </a:r>
          </a:p>
        </p:txBody>
      </p:sp>
      <p:sp>
        <p:nvSpPr>
          <p:cNvPr id="14342" name="Rectangle 16"/>
          <p:cNvSpPr>
            <a:spLocks noChangeArrowheads="1"/>
          </p:cNvSpPr>
          <p:nvPr/>
        </p:nvSpPr>
        <p:spPr bwMode="auto">
          <a:xfrm>
            <a:off x="2843213" y="2565400"/>
            <a:ext cx="364013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altLang="ru-RU" b="1" dirty="0"/>
              <a:t>D</a:t>
            </a:r>
            <a:r>
              <a:rPr lang="ru-RU" altLang="ru-RU" b="1" dirty="0"/>
              <a:t>=11</a:t>
            </a:r>
            <a:r>
              <a:rPr lang="en-US" altLang="ru-RU" b="1" dirty="0"/>
              <a:t>²</a:t>
            </a:r>
            <a:r>
              <a:rPr lang="ru-RU" altLang="ru-RU" b="1" dirty="0"/>
              <a:t> - 4 </a:t>
            </a:r>
            <a:r>
              <a:rPr lang="en-US" altLang="ru-RU" b="1" dirty="0"/>
              <a:t>·</a:t>
            </a:r>
            <a:r>
              <a:rPr lang="ru-RU" altLang="ru-RU" b="1" dirty="0"/>
              <a:t> 3</a:t>
            </a:r>
            <a:r>
              <a:rPr lang="en-US" altLang="ru-RU" b="1" dirty="0"/>
              <a:t>·</a:t>
            </a:r>
            <a:r>
              <a:rPr lang="ru-RU" altLang="ru-RU" b="1" dirty="0"/>
              <a:t> 6 = 121 – 72 = 49 </a:t>
            </a:r>
            <a:r>
              <a:rPr lang="en-US" altLang="ru-RU" b="1" dirty="0"/>
              <a:t>&gt;</a:t>
            </a:r>
            <a:r>
              <a:rPr lang="ru-RU" altLang="ru-RU" b="1" dirty="0"/>
              <a:t> 0 ,</a:t>
            </a:r>
          </a:p>
          <a:p>
            <a:r>
              <a:rPr lang="ru-RU" altLang="ru-RU" b="1" dirty="0"/>
              <a:t>    уравнение имеет два корня</a:t>
            </a:r>
            <a:endParaRPr lang="en-US" altLang="ru-RU" b="1" dirty="0"/>
          </a:p>
          <a:p>
            <a:endParaRPr lang="ru-RU" altLang="ru-RU" b="1" dirty="0"/>
          </a:p>
          <a:p>
            <a:endParaRPr lang="ru-RU" altLang="ru-RU" b="1" dirty="0"/>
          </a:p>
        </p:txBody>
      </p:sp>
      <p:graphicFrame>
        <p:nvGraphicFramePr>
          <p:cNvPr id="14343" name="Object 17"/>
          <p:cNvGraphicFramePr>
            <a:graphicFrameLocks noChangeAspect="1"/>
          </p:cNvGraphicFramePr>
          <p:nvPr/>
        </p:nvGraphicFramePr>
        <p:xfrm>
          <a:off x="3419475" y="3141663"/>
          <a:ext cx="2016125" cy="124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Формула" r:id="rId3" imgW="1689100" imgH="1244600" progId="Equation.3">
                  <p:embed/>
                </p:oleObj>
              </mc:Choice>
              <mc:Fallback>
                <p:oleObj name="Формула" r:id="rId3" imgW="1689100" imgH="12446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141663"/>
                        <a:ext cx="2016125" cy="1249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8" name="AutoShape 18"/>
          <p:cNvSpPr>
            <a:spLocks noChangeArrowheads="1"/>
          </p:cNvSpPr>
          <p:nvPr/>
        </p:nvSpPr>
        <p:spPr bwMode="auto">
          <a:xfrm>
            <a:off x="2899568" y="2276473"/>
            <a:ext cx="3527425" cy="2232025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endParaRPr lang="ru-RU" altLang="ru-RU" b="1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260648"/>
            <a:ext cx="8208912" cy="1080120"/>
          </a:xfrm>
          <a:prstGeom prst="roundRect">
            <a:avLst>
              <a:gd name="adj" fmla="val 272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Примеры решения</a:t>
            </a:r>
          </a:p>
          <a:p>
            <a:pPr algn="ctr"/>
            <a:r>
              <a:rPr lang="ru-RU" sz="2800" b="1" dirty="0" smtClean="0"/>
              <a:t>квадратных уравнений по формуле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7"/>
          <p:cNvSpPr>
            <a:spLocks noChangeArrowheads="1"/>
          </p:cNvSpPr>
          <p:nvPr/>
        </p:nvSpPr>
        <p:spPr bwMode="auto">
          <a:xfrm>
            <a:off x="3563938" y="1700213"/>
            <a:ext cx="424815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ru-RU" altLang="ru-RU" sz="2000" b="1">
                <a:solidFill>
                  <a:schemeClr val="bg1"/>
                </a:solidFill>
              </a:rPr>
              <a:t>    </a:t>
            </a:r>
            <a:r>
              <a:rPr lang="ru-RU" altLang="ru-RU" sz="2000" b="1"/>
              <a:t>9х</a:t>
            </a:r>
            <a:r>
              <a:rPr lang="en-US" altLang="ru-RU" sz="2000" b="1"/>
              <a:t>²</a:t>
            </a:r>
            <a:r>
              <a:rPr lang="ru-RU" altLang="ru-RU" sz="2000" b="1"/>
              <a:t> - 6х + 1 = 0</a:t>
            </a:r>
          </a:p>
        </p:txBody>
      </p:sp>
      <p:sp>
        <p:nvSpPr>
          <p:cNvPr id="15363" name="Rectangle 53"/>
          <p:cNvSpPr>
            <a:spLocks noChangeArrowheads="1"/>
          </p:cNvSpPr>
          <p:nvPr/>
        </p:nvSpPr>
        <p:spPr bwMode="auto">
          <a:xfrm>
            <a:off x="2195513" y="3860800"/>
            <a:ext cx="922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ru-RU" alt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64" name="AutoShape 54"/>
          <p:cNvSpPr>
            <a:spLocks noChangeArrowheads="1"/>
          </p:cNvSpPr>
          <p:nvPr/>
        </p:nvSpPr>
        <p:spPr bwMode="auto">
          <a:xfrm>
            <a:off x="2916238" y="2276475"/>
            <a:ext cx="3527425" cy="22320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endParaRPr lang="ru-RU" altLang="ru-RU" b="1"/>
          </a:p>
        </p:txBody>
      </p:sp>
      <p:sp>
        <p:nvSpPr>
          <p:cNvPr id="15365" name="Rectangle 55"/>
          <p:cNvSpPr>
            <a:spLocks noChangeArrowheads="1"/>
          </p:cNvSpPr>
          <p:nvPr/>
        </p:nvSpPr>
        <p:spPr bwMode="auto">
          <a:xfrm>
            <a:off x="2916238" y="2276475"/>
            <a:ext cx="3527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lvl="4"/>
            <a:r>
              <a:rPr lang="ru-RU" altLang="ru-RU" b="1"/>
              <a:t>       </a:t>
            </a:r>
          </a:p>
        </p:txBody>
      </p:sp>
      <p:sp>
        <p:nvSpPr>
          <p:cNvPr id="15366" name="Rectangle 56"/>
          <p:cNvSpPr>
            <a:spLocks noChangeArrowheads="1"/>
          </p:cNvSpPr>
          <p:nvPr/>
        </p:nvSpPr>
        <p:spPr bwMode="auto">
          <a:xfrm>
            <a:off x="3132138" y="2349500"/>
            <a:ext cx="339883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altLang="ru-RU" b="1"/>
              <a:t>a</a:t>
            </a:r>
            <a:r>
              <a:rPr lang="ru-RU" altLang="ru-RU" b="1"/>
              <a:t> = 9, </a:t>
            </a:r>
            <a:r>
              <a:rPr lang="en-US" altLang="ru-RU" b="1"/>
              <a:t>b = - 6 , c = 1</a:t>
            </a:r>
            <a:endParaRPr lang="ru-RU" altLang="ru-RU" b="1"/>
          </a:p>
          <a:p>
            <a:r>
              <a:rPr lang="en-US" altLang="ru-RU" b="1"/>
              <a:t>D</a:t>
            </a:r>
            <a:r>
              <a:rPr lang="ru-RU" altLang="ru-RU" b="1"/>
              <a:t>=(-6)</a:t>
            </a:r>
            <a:r>
              <a:rPr lang="en-US" altLang="ru-RU" b="1"/>
              <a:t>²</a:t>
            </a:r>
            <a:r>
              <a:rPr lang="ru-RU" altLang="ru-RU" b="1"/>
              <a:t> - 4 </a:t>
            </a:r>
            <a:r>
              <a:rPr lang="en-US" altLang="ru-RU" b="1"/>
              <a:t>·</a:t>
            </a:r>
            <a:r>
              <a:rPr lang="ru-RU" altLang="ru-RU" b="1"/>
              <a:t> 9 </a:t>
            </a:r>
            <a:r>
              <a:rPr lang="en-US" altLang="ru-RU" b="1"/>
              <a:t>·</a:t>
            </a:r>
            <a:r>
              <a:rPr lang="ru-RU" altLang="ru-RU" b="1"/>
              <a:t> 1 = 36 – 36 = 0,</a:t>
            </a:r>
            <a:endParaRPr lang="en-US" altLang="ru-RU" b="1"/>
          </a:p>
          <a:p>
            <a:r>
              <a:rPr lang="ru-RU" altLang="ru-RU" b="1"/>
              <a:t>уравнение имеет один корень</a:t>
            </a:r>
          </a:p>
        </p:txBody>
      </p:sp>
      <p:graphicFrame>
        <p:nvGraphicFramePr>
          <p:cNvPr id="15367" name="Object 58"/>
          <p:cNvGraphicFramePr>
            <a:graphicFrameLocks noChangeAspect="1"/>
          </p:cNvGraphicFramePr>
          <p:nvPr/>
        </p:nvGraphicFramePr>
        <p:xfrm>
          <a:off x="4284663" y="3284538"/>
          <a:ext cx="165576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Формула" r:id="rId3" imgW="1002865" imgH="393529" progId="Equation.3">
                  <p:embed/>
                </p:oleObj>
              </mc:Choice>
              <mc:Fallback>
                <p:oleObj name="Формула" r:id="rId3" imgW="1002865" imgH="393529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3284538"/>
                        <a:ext cx="1655762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ext Box 59"/>
          <p:cNvSpPr txBox="1">
            <a:spLocks noChangeArrowheads="1"/>
          </p:cNvSpPr>
          <p:nvPr/>
        </p:nvSpPr>
        <p:spPr bwMode="auto">
          <a:xfrm>
            <a:off x="3779838" y="3500438"/>
            <a:ext cx="10080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х = </a:t>
            </a:r>
          </a:p>
        </p:txBody>
      </p:sp>
      <p:sp>
        <p:nvSpPr>
          <p:cNvPr id="72764" name="AutoShape 60"/>
          <p:cNvSpPr>
            <a:spLocks noChangeArrowheads="1"/>
          </p:cNvSpPr>
          <p:nvPr/>
        </p:nvSpPr>
        <p:spPr bwMode="auto">
          <a:xfrm>
            <a:off x="2916238" y="2276475"/>
            <a:ext cx="3527425" cy="2232025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endParaRPr lang="ru-RU" altLang="ru-RU" b="1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8800" y="260648"/>
            <a:ext cx="8208912" cy="1080120"/>
          </a:xfrm>
          <a:prstGeom prst="roundRect">
            <a:avLst>
              <a:gd name="adj" fmla="val 272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Примеры решения</a:t>
            </a:r>
          </a:p>
          <a:p>
            <a:pPr algn="ctr"/>
            <a:r>
              <a:rPr lang="ru-RU" sz="2800" b="1" dirty="0" smtClean="0"/>
              <a:t>квадратных уравнений по формуле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2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8"/>
          <p:cNvSpPr>
            <a:spLocks noChangeArrowheads="1"/>
          </p:cNvSpPr>
          <p:nvPr/>
        </p:nvSpPr>
        <p:spPr bwMode="auto">
          <a:xfrm>
            <a:off x="3563938" y="1557338"/>
            <a:ext cx="45720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ru-RU" altLang="ru-RU" sz="2000" b="1"/>
              <a:t>-2х</a:t>
            </a:r>
            <a:r>
              <a:rPr lang="en-US" altLang="ru-RU" sz="2000" b="1"/>
              <a:t>²</a:t>
            </a:r>
            <a:r>
              <a:rPr lang="ru-RU" altLang="ru-RU" sz="2000" b="1"/>
              <a:t> + 3х – 5 = 0</a:t>
            </a:r>
          </a:p>
          <a:p>
            <a:pPr lvl="4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ru-RU" altLang="ru-RU" sz="20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6387" name="AutoShape 49"/>
          <p:cNvSpPr>
            <a:spLocks noChangeArrowheads="1"/>
          </p:cNvSpPr>
          <p:nvPr/>
        </p:nvSpPr>
        <p:spPr bwMode="auto">
          <a:xfrm>
            <a:off x="2916238" y="2276475"/>
            <a:ext cx="3527425" cy="22320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endParaRPr lang="ru-RU" altLang="ru-RU" b="1"/>
          </a:p>
        </p:txBody>
      </p:sp>
      <p:sp>
        <p:nvSpPr>
          <p:cNvPr id="16388" name="Rectangle 50"/>
          <p:cNvSpPr>
            <a:spLocks noChangeArrowheads="1"/>
          </p:cNvSpPr>
          <p:nvPr/>
        </p:nvSpPr>
        <p:spPr bwMode="auto">
          <a:xfrm>
            <a:off x="3563938" y="2349500"/>
            <a:ext cx="24749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lvl="4"/>
            <a:r>
              <a:rPr lang="ru-RU" altLang="ru-RU" b="1"/>
              <a:t>     </a:t>
            </a:r>
          </a:p>
        </p:txBody>
      </p:sp>
      <p:sp>
        <p:nvSpPr>
          <p:cNvPr id="16389" name="Rectangle 51"/>
          <p:cNvSpPr>
            <a:spLocks noChangeArrowheads="1"/>
          </p:cNvSpPr>
          <p:nvPr/>
        </p:nvSpPr>
        <p:spPr bwMode="auto">
          <a:xfrm>
            <a:off x="2843213" y="2276475"/>
            <a:ext cx="3744912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altLang="ru-RU" b="1"/>
              <a:t>        a = - 2, b = 3, c = - 5</a:t>
            </a:r>
          </a:p>
          <a:p>
            <a:r>
              <a:rPr lang="en-US" altLang="ru-RU" b="1"/>
              <a:t>D</a:t>
            </a:r>
            <a:r>
              <a:rPr lang="ru-RU" altLang="ru-RU" b="1"/>
              <a:t> =3</a:t>
            </a:r>
            <a:r>
              <a:rPr lang="en-US" altLang="ru-RU" b="1"/>
              <a:t>²</a:t>
            </a:r>
            <a:r>
              <a:rPr lang="ru-RU" altLang="ru-RU" b="1"/>
              <a:t> -4 </a:t>
            </a:r>
            <a:r>
              <a:rPr lang="en-US" altLang="ru-RU" b="1"/>
              <a:t>·</a:t>
            </a:r>
            <a:r>
              <a:rPr lang="ru-RU" altLang="ru-RU" b="1"/>
              <a:t> (-2) </a:t>
            </a:r>
            <a:r>
              <a:rPr lang="en-US" altLang="ru-RU" b="1"/>
              <a:t>·</a:t>
            </a:r>
            <a:r>
              <a:rPr lang="ru-RU" altLang="ru-RU" b="1"/>
              <a:t> (-5) = 9 – 40 = -31</a:t>
            </a:r>
            <a:r>
              <a:rPr lang="en-US" altLang="ru-RU" b="1"/>
              <a:t>&lt;0</a:t>
            </a:r>
            <a:r>
              <a:rPr lang="ru-RU" altLang="ru-RU" b="1"/>
              <a:t>,</a:t>
            </a:r>
            <a:endParaRPr lang="en-US" altLang="ru-RU" b="1"/>
          </a:p>
          <a:p>
            <a:r>
              <a:rPr lang="ru-RU" altLang="ru-RU" b="1"/>
              <a:t>уравнение не имеет корней</a:t>
            </a:r>
          </a:p>
        </p:txBody>
      </p:sp>
      <p:sp>
        <p:nvSpPr>
          <p:cNvPr id="73781" name="AutoShape 53"/>
          <p:cNvSpPr>
            <a:spLocks noChangeArrowheads="1"/>
          </p:cNvSpPr>
          <p:nvPr/>
        </p:nvSpPr>
        <p:spPr bwMode="auto">
          <a:xfrm>
            <a:off x="2916238" y="2276475"/>
            <a:ext cx="3527425" cy="2232025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endParaRPr lang="ru-RU" altLang="ru-RU" b="1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260648"/>
            <a:ext cx="8208912" cy="1080120"/>
          </a:xfrm>
          <a:prstGeom prst="roundRect">
            <a:avLst>
              <a:gd name="adj" fmla="val 272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Примеры решения</a:t>
            </a:r>
          </a:p>
          <a:p>
            <a:pPr algn="ctr"/>
            <a:r>
              <a:rPr lang="ru-RU" sz="2800" b="1" dirty="0" smtClean="0"/>
              <a:t>квадратных уравнений по формуле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3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8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250825" y="1611313"/>
            <a:ext cx="8893175" cy="304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altLang="ru-RU" sz="2400" b="1" dirty="0">
                <a:cs typeface="Times New Roman" pitchFamily="18" charset="0"/>
              </a:rPr>
              <a:t>Уравнение второй степени называется …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altLang="ru-RU" sz="2400" b="1" dirty="0">
                <a:cs typeface="Times New Roman" pitchFamily="18" charset="0"/>
              </a:rPr>
              <a:t>Если D больше 0, то квадратное уравнение имеет … 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altLang="ru-RU" sz="2400" b="1" dirty="0">
                <a:cs typeface="Times New Roman" pitchFamily="18" charset="0"/>
              </a:rPr>
              <a:t>Количество корней квадратного уравнения зависит от знака …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altLang="ru-RU" sz="2400" b="1" dirty="0">
                <a:cs typeface="Times New Roman" pitchFamily="18" charset="0"/>
              </a:rPr>
              <a:t>Квадратные уравнения бывают …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altLang="ru-RU" sz="2400" b="1" dirty="0">
                <a:cs typeface="Times New Roman" pitchFamily="18" charset="0"/>
              </a:rPr>
              <a:t>Квадратное уравнение, у которого первый коэффициент равен 1 называют …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altLang="ru-RU" sz="2400" b="1" dirty="0">
                <a:cs typeface="Times New Roman" pitchFamily="18" charset="0"/>
              </a:rPr>
              <a:t>У любого слова, у растения и у уравнения есть …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365104"/>
            <a:ext cx="4783137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39552" y="260648"/>
            <a:ext cx="8064896" cy="1080120"/>
          </a:xfrm>
          <a:prstGeom prst="roundRect">
            <a:avLst>
              <a:gd name="adj" fmla="val 378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Закончи предложение</a:t>
            </a:r>
            <a:endParaRPr lang="ru-RU" sz="2800" b="1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99592" y="1052736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ru-RU" sz="3200" b="1" i="1" dirty="0" smtClean="0">
                <a:latin typeface="Times New Roman"/>
                <a:ea typeface="Times New Roman"/>
                <a:cs typeface="Times New Roman"/>
              </a:rPr>
              <a:t>Домашнее задание. </a:t>
            </a:r>
          </a:p>
          <a:p>
            <a:pPr marL="342900" indent="-342900" algn="ctr"/>
            <a:r>
              <a:rPr lang="ru-RU" sz="3200" b="1" i="1" dirty="0" smtClean="0">
                <a:latin typeface="Times New Roman"/>
                <a:ea typeface="Times New Roman"/>
                <a:cs typeface="Times New Roman"/>
              </a:rPr>
              <a:t>Решить уравнения </a:t>
            </a:r>
          </a:p>
          <a:p>
            <a:pPr marL="342900" indent="-342900" algn="ctr"/>
            <a:r>
              <a:rPr lang="ru-RU" sz="3200" b="1" i="1" dirty="0" smtClean="0">
                <a:latin typeface="Times New Roman"/>
                <a:ea typeface="Times New Roman"/>
                <a:cs typeface="Times New Roman"/>
              </a:rPr>
              <a:t>x</a:t>
            </a:r>
            <a:r>
              <a:rPr lang="ru-RU" sz="3200" b="1" baseline="30000" dirty="0" smtClean="0">
                <a:latin typeface="Palatino Linotype"/>
                <a:ea typeface="Times New Roman"/>
                <a:cs typeface="Times New Roman"/>
              </a:rPr>
              <a:t>2</a:t>
            </a:r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 + 4</a:t>
            </a:r>
            <a:r>
              <a:rPr lang="ru-RU" sz="3200" b="1" i="1" dirty="0">
                <a:latin typeface="Times New Roman"/>
                <a:ea typeface="Times New Roman"/>
                <a:cs typeface="Times New Roman"/>
              </a:rPr>
              <a:t>x</a:t>
            </a:r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 – 5 = 0</a:t>
            </a:r>
            <a:endParaRPr lang="ru-RU" sz="3200" b="1" dirty="0">
              <a:latin typeface="Calibri"/>
              <a:ea typeface="Calibri"/>
              <a:cs typeface="Times New Roman"/>
            </a:endParaRPr>
          </a:p>
          <a:p>
            <a:pPr marL="342900" indent="-342900" algn="ctr"/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2x</a:t>
            </a:r>
            <a:r>
              <a:rPr lang="ru-RU" sz="3200" b="1" baseline="30000" dirty="0">
                <a:latin typeface="Palatino Linotype"/>
                <a:ea typeface="Times New Roman"/>
                <a:cs typeface="Times New Roman"/>
              </a:rPr>
              <a:t>2</a:t>
            </a:r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 –3</a:t>
            </a:r>
            <a:r>
              <a:rPr lang="ru-RU" sz="3200" b="1" i="1" dirty="0">
                <a:latin typeface="Times New Roman"/>
                <a:ea typeface="Times New Roman"/>
                <a:cs typeface="Times New Roman"/>
              </a:rPr>
              <a:t>x</a:t>
            </a:r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 +1 = 0</a:t>
            </a:r>
            <a:endParaRPr lang="ru-RU" sz="3200" b="1" dirty="0">
              <a:latin typeface="Calibri"/>
              <a:ea typeface="Calibri"/>
              <a:cs typeface="Times New Roman"/>
            </a:endParaRPr>
          </a:p>
          <a:p>
            <a:pPr marL="342900" indent="-342900" algn="ctr"/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4</a:t>
            </a:r>
            <a:r>
              <a:rPr lang="ru-RU" sz="3200" b="1" i="1" dirty="0">
                <a:latin typeface="Times New Roman"/>
                <a:ea typeface="Times New Roman"/>
                <a:cs typeface="Times New Roman"/>
              </a:rPr>
              <a:t>x</a:t>
            </a:r>
            <a:r>
              <a:rPr lang="ru-RU" sz="3200" b="1" baseline="30000" dirty="0">
                <a:latin typeface="Palatino Linotype"/>
                <a:ea typeface="Times New Roman"/>
                <a:cs typeface="Times New Roman"/>
              </a:rPr>
              <a:t>2</a:t>
            </a:r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 +4 </a:t>
            </a:r>
            <a:r>
              <a:rPr lang="ru-RU" sz="3200" b="1" i="1" dirty="0">
                <a:latin typeface="Times New Roman"/>
                <a:ea typeface="Times New Roman"/>
                <a:cs typeface="Times New Roman"/>
              </a:rPr>
              <a:t>x</a:t>
            </a:r>
            <a:r>
              <a:rPr lang="ru-RU" sz="3200" b="1" dirty="0">
                <a:latin typeface="Palatino Linotype"/>
                <a:ea typeface="Times New Roman"/>
                <a:cs typeface="Times New Roman"/>
              </a:rPr>
              <a:t> +5= </a:t>
            </a:r>
            <a:r>
              <a:rPr lang="ru-RU" sz="3200" b="1" dirty="0" smtClean="0">
                <a:latin typeface="Palatino Linotype"/>
                <a:ea typeface="Times New Roman"/>
                <a:cs typeface="Times New Roman"/>
              </a:rPr>
              <a:t>0</a:t>
            </a:r>
            <a:endParaRPr lang="ru-RU" sz="3200" b="1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2679</TotalTime>
  <Words>441</Words>
  <Application>Microsoft Office PowerPoint</Application>
  <PresentationFormat>Экран (4:3)</PresentationFormat>
  <Paragraphs>113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Arial Black</vt:lpstr>
      <vt:lpstr>Calibri</vt:lpstr>
      <vt:lpstr>Georgia</vt:lpstr>
      <vt:lpstr>Palatino Linotype</vt:lpstr>
      <vt:lpstr>Tahoma</vt:lpstr>
      <vt:lpstr>Times New Roman</vt:lpstr>
      <vt:lpstr>Trebuchet MS</vt:lpstr>
      <vt:lpstr>Wingdings</vt:lpstr>
      <vt:lpstr>Воздушный поток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Блэк</dc:creator>
  <cp:lastModifiedBy>Guzaliya</cp:lastModifiedBy>
  <cp:revision>196</cp:revision>
  <dcterms:created xsi:type="dcterms:W3CDTF">1601-01-01T00:00:00Z</dcterms:created>
  <dcterms:modified xsi:type="dcterms:W3CDTF">2020-05-16T10:51:26Z</dcterms:modified>
</cp:coreProperties>
</file>