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732" r:id="rId2"/>
    <p:sldMasterId id="2147483744" r:id="rId3"/>
    <p:sldMasterId id="2147483756" r:id="rId4"/>
  </p:sldMasterIdLst>
  <p:notesMasterIdLst>
    <p:notesMasterId r:id="rId30"/>
  </p:notesMasterIdLst>
  <p:sldIdLst>
    <p:sldId id="256" r:id="rId5"/>
    <p:sldId id="282" r:id="rId6"/>
    <p:sldId id="302" r:id="rId7"/>
    <p:sldId id="263" r:id="rId8"/>
    <p:sldId id="260" r:id="rId9"/>
    <p:sldId id="303" r:id="rId10"/>
    <p:sldId id="300" r:id="rId11"/>
    <p:sldId id="301" r:id="rId12"/>
    <p:sldId id="273" r:id="rId13"/>
    <p:sldId id="290" r:id="rId14"/>
    <p:sldId id="277" r:id="rId15"/>
    <p:sldId id="269" r:id="rId16"/>
    <p:sldId id="283" r:id="rId17"/>
    <p:sldId id="268" r:id="rId18"/>
    <p:sldId id="284" r:id="rId19"/>
    <p:sldId id="291" r:id="rId20"/>
    <p:sldId id="293" r:id="rId21"/>
    <p:sldId id="266" r:id="rId22"/>
    <p:sldId id="285" r:id="rId23"/>
    <p:sldId id="286" r:id="rId24"/>
    <p:sldId id="287" r:id="rId25"/>
    <p:sldId id="305" r:id="rId26"/>
    <p:sldId id="288" r:id="rId27"/>
    <p:sldId id="258" r:id="rId28"/>
    <p:sldId id="292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D3001"/>
    <a:srgbClr val="0517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D9B0ED-281E-469E-A407-8A4283A0265C}" type="datetimeFigureOut">
              <a:rPr lang="ru-RU" smtClean="0"/>
              <a:pPr/>
              <a:t>16.05.2020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B9CF63-FB7B-40EF-A0F3-7738D5F12D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5375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B9CF63-FB7B-40EF-A0F3-7738D5F12DC6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5691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1666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9083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5008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70515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88654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69081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1792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56896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0418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90079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70584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14127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5396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655330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241398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089137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317493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716904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353475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44220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733111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560797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732060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507441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96466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081889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053817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035640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81843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172379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254068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492562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8485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16.05.2020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654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992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7031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12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hyperlink" Target="http://igrushka.kz/vip21/tangra.shtml" TargetMode="Externa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im1-tub-ru.yandex.net/i?id=306ce3c30e916bf69dce1b51b4e053ac-l&amp;n=13"/>
          <p:cNvPicPr>
            <a:picLocks noChangeAspect="1" noChangeArrowheads="1"/>
          </p:cNvPicPr>
          <p:nvPr/>
        </p:nvPicPr>
        <p:blipFill>
          <a:blip r:embed="rId2" cstate="print">
            <a:lum bright="69000" contrast="-76000"/>
          </a:blip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95536" y="1700808"/>
            <a:ext cx="82089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Г</a:t>
            </a:r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еометрические головоломки</a:t>
            </a:r>
            <a:endParaRPr lang="ru-RU" sz="4000" b="1" dirty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3075" name="Picture 3" descr="I:\9.12\головоломки\detsad-291383-142492409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140968"/>
            <a:ext cx="2448272" cy="2736304"/>
          </a:xfrm>
          <a:prstGeom prst="rect">
            <a:avLst/>
          </a:prstGeom>
          <a:noFill/>
        </p:spPr>
      </p:pic>
      <p:pic>
        <p:nvPicPr>
          <p:cNvPr id="8" name="Рисунок 7" descr="Make_a_tangram.svg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31840" y="3068960"/>
            <a:ext cx="3168352" cy="28803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im1-tub-ru.yandex.net/i?id=306ce3c30e916bf69dce1b51b4e053ac-l&amp;n=13"/>
          <p:cNvPicPr>
            <a:picLocks noChangeAspect="1" noChangeArrowheads="1"/>
          </p:cNvPicPr>
          <p:nvPr/>
        </p:nvPicPr>
        <p:blipFill>
          <a:blip r:embed="rId3" cstate="print">
            <a:lum bright="69000" contrast="-76000"/>
          </a:blip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611560" y="1700808"/>
            <a:ext cx="828092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Математические знания нужны сегодня всем — не только специалисту — математику, инженеру, учёному, но и врачу, рабочему, моряку или спортсмену, даже художнику и литератору. Особую актуальность в этой связи приобретают геометрические головоломки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т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12360" y="4755494"/>
            <a:ext cx="1008670" cy="1725576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3861048"/>
            <a:ext cx="3744416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im1-tub-ru.yandex.net/i?id=306ce3c30e916bf69dce1b51b4e053ac-l&amp;n=13"/>
          <p:cNvPicPr>
            <a:picLocks noChangeAspect="1" noChangeArrowheads="1"/>
          </p:cNvPicPr>
          <p:nvPr/>
        </p:nvPicPr>
        <p:blipFill>
          <a:blip r:embed="rId2" cstate="print">
            <a:lum bright="69000" contrast="-76000"/>
          </a:blip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683568" y="1052736"/>
            <a:ext cx="777686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Головоломки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интересны людям любого возраста, в первую очередь они приносят огромную пользу, поскольку стимулируют образное, пространственное и творческое мышление, развивают память, логику и воображение.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Головоломка не просто развлечение, а развивающее занятие.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933056"/>
            <a:ext cx="4267200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im1-tub-ru.yandex.net/i?id=306ce3c30e916bf69dce1b51b4e053ac-l&amp;n=13"/>
          <p:cNvPicPr>
            <a:picLocks noChangeAspect="1" noChangeArrowheads="1"/>
          </p:cNvPicPr>
          <p:nvPr/>
        </p:nvPicPr>
        <p:blipFill>
          <a:blip r:embed="rId2" cstate="print">
            <a:lum bright="69000" contrast="-76000"/>
          </a:blip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467544" y="692696"/>
            <a:ext cx="82089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  <a:cs typeface="Times New Roman" pitchFamily="18" charset="0"/>
              </a:rPr>
              <a:t>Цели:</a:t>
            </a:r>
            <a:endParaRPr lang="ru-RU" sz="5400" b="1" dirty="0">
              <a:solidFill>
                <a:schemeClr val="accent6">
                  <a:lumMod val="50000"/>
                </a:schemeClr>
              </a:solidFill>
              <a:latin typeface="Arial Black" pitchFamily="34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-384721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4400" b="1" dirty="0"/>
          </a:p>
        </p:txBody>
      </p:sp>
      <p:sp>
        <p:nvSpPr>
          <p:cNvPr id="45057" name="Rectangle 1"/>
          <p:cNvSpPr>
            <a:spLocks noChangeArrowheads="1"/>
          </p:cNvSpPr>
          <p:nvPr/>
        </p:nvSpPr>
        <p:spPr bwMode="auto">
          <a:xfrm>
            <a:off x="323528" y="2038782"/>
            <a:ext cx="8352928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Познакомиться с различными видами  головоломок.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Пробудить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интерес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 геометрическим головоломкам и занимательной математике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т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08304" y="4679205"/>
            <a:ext cx="1440160" cy="1838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im1-tub-ru.yandex.net/i?id=306ce3c30e916bf69dce1b51b4e053ac-l&amp;n=13"/>
          <p:cNvPicPr>
            <a:picLocks noChangeAspect="1" noChangeArrowheads="1"/>
          </p:cNvPicPr>
          <p:nvPr/>
        </p:nvPicPr>
        <p:blipFill>
          <a:blip r:embed="rId2" cstate="print">
            <a:lum bright="69000" contrast="-76000"/>
          </a:blip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683568" y="332656"/>
            <a:ext cx="81369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  <a:cs typeface="Times New Roman" pitchFamily="18" charset="0"/>
              </a:rPr>
              <a:t>Задачи</a:t>
            </a:r>
            <a:endParaRPr lang="ru-RU" sz="5400" b="1" dirty="0">
              <a:solidFill>
                <a:schemeClr val="accent6">
                  <a:lumMod val="50000"/>
                </a:schemeClr>
              </a:solidFill>
              <a:latin typeface="Arial Black" pitchFamily="34" charset="0"/>
              <a:cs typeface="Times New Roman" pitchFamily="18" charset="0"/>
            </a:endParaRPr>
          </a:p>
        </p:txBody>
      </p:sp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395536" y="1335251"/>
            <a:ext cx="828092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Найти и изучить информацию по теме.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Изучить историю происхождения геометрических головоломок «</a:t>
            </a:r>
            <a:r>
              <a:rPr kumimoji="0" lang="ru-RU" sz="3600" b="1" i="0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Танграм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», «</a:t>
            </a:r>
            <a:r>
              <a:rPr kumimoji="0" lang="ru-RU" sz="3600" b="1" i="0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Колумбово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яйцо», «</a:t>
            </a:r>
            <a:r>
              <a:rPr kumimoji="0" lang="ru-RU" sz="3600" b="1" i="0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Стомахион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 и др.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Предположить возможности применения </a:t>
            </a:r>
            <a:r>
              <a:rPr lang="ru-RU" sz="36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танграма</a:t>
            </a: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 современном мире.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т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08304" y="3861048"/>
            <a:ext cx="1296143" cy="14694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im1-tub-ru.yandex.net/i?id=306ce3c30e916bf69dce1b51b4e053ac-l&amp;n=13"/>
          <p:cNvPicPr>
            <a:picLocks noChangeAspect="1" noChangeArrowheads="1"/>
          </p:cNvPicPr>
          <p:nvPr/>
        </p:nvPicPr>
        <p:blipFill>
          <a:blip r:embed="rId2" cstate="print">
            <a:lum bright="69000" contrast="-76000"/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332657"/>
            <a:ext cx="7772400" cy="1008112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Головоломки 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1484784"/>
            <a:ext cx="6400800" cy="3888432"/>
          </a:xfrm>
        </p:spPr>
        <p:txBody>
          <a:bodyPr>
            <a:normAutofit lnSpcReduction="10000"/>
          </a:bodyPr>
          <a:lstStyle/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Кроссворды </a:t>
            </a:r>
          </a:p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Шарады </a:t>
            </a:r>
          </a:p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Ребусы </a:t>
            </a:r>
          </a:p>
          <a:p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Пазлы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Кубики </a:t>
            </a:r>
          </a:p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Спички</a:t>
            </a:r>
          </a:p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Монеты 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196752"/>
            <a:ext cx="2920408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1196752"/>
            <a:ext cx="3240360" cy="142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://ahilesshop.ru/images/max/kubik_6kh6kh6_shengshou_chernyy_2732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56992"/>
            <a:ext cx="2571768" cy="25922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im1-tub-ru.yandex.net/i?id=306ce3c30e916bf69dce1b51b4e053ac-l&amp;n=13"/>
          <p:cNvPicPr>
            <a:picLocks noChangeAspect="1" noChangeArrowheads="1"/>
          </p:cNvPicPr>
          <p:nvPr/>
        </p:nvPicPr>
        <p:blipFill>
          <a:blip r:embed="rId2" cstate="print">
            <a:lum bright="69000" contrast="-76000"/>
          </a:blip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64" y="0"/>
            <a:ext cx="6143636" cy="1571612"/>
          </a:xfrm>
        </p:spPr>
        <p:txBody>
          <a:bodyPr>
            <a:normAutofit fontScale="90000"/>
          </a:bodyPr>
          <a:lstStyle/>
          <a:p>
            <a:pPr algn="r"/>
            <a:r>
              <a:rPr lang="ru-RU" sz="8000" dirty="0" err="1" smtClean="0">
                <a:ln w="28575">
                  <a:solidFill>
                    <a:schemeClr val="tx1"/>
                  </a:solidFill>
                </a:ln>
                <a:solidFill>
                  <a:srgbClr val="FF0066"/>
                </a:solidFill>
              </a:rPr>
              <a:t>Ку́бикРу́бика</a:t>
            </a:r>
            <a:r>
              <a:rPr lang="ru-RU" sz="2800" dirty="0" smtClean="0"/>
              <a:t> </a:t>
            </a:r>
            <a:br>
              <a:rPr lang="ru-RU" sz="2800" dirty="0" smtClean="0"/>
            </a:br>
            <a:endParaRPr lang="ru-RU" sz="2800" dirty="0"/>
          </a:p>
        </p:txBody>
      </p:sp>
      <p:pic>
        <p:nvPicPr>
          <p:cNvPr id="4" name="Рисунок 3" descr="http://smotriali.ru/images/big/4ed7cc91ebb4f63e48bef3b4065eaabd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414" y="0"/>
            <a:ext cx="2714644" cy="2571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://img2.izobility.net/de2d8f09-6a67-4d76-a227-a006ed441c00.original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28868"/>
            <a:ext cx="2676844" cy="235745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://ahilesshop.ru/images/max/kubik_6kh6kh6_shengshou_chernyy_2732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38" y="4572008"/>
            <a:ext cx="2571768" cy="2285992"/>
          </a:xfrm>
          <a:prstGeom prst="rect">
            <a:avLst/>
          </a:prstGeom>
          <a:noFill/>
          <a:ln>
            <a:noFill/>
          </a:ln>
        </p:spPr>
      </p:pic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3643306" y="1142984"/>
            <a:ext cx="5500694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50850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</a:t>
            </a:r>
            <a:r>
              <a:rPr lang="ru-RU" sz="2800" b="1" dirty="0" smtClean="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«</a:t>
            </a:r>
            <a:r>
              <a:rPr lang="ru-RU" sz="28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магический кубик</a:t>
            </a:r>
            <a:r>
              <a:rPr lang="ru-RU" sz="2800" b="1" dirty="0" smtClean="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»</a:t>
            </a:r>
            <a:r>
              <a:rPr lang="ru-RU" sz="28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</a:t>
            </a:r>
            <a:r>
              <a:rPr lang="ru-RU" sz="2800" b="1" dirty="0" smtClean="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—</a:t>
            </a:r>
            <a:r>
              <a:rPr lang="ru-RU" sz="28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механическая головоломка, изобретённая в 1974 году венгерским скульптором и преподавателем архитектуры Эрнё </a:t>
            </a:r>
            <a:r>
              <a:rPr lang="ru-RU" sz="2800" b="1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Рубиком</a:t>
            </a:r>
            <a:r>
              <a:rPr lang="ru-RU" sz="28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</a:p>
          <a:p>
            <a:pPr indent="4508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Головоломка представляет собой пластмассовый куб. Его видимые элементы снаружи выглядят как 26 малых кубиков с 54 видимыми цветными гранями, составляющих один большой куб. </a:t>
            </a:r>
            <a:endParaRPr lang="ru-RU" sz="2800" b="1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2046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im1-tub-ru.yandex.net/i?id=306ce3c30e916bf69dce1b51b4e053ac-l&amp;n=13"/>
          <p:cNvPicPr>
            <a:picLocks noChangeAspect="1" noChangeArrowheads="1"/>
          </p:cNvPicPr>
          <p:nvPr/>
        </p:nvPicPr>
        <p:blipFill>
          <a:blip r:embed="rId2" cstate="print">
            <a:lum bright="69000" contrast="-76000"/>
          </a:blip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00430" y="214290"/>
            <a:ext cx="5400684" cy="1285884"/>
          </a:xfrm>
        </p:spPr>
        <p:txBody>
          <a:bodyPr>
            <a:normAutofit fontScale="90000"/>
          </a:bodyPr>
          <a:lstStyle/>
          <a:p>
            <a:r>
              <a:rPr lang="ru-RU" sz="10700" dirty="0" err="1" smtClean="0">
                <a:ln w="28575">
                  <a:solidFill>
                    <a:schemeClr val="tx1"/>
                  </a:solidFill>
                </a:ln>
                <a:solidFill>
                  <a:srgbClr val="FF0066"/>
                </a:solidFill>
              </a:rPr>
              <a:t>Пазл</a:t>
            </a:r>
            <a:r>
              <a:rPr lang="ru-RU" sz="10700" dirty="0" smtClean="0">
                <a:ln w="28575">
                  <a:solidFill>
                    <a:schemeClr val="tx1"/>
                  </a:solidFill>
                </a:ln>
                <a:solidFill>
                  <a:srgbClr val="FF0066"/>
                </a:solidFill>
              </a:rPr>
              <a:t> </a:t>
            </a:r>
            <a:r>
              <a:rPr lang="ru-RU" sz="10700" dirty="0" smtClean="0"/>
              <a:t/>
            </a:r>
            <a:br>
              <a:rPr lang="ru-RU" sz="107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pic>
        <p:nvPicPr>
          <p:cNvPr id="4" name="Рисунок 3" descr="http://www.v3toys.ru/kiwi-public-data/Kiwi_Img/79096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375025" cy="234175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s://im2-tub-ru.yandex.net/i?id=467234f9f8b53bc4c8ced195e68da972&amp;n=33&amp;h=295&amp;w=29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28" y="2357430"/>
            <a:ext cx="2643174" cy="228601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://snoopic.ru/d/67431/d/castorland.-pazl-3000-rayskaya-buhta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91075"/>
            <a:ext cx="3098838" cy="206692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3929058" y="856357"/>
            <a:ext cx="500062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складная картинка, мозаика— игра-головоломка, в которой требуется составить мозаику из множества фрагментов рисунка различной формы. Цель при их сборе одна — получить из отдельных элементов единую картину. </a:t>
            </a:r>
            <a:r>
              <a:rPr lang="ru-RU" sz="24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Пазлы</a:t>
            </a:r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делятся по размеру элементов и по размеру единой картины. Сложность </a:t>
            </a:r>
            <a:r>
              <a:rPr lang="ru-RU" sz="24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пазла</a:t>
            </a:r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в пределах одного числа элементов определяется рисунком, а главным критерием является само число элементов — чем оно выше, тем </a:t>
            </a:r>
            <a:r>
              <a:rPr lang="ru-RU" sz="24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пазл</a:t>
            </a:r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больше и сложнее.</a:t>
            </a:r>
            <a:endParaRPr lang="ru-RU" sz="2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3528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5536" y="404664"/>
            <a:ext cx="8496944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 err="1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Танграм</a:t>
            </a:r>
            <a:r>
              <a:rPr lang="ru-RU" sz="5400" dirty="0" smtClean="0">
                <a:latin typeface="Arial Black" pitchFamily="34" charset="0"/>
              </a:rPr>
              <a:t> </a:t>
            </a:r>
          </a:p>
          <a:p>
            <a:pPr algn="ctr"/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(кит. букв. «семь дощечек мастерства»)</a:t>
            </a:r>
            <a:endParaRPr lang="ru-RU" sz="2800" b="1" dirty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6" name="Рисунок 5" descr="Make_a_tangram.sv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1844824"/>
            <a:ext cx="4441676" cy="444167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860032" y="2060848"/>
            <a:ext cx="36004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Головоломка, состоящая из семи плоских фигур, которые складывают определённым образом для получения другой, более сложной, фигуры. </a:t>
            </a:r>
            <a:endParaRPr lang="ru-RU" sz="28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школа апрель 0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60032" y="692696"/>
            <a:ext cx="3816424" cy="2448272"/>
          </a:xfrm>
          <a:prstGeom prst="rect">
            <a:avLst/>
          </a:prstGeom>
        </p:spPr>
      </p:pic>
      <p:pic>
        <p:nvPicPr>
          <p:cNvPr id="5" name="Рисунок 4" descr="школа апрель 01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3068960"/>
            <a:ext cx="4352032" cy="3312368"/>
          </a:xfrm>
          <a:prstGeom prst="rect">
            <a:avLst/>
          </a:prstGeom>
        </p:spPr>
      </p:pic>
      <p:pic>
        <p:nvPicPr>
          <p:cNvPr id="1026" name="Picture 2" descr="C:\Users\User\Desktop\Новая папка (2)\IMG-20181210-WA000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188641"/>
            <a:ext cx="4464496" cy="2952328"/>
          </a:xfrm>
          <a:prstGeom prst="rect">
            <a:avLst/>
          </a:prstGeom>
          <a:noFill/>
        </p:spPr>
      </p:pic>
      <p:pic>
        <p:nvPicPr>
          <p:cNvPr id="6" name="Рисунок 5" descr="танграм откр. урок 03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16016" y="3212976"/>
            <a:ext cx="4112006" cy="31683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3568" y="260648"/>
            <a:ext cx="846043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Применение </a:t>
            </a:r>
            <a:r>
              <a:rPr lang="ru-RU" sz="3600" b="1" dirty="0" err="1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танграма</a:t>
            </a:r>
            <a:endParaRPr lang="ru-RU" sz="3600" b="1" dirty="0" smtClean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  <a:p>
            <a:pPr algn="ctr"/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</a:rPr>
              <a:t>в мебели</a:t>
            </a:r>
            <a:endParaRPr lang="ru-RU" sz="4000" b="1" dirty="0">
              <a:solidFill>
                <a:schemeClr val="accent1">
                  <a:lumMod val="50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5" name="Рисунок 4" descr="13102920303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1196752"/>
            <a:ext cx="2781300" cy="2200275"/>
          </a:xfrm>
          <a:prstGeom prst="rect">
            <a:avLst/>
          </a:prstGeom>
        </p:spPr>
      </p:pic>
      <p:pic>
        <p:nvPicPr>
          <p:cNvPr id="6" name="Рисунок 5" descr="131029204338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28184" y="1296883"/>
            <a:ext cx="2627429" cy="2093668"/>
          </a:xfrm>
          <a:prstGeom prst="rect">
            <a:avLst/>
          </a:prstGeom>
        </p:spPr>
      </p:pic>
      <p:pic>
        <p:nvPicPr>
          <p:cNvPr id="7" name="Рисунок 6" descr="131029203039 (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92950" y="3356992"/>
            <a:ext cx="3919427" cy="3117726"/>
          </a:xfrm>
          <a:prstGeom prst="rect">
            <a:avLst/>
          </a:prstGeom>
        </p:spPr>
      </p:pic>
      <p:pic>
        <p:nvPicPr>
          <p:cNvPr id="8" name="Рисунок 7" descr="14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03848" y="1916832"/>
            <a:ext cx="2943636" cy="1438476"/>
          </a:xfrm>
          <a:prstGeom prst="rect">
            <a:avLst/>
          </a:prstGeom>
        </p:spPr>
      </p:pic>
      <p:pic>
        <p:nvPicPr>
          <p:cNvPr id="9" name="Рисунок 8" descr="131029204338 (2)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67544" y="3377631"/>
            <a:ext cx="4320480" cy="30821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476672"/>
            <a:ext cx="73448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Плитки шоколада</a:t>
            </a:r>
            <a:endParaRPr lang="ru-RU" sz="4400" b="1" dirty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11552" y="1916832"/>
            <a:ext cx="403244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dirty="0" smtClean="0">
                <a:solidFill>
                  <a:srgbClr val="7D3001"/>
                </a:solidFill>
                <a:latin typeface="Arial Black" pitchFamily="34" charset="0"/>
              </a:rPr>
              <a:t>Самое вкусное применение</a:t>
            </a:r>
          </a:p>
          <a:p>
            <a:r>
              <a:rPr lang="ru-RU" sz="3000" b="1" dirty="0" smtClean="0">
                <a:solidFill>
                  <a:srgbClr val="7D3001"/>
                </a:solidFill>
                <a:latin typeface="Arial Black" pitchFamily="34" charset="0"/>
              </a:rPr>
              <a:t> </a:t>
            </a:r>
            <a:r>
              <a:rPr lang="ru-RU" sz="3000" b="1" dirty="0" err="1" smtClean="0">
                <a:solidFill>
                  <a:srgbClr val="7D3001"/>
                </a:solidFill>
                <a:latin typeface="Arial Black" pitchFamily="34" charset="0"/>
              </a:rPr>
              <a:t>танграма</a:t>
            </a:r>
            <a:r>
              <a:rPr lang="ru-RU" sz="3000" b="1" dirty="0" smtClean="0">
                <a:solidFill>
                  <a:srgbClr val="7D3001"/>
                </a:solidFill>
                <a:latin typeface="Arial Black" pitchFamily="34" charset="0"/>
              </a:rPr>
              <a:t> –</a:t>
            </a:r>
          </a:p>
          <a:p>
            <a:r>
              <a:rPr lang="ru-RU" sz="3000" b="1" dirty="0" smtClean="0">
                <a:solidFill>
                  <a:srgbClr val="7D3001"/>
                </a:solidFill>
                <a:latin typeface="Arial Black" pitchFamily="34" charset="0"/>
              </a:rPr>
              <a:t> плитки шоколада</a:t>
            </a:r>
            <a:endParaRPr lang="ru-RU" sz="3000" b="1" dirty="0">
              <a:solidFill>
                <a:srgbClr val="7D3001"/>
              </a:solidFill>
              <a:latin typeface="Arial Black" pitchFamily="34" charset="0"/>
            </a:endParaRPr>
          </a:p>
        </p:txBody>
      </p:sp>
      <p:pic>
        <p:nvPicPr>
          <p:cNvPr id="5" name="Рисунок 4" descr="131029203039 (2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1772816"/>
            <a:ext cx="4752528" cy="35643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PFOzLFyecs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1988840"/>
            <a:ext cx="5203099" cy="4109070"/>
          </a:xfrm>
          <a:prstGeom prst="rect">
            <a:avLst/>
          </a:prstGeom>
        </p:spPr>
      </p:pic>
      <p:sp>
        <p:nvSpPr>
          <p:cNvPr id="52225" name="Rectangle 1"/>
          <p:cNvSpPr>
            <a:spLocks noChangeArrowheads="1"/>
          </p:cNvSpPr>
          <p:nvPr/>
        </p:nvSpPr>
        <p:spPr bwMode="auto">
          <a:xfrm>
            <a:off x="5940152" y="3990255"/>
            <a:ext cx="28083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552" y="476672"/>
            <a:ext cx="78488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«</a:t>
            </a:r>
            <a:r>
              <a:rPr lang="ru-RU" sz="3200" b="1" dirty="0" err="1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Колумбово</a:t>
            </a:r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 яйцо» - простое и неожиданное решение сложной задачи. 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868144" y="2060848"/>
            <a:ext cx="252028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Однажды Колумб решил</a:t>
            </a:r>
          </a:p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проучить одного вельможу, считавшего, что открыть</a:t>
            </a:r>
          </a:p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Америку не стоило</a:t>
            </a:r>
          </a:p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мореплавателю никакого труда. 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548680"/>
            <a:ext cx="79208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«</a:t>
            </a:r>
            <a:r>
              <a:rPr lang="ru-RU" sz="4400" b="1" dirty="0" err="1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Колумбово</a:t>
            </a:r>
            <a:r>
              <a:rPr lang="ru-RU" sz="44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 яйцо»</a:t>
            </a:r>
            <a:endParaRPr lang="ru-RU" sz="4400" b="1" dirty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24128" y="2204864"/>
            <a:ext cx="302433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err="1" smtClean="0">
                <a:solidFill>
                  <a:schemeClr val="accent1">
                    <a:lumMod val="50000"/>
                  </a:schemeClr>
                </a:solidFill>
              </a:rPr>
              <a:t>Колумбово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 яйцо – это фигура в форме  яйца, разрезанная на 10 частей. На плоскости необходимо выкладывать любые фигуры, какие придумаешь или можно использовать образец. </a:t>
            </a:r>
            <a:endParaRPr lang="ru-RU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8" name="Рисунок 7" descr="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1268760"/>
            <a:ext cx="4692478" cy="51766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88024" y="1412776"/>
            <a:ext cx="396044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головоломке "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Колумбово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яйцо" приходится долго ломать голову над тем, как собрать из кусочков яйца картинку, а полученное в результате изображение обычно бывает очень простым.</a:t>
            </a:r>
            <a:endParaRPr lang="ru-RU" sz="28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школа апрель 03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404664"/>
            <a:ext cx="3871978" cy="2903984"/>
          </a:xfrm>
          <a:prstGeom prst="rect">
            <a:avLst/>
          </a:prstGeom>
        </p:spPr>
      </p:pic>
      <p:pic>
        <p:nvPicPr>
          <p:cNvPr id="5122" name="Picture 2" descr="I:\9.12\головоломки\detsad-291383-142492424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429000"/>
            <a:ext cx="3960440" cy="3028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476672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Всё гениальное – просто!</a:t>
            </a:r>
            <a:endParaRPr lang="ru-RU" sz="3600" b="1" dirty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3" name="Рисунок 2" descr="школа апрель 01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1196752"/>
            <a:ext cx="3960440" cy="2970330"/>
          </a:xfrm>
          <a:prstGeom prst="rect">
            <a:avLst/>
          </a:prstGeom>
        </p:spPr>
      </p:pic>
      <p:pic>
        <p:nvPicPr>
          <p:cNvPr id="4" name="Рисунок 3" descr="школа апрель 02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3573016"/>
            <a:ext cx="3967989" cy="2975992"/>
          </a:xfrm>
          <a:prstGeom prst="rect">
            <a:avLst/>
          </a:prstGeom>
        </p:spPr>
      </p:pic>
      <p:pic>
        <p:nvPicPr>
          <p:cNvPr id="5" name="Рисунок 4" descr="школа апрель 03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99992" y="3573016"/>
            <a:ext cx="3919984" cy="2939988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5976" y="1196752"/>
            <a:ext cx="4267200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Screenshot_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4008" y="2420888"/>
            <a:ext cx="4248472" cy="4146100"/>
          </a:xfrm>
          <a:prstGeom prst="rect">
            <a:avLst/>
          </a:prstGeom>
        </p:spPr>
      </p:pic>
      <p:pic>
        <p:nvPicPr>
          <p:cNvPr id="2" name="Рисунок 1" descr="Аня скрапбукинг 01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242646"/>
            <a:ext cx="4248472" cy="3186354"/>
          </a:xfrm>
          <a:prstGeom prst="rect">
            <a:avLst/>
          </a:prstGeom>
        </p:spPr>
      </p:pic>
      <p:pic>
        <p:nvPicPr>
          <p:cNvPr id="3" name="Рисунок 2" descr="Аня скрапбукинг 02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0" y="242646"/>
            <a:ext cx="4248472" cy="3186354"/>
          </a:xfrm>
          <a:prstGeom prst="rect">
            <a:avLst/>
          </a:prstGeom>
        </p:spPr>
      </p:pic>
      <p:pic>
        <p:nvPicPr>
          <p:cNvPr id="4" name="Рисунок 3" descr="Аня скрапбукинг 01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3528" y="3416660"/>
            <a:ext cx="4320480" cy="30783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67544" y="548680"/>
            <a:ext cx="806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Памятник «</a:t>
            </a:r>
            <a:r>
              <a:rPr lang="ru-RU" sz="3600" b="1" dirty="0" err="1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Колумбово</a:t>
            </a: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 яйцо»</a:t>
            </a:r>
            <a:endParaRPr lang="ru-RU" sz="3600" b="1" dirty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15616" y="1196752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г.Сан-Антонио-Абад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 , Испания</a:t>
            </a:r>
            <a:endParaRPr lang="ru-RU" b="1" dirty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5" name="Рисунок 4" descr="71814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1700808"/>
            <a:ext cx="6984578" cy="47737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21853" y="526122"/>
            <a:ext cx="8100295" cy="64633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 Black" pitchFamily="34" charset="0"/>
                <a:ea typeface="Calibri" pitchFamily="34" charset="0"/>
                <a:cs typeface="Times New Roman" pitchFamily="18" charset="0"/>
              </a:rPr>
              <a:t>Стомахион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 Black" pitchFamily="34" charset="0"/>
                <a:ea typeface="Calibri" pitchFamily="34" charset="0"/>
                <a:cs typeface="Times New Roman" pitchFamily="18" charset="0"/>
              </a:rPr>
              <a:t> (Архимедова игра)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0" y="2708920"/>
            <a:ext cx="388843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Эта игра-головоломка очень похожа на </a:t>
            </a:r>
            <a:r>
              <a:rPr lang="ru-RU" sz="2400" b="1" u="sng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танграм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В античной Греции она называлась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Стомахион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Главное отличие заключается в числе и форме кусочков, из которых она составлена.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755576" y="2060848"/>
            <a:ext cx="3456384" cy="390040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644008" y="1124744"/>
            <a:ext cx="35283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Ее придумал 2200 лет назад древнегреческий мыслитель и математик Архимед (287—212 гг. до н. э.), </a:t>
            </a:r>
            <a:endParaRPr lang="ru-RU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20px-Stomachion4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1988840"/>
            <a:ext cx="3096344" cy="3096344"/>
          </a:xfrm>
          <a:prstGeom prst="rect">
            <a:avLst/>
          </a:prstGeom>
        </p:spPr>
      </p:pic>
      <p:pic>
        <p:nvPicPr>
          <p:cNvPr id="3" name="Рисунок 2" descr="aim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1" y="548680"/>
            <a:ext cx="4186750" cy="5861452"/>
          </a:xfrm>
          <a:prstGeom prst="rect">
            <a:avLst/>
          </a:prstGeom>
        </p:spPr>
      </p:pic>
      <p:pic>
        <p:nvPicPr>
          <p:cNvPr id="4" name="Рисунок 3" descr="hello_html_m13a505ea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5536" y="469020"/>
            <a:ext cx="4320480" cy="1930715"/>
          </a:xfrm>
          <a:prstGeom prst="rect">
            <a:avLst/>
          </a:prstGeom>
        </p:spPr>
      </p:pic>
      <p:pic>
        <p:nvPicPr>
          <p:cNvPr id="5" name="Рисунок 4" descr="220px-Stomachion4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2420888"/>
            <a:ext cx="4111724" cy="41117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20072" y="1268760"/>
            <a:ext cx="302433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(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др.-греч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пять, и домино) —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пятиклеточные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полимино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то есть плоские фигуры, каждая из которых состоит из пяти одинаковых квадратов, соединённых между собой сторонами («ходом ладьи»)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43608" y="404664"/>
            <a:ext cx="6840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err="1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Пентамино</a:t>
            </a:r>
            <a:endParaRPr lang="ru-RU" sz="3600" b="1" dirty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4" name="Рисунок 3" descr="pentomino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908720"/>
            <a:ext cx="3744416" cy="2334019"/>
          </a:xfrm>
          <a:prstGeom prst="rect">
            <a:avLst/>
          </a:prstGeom>
        </p:spPr>
      </p:pic>
      <p:pic>
        <p:nvPicPr>
          <p:cNvPr id="5" name="Рисунок 4" descr="Screenshot_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3568" y="3284984"/>
            <a:ext cx="3384375" cy="31703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139952" y="260648"/>
            <a:ext cx="5004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7D3001"/>
                </a:solidFill>
                <a:latin typeface="Arial Black" pitchFamily="34" charset="0"/>
              </a:rPr>
              <a:t> </a:t>
            </a:r>
            <a:endParaRPr lang="ru-RU" sz="2800" b="1" dirty="0">
              <a:latin typeface="Arial Black" pitchFamily="34" charset="0"/>
            </a:endParaRPr>
          </a:p>
        </p:txBody>
      </p:sp>
      <p:pic>
        <p:nvPicPr>
          <p:cNvPr id="9" name="Рисунок 8" descr="танграм откр. урок 0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3284984"/>
            <a:ext cx="4248472" cy="3294366"/>
          </a:xfrm>
          <a:prstGeom prst="rect">
            <a:avLst/>
          </a:prstGeom>
        </p:spPr>
      </p:pic>
      <p:pic>
        <p:nvPicPr>
          <p:cNvPr id="2050" name="Picture 2" descr="C:\Users\User\Desktop\Новая папка (2)\IMG-20181210-WA000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32656"/>
            <a:ext cx="4176464" cy="2952328"/>
          </a:xfrm>
          <a:prstGeom prst="rect">
            <a:avLst/>
          </a:prstGeom>
          <a:noFill/>
        </p:spPr>
      </p:pic>
      <p:pic>
        <p:nvPicPr>
          <p:cNvPr id="2051" name="Picture 3" descr="C:\Users\User\Desktop\Новая папка (2)\IMG-20181210-WA001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3329988"/>
            <a:ext cx="4104456" cy="3267364"/>
          </a:xfrm>
          <a:prstGeom prst="rect">
            <a:avLst/>
          </a:prstGeom>
          <a:noFill/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4008" y="332656"/>
            <a:ext cx="4104456" cy="2957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764704"/>
            <a:ext cx="70567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Выводы</a:t>
            </a:r>
            <a:endParaRPr lang="ru-RU" sz="4000" b="1" dirty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536" y="1556792"/>
            <a:ext cx="835292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Эти головоломки имеют тысячелетнюю историю.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Склонность к геометрическим загадкам   свойственна людям разных эпох и национальностей.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Головоломки интересны людям любого возраста, но в первую очередь они приносят огромную пользу, поскольку стимулируют мышление, развивают память, логику и воображение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</a:rPr>
              <a:t>. 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5" name="Рисунок 4" descr="г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548680"/>
            <a:ext cx="2105319" cy="1257476"/>
          </a:xfrm>
          <a:prstGeom prst="rect">
            <a:avLst/>
          </a:prstGeom>
        </p:spPr>
      </p:pic>
      <p:pic>
        <p:nvPicPr>
          <p:cNvPr id="6" name="Рисунок 5" descr="г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5373216"/>
            <a:ext cx="1008112" cy="1155967"/>
          </a:xfrm>
          <a:prstGeom prst="rect">
            <a:avLst/>
          </a:prstGeom>
        </p:spPr>
      </p:pic>
      <p:pic>
        <p:nvPicPr>
          <p:cNvPr id="8" name="Рисунок 7" descr="6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20272" y="5229200"/>
            <a:ext cx="1476581" cy="11431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1124744"/>
            <a:ext cx="820891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"Очарование головоломок состоит в простоте материала и в кажущейся его непригодности для создания фигурок, обладающих эстетической привлекательностью»</a:t>
            </a:r>
          </a:p>
          <a:p>
            <a:pPr algn="ctr"/>
            <a:endParaRPr lang="ru-RU" sz="40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012160" y="5589240"/>
            <a:ext cx="238898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М. </a:t>
            </a:r>
            <a:r>
              <a:rPr lang="ru-RU" sz="32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Гарднер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1844824"/>
            <a:ext cx="4649523" cy="4680520"/>
          </a:xfrm>
          <a:prstGeom prst="rect">
            <a:avLst/>
          </a:prstGeom>
        </p:spPr>
      </p:pic>
      <p:pic>
        <p:nvPicPr>
          <p:cNvPr id="3" name="Рисунок 2" descr="krokodil_tangram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4048" y="1052736"/>
            <a:ext cx="3744416" cy="542191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95536" y="620688"/>
            <a:ext cx="7416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Попробуйте и вы сложить…</a:t>
            </a:r>
            <a:endParaRPr lang="ru-RU" sz="3600" b="1" dirty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1507</TotalTime>
  <Words>484</Words>
  <Application>Microsoft Office PowerPoint</Application>
  <PresentationFormat>Экран (4:3)</PresentationFormat>
  <Paragraphs>59</Paragraphs>
  <Slides>25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25</vt:i4>
      </vt:variant>
    </vt:vector>
  </HeadingPairs>
  <TitlesOfParts>
    <vt:vector size="36" baseType="lpstr">
      <vt:lpstr>Arial</vt:lpstr>
      <vt:lpstr>Arial Black</vt:lpstr>
      <vt:lpstr>Calibri</vt:lpstr>
      <vt:lpstr>Times New Roman</vt:lpstr>
      <vt:lpstr>Verdana</vt:lpstr>
      <vt:lpstr>Wingdings</vt:lpstr>
      <vt:lpstr>Wingdings 2</vt:lpstr>
      <vt:lpstr>Аспект</vt:lpstr>
      <vt:lpstr>4_Тема Office</vt:lpstr>
      <vt:lpstr>5_Тема Office</vt:lpstr>
      <vt:lpstr>6_Тема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Головоломки </vt:lpstr>
      <vt:lpstr>Ку́бикРу́бика  </vt:lpstr>
      <vt:lpstr>Пазл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88</dc:creator>
  <cp:lastModifiedBy>Guzaliya</cp:lastModifiedBy>
  <cp:revision>142</cp:revision>
  <dcterms:created xsi:type="dcterms:W3CDTF">2015-03-21T19:54:54Z</dcterms:created>
  <dcterms:modified xsi:type="dcterms:W3CDTF">2020-05-16T10:38:25Z</dcterms:modified>
</cp:coreProperties>
</file>