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1"/>
  </p:notesMasterIdLst>
  <p:sldIdLst>
    <p:sldId id="256" r:id="rId2"/>
    <p:sldId id="257" r:id="rId3"/>
    <p:sldId id="306" r:id="rId4"/>
    <p:sldId id="307" r:id="rId5"/>
    <p:sldId id="308" r:id="rId6"/>
    <p:sldId id="309" r:id="rId7"/>
    <p:sldId id="311" r:id="rId8"/>
    <p:sldId id="296" r:id="rId9"/>
    <p:sldId id="302" r:id="rId10"/>
    <p:sldId id="297" r:id="rId11"/>
    <p:sldId id="298" r:id="rId12"/>
    <p:sldId id="303" r:id="rId13"/>
    <p:sldId id="313" r:id="rId14"/>
    <p:sldId id="312" r:id="rId15"/>
    <p:sldId id="304" r:id="rId16"/>
    <p:sldId id="305" r:id="rId17"/>
    <p:sldId id="295" r:id="rId18"/>
    <p:sldId id="310" r:id="rId19"/>
    <p:sldId id="284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EFF"/>
    <a:srgbClr val="FFFFCC"/>
    <a:srgbClr val="D2ECFF"/>
    <a:srgbClr val="D2F3FF"/>
    <a:srgbClr val="D2F8FA"/>
    <a:srgbClr val="D2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7" autoAdjust="0"/>
    <p:restoredTop sz="94660"/>
  </p:normalViewPr>
  <p:slideViewPr>
    <p:cSldViewPr>
      <p:cViewPr varScale="1">
        <p:scale>
          <a:sx n="110" d="100"/>
          <a:sy n="110" d="100"/>
        </p:scale>
        <p:origin x="1830" y="108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673F710-5020-449A-A16C-03FDBE8FB6D1}" type="datetimeFigureOut">
              <a:rPr lang="ru-RU"/>
              <a:pPr>
                <a:defRPr/>
              </a:pPr>
              <a:t>16.05.2020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9FC286F-4AE7-44B5-A7C6-D1DA13ED9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674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26627" name="Rectangle 3" descr="Narrow vertical"/>
            <p:cNvSpPr>
              <a:spLocks noChangeArrowheads="1"/>
            </p:cNvSpPr>
            <p:nvPr/>
          </p:nvSpPr>
          <p:spPr bwMode="auto">
            <a:xfrm>
              <a:off x="288" y="48"/>
              <a:ext cx="5184" cy="240"/>
            </a:xfrm>
            <a:prstGeom prst="rect">
              <a:avLst/>
            </a:prstGeom>
            <a:pattFill prst="narVert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6628" name="Rectangle 4" descr="Narrow horizontal"/>
            <p:cNvSpPr>
              <a:spLocks noChangeArrowheads="1"/>
            </p:cNvSpPr>
            <p:nvPr/>
          </p:nvSpPr>
          <p:spPr bwMode="auto">
            <a:xfrm>
              <a:off x="48" y="288"/>
              <a:ext cx="240" cy="3744"/>
            </a:xfrm>
            <a:prstGeom prst="rect">
              <a:avLst/>
            </a:prstGeom>
            <a:pattFill prst="narHorz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6629" name="Rectangle 5" descr="Narrow vertical"/>
            <p:cNvSpPr>
              <a:spLocks noChangeArrowheads="1"/>
            </p:cNvSpPr>
            <p:nvPr/>
          </p:nvSpPr>
          <p:spPr bwMode="auto">
            <a:xfrm>
              <a:off x="288" y="4032"/>
              <a:ext cx="5184" cy="240"/>
            </a:xfrm>
            <a:prstGeom prst="rect">
              <a:avLst/>
            </a:prstGeom>
            <a:pattFill prst="narVert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6630" name="Rectangle 6" descr="Narrow horizontal"/>
            <p:cNvSpPr>
              <a:spLocks noChangeArrowheads="1"/>
            </p:cNvSpPr>
            <p:nvPr/>
          </p:nvSpPr>
          <p:spPr bwMode="auto">
            <a:xfrm>
              <a:off x="5472" y="288"/>
              <a:ext cx="240" cy="3744"/>
            </a:xfrm>
            <a:prstGeom prst="rect">
              <a:avLst/>
            </a:prstGeom>
            <a:pattFill prst="narHorz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6631" name="Rectangle 7"/>
            <p:cNvSpPr>
              <a:spLocks noChangeArrowheads="1"/>
            </p:cNvSpPr>
            <p:nvPr/>
          </p:nvSpPr>
          <p:spPr bwMode="auto">
            <a:xfrm>
              <a:off x="288" y="288"/>
              <a:ext cx="5184" cy="3744"/>
            </a:xfrm>
            <a:prstGeom prst="rect">
              <a:avLst/>
            </a:prstGeom>
            <a:noFill/>
            <a:ln w="57150" cap="sq" cmpd="tri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48" y="48"/>
              <a:ext cx="5664" cy="4224"/>
            </a:xfrm>
            <a:prstGeom prst="rect">
              <a:avLst/>
            </a:prstGeom>
            <a:noFill/>
            <a:ln w="12700" cap="sq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8203" name="Group 9"/>
            <p:cNvGrpSpPr>
              <a:grpSpLocks/>
            </p:cNvGrpSpPr>
            <p:nvPr/>
          </p:nvGrpSpPr>
          <p:grpSpPr bwMode="auto">
            <a:xfrm>
              <a:off x="0" y="0"/>
              <a:ext cx="384" cy="384"/>
              <a:chOff x="0" y="0"/>
              <a:chExt cx="384" cy="384"/>
            </a:xfrm>
          </p:grpSpPr>
          <p:sp>
            <p:nvSpPr>
              <p:cNvPr id="26634" name="Rectangle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pitchFamily="18" charset="0"/>
                </a:endParaRPr>
              </a:p>
            </p:txBody>
          </p:sp>
          <p:sp>
            <p:nvSpPr>
              <p:cNvPr id="26635" name="Oval 11"/>
              <p:cNvSpPr>
                <a:spLocks noChangeArrowheads="1"/>
              </p:cNvSpPr>
              <p:nvPr/>
            </p:nvSpPr>
            <p:spPr bwMode="auto">
              <a:xfrm>
                <a:off x="101" y="101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pitchFamily="18" charset="0"/>
                </a:endParaRPr>
              </a:p>
            </p:txBody>
          </p:sp>
        </p:grpSp>
        <p:grpSp>
          <p:nvGrpSpPr>
            <p:cNvPr id="8204" name="Group 12"/>
            <p:cNvGrpSpPr>
              <a:grpSpLocks/>
            </p:cNvGrpSpPr>
            <p:nvPr/>
          </p:nvGrpSpPr>
          <p:grpSpPr bwMode="auto">
            <a:xfrm>
              <a:off x="0" y="3935"/>
              <a:ext cx="384" cy="384"/>
              <a:chOff x="0" y="3935"/>
              <a:chExt cx="384" cy="384"/>
            </a:xfrm>
          </p:grpSpPr>
          <p:sp>
            <p:nvSpPr>
              <p:cNvPr id="26637" name="Rectangle 13"/>
              <p:cNvSpPr>
                <a:spLocks noChangeArrowheads="1"/>
              </p:cNvSpPr>
              <p:nvPr/>
            </p:nvSpPr>
            <p:spPr bwMode="auto">
              <a:xfrm>
                <a:off x="0" y="3935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pitchFamily="18" charset="0"/>
                </a:endParaRPr>
              </a:p>
            </p:txBody>
          </p:sp>
          <p:sp>
            <p:nvSpPr>
              <p:cNvPr id="26638" name="Oval 14"/>
              <p:cNvSpPr>
                <a:spLocks noChangeArrowheads="1"/>
              </p:cNvSpPr>
              <p:nvPr/>
            </p:nvSpPr>
            <p:spPr bwMode="auto">
              <a:xfrm>
                <a:off x="101" y="4036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pitchFamily="18" charset="0"/>
                </a:endParaRPr>
              </a:p>
            </p:txBody>
          </p:sp>
        </p:grpSp>
        <p:grpSp>
          <p:nvGrpSpPr>
            <p:cNvPr id="8205" name="Group 15"/>
            <p:cNvGrpSpPr>
              <a:grpSpLocks/>
            </p:cNvGrpSpPr>
            <p:nvPr/>
          </p:nvGrpSpPr>
          <p:grpSpPr bwMode="auto">
            <a:xfrm>
              <a:off x="5375" y="3935"/>
              <a:ext cx="384" cy="384"/>
              <a:chOff x="5375" y="3935"/>
              <a:chExt cx="384" cy="384"/>
            </a:xfrm>
          </p:grpSpPr>
          <p:sp>
            <p:nvSpPr>
              <p:cNvPr id="26640" name="Rectangle 16"/>
              <p:cNvSpPr>
                <a:spLocks noChangeArrowheads="1"/>
              </p:cNvSpPr>
              <p:nvPr/>
            </p:nvSpPr>
            <p:spPr bwMode="auto">
              <a:xfrm>
                <a:off x="5375" y="3935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pitchFamily="18" charset="0"/>
                </a:endParaRPr>
              </a:p>
            </p:txBody>
          </p:sp>
          <p:sp>
            <p:nvSpPr>
              <p:cNvPr id="26641" name="Oval 17"/>
              <p:cNvSpPr>
                <a:spLocks noChangeArrowheads="1"/>
              </p:cNvSpPr>
              <p:nvPr/>
            </p:nvSpPr>
            <p:spPr bwMode="auto">
              <a:xfrm>
                <a:off x="5476" y="4036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pitchFamily="18" charset="0"/>
                </a:endParaRPr>
              </a:p>
            </p:txBody>
          </p:sp>
        </p:grpSp>
        <p:grpSp>
          <p:nvGrpSpPr>
            <p:cNvPr id="8206" name="Group 18"/>
            <p:cNvGrpSpPr>
              <a:grpSpLocks/>
            </p:cNvGrpSpPr>
            <p:nvPr/>
          </p:nvGrpSpPr>
          <p:grpSpPr bwMode="auto">
            <a:xfrm>
              <a:off x="5375" y="0"/>
              <a:ext cx="384" cy="384"/>
              <a:chOff x="5375" y="0"/>
              <a:chExt cx="384" cy="384"/>
            </a:xfrm>
          </p:grpSpPr>
          <p:sp>
            <p:nvSpPr>
              <p:cNvPr id="26643" name="Rectangle 19"/>
              <p:cNvSpPr>
                <a:spLocks noChangeArrowheads="1"/>
              </p:cNvSpPr>
              <p:nvPr/>
            </p:nvSpPr>
            <p:spPr bwMode="auto">
              <a:xfrm>
                <a:off x="5375" y="0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pitchFamily="18" charset="0"/>
                </a:endParaRPr>
              </a:p>
            </p:txBody>
          </p:sp>
          <p:sp>
            <p:nvSpPr>
              <p:cNvPr id="26644" name="Oval 20"/>
              <p:cNvSpPr>
                <a:spLocks noChangeArrowheads="1"/>
              </p:cNvSpPr>
              <p:nvPr/>
            </p:nvSpPr>
            <p:spPr bwMode="auto">
              <a:xfrm>
                <a:off x="5476" y="101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imes New Roman" pitchFamily="18" charset="0"/>
                </a:endParaRPr>
              </a:p>
            </p:txBody>
          </p:sp>
        </p:grpSp>
      </p:grpSp>
      <p:sp>
        <p:nvSpPr>
          <p:cNvPr id="819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iles.school-collection.edu.ru/dlrstore/b20277eb-3501-4e8c-bb18-590adb91f106/Models/2_09_inv_dvig_tr.html" TargetMode="External"/><Relationship Id="rId2" Type="http://schemas.openxmlformats.org/officeDocument/2006/relationships/hyperlink" Target="http://files.school-collection.edu.ru/dlrstore/b20277eb-3501-4e8c-bb18-590adb91f106/Models/2_08_motio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1.wmf"/><Relationship Id="rId3" Type="http://schemas.openxmlformats.org/officeDocument/2006/relationships/hyperlink" Target="http://files.school-collection.edu.ru/dlrstore/b20277eb-3501-4e8c-bb18-590adb91f106/Models/2_01_central_symmetry.html" TargetMode="External"/><Relationship Id="rId7" Type="http://schemas.openxmlformats.org/officeDocument/2006/relationships/image" Target="../media/image8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0.wmf"/><Relationship Id="rId5" Type="http://schemas.openxmlformats.org/officeDocument/2006/relationships/hyperlink" Target="http://files.school-collection.edu.ru/dlrstore/b20277eb-3501-4e8c-bb18-590adb91f106/Models/2_15_centr_symm_zadacha.html" TargetMode="External"/><Relationship Id="rId15" Type="http://schemas.openxmlformats.org/officeDocument/2006/relationships/image" Target="../media/image13.png"/><Relationship Id="rId10" Type="http://schemas.openxmlformats.org/officeDocument/2006/relationships/oleObject" Target="../embeddings/oleObject5.bin"/><Relationship Id="rId4" Type="http://schemas.openxmlformats.org/officeDocument/2006/relationships/hyperlink" Target="http://files.school-collection.edu.ru/dlrstore/b20277eb-3501-4e8c-bb18-590adb91f106/Models/2_11_comp_centr_symm.html" TargetMode="External"/><Relationship Id="rId9" Type="http://schemas.openxmlformats.org/officeDocument/2006/relationships/image" Target="../media/image9.wmf"/><Relationship Id="rId1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files.school-collection.edu.ru/dlrstore/b20277eb-3501-4e8c-bb18-590adb91f106/Models/2_02_axial_symmetry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wmf"/><Relationship Id="rId11" Type="http://schemas.openxmlformats.org/officeDocument/2006/relationships/image" Target="../media/image24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files.school-collection.edu.ru/dlrstore/b20277eb-3501-4e8c-bb18-590adb91f106/Models/2_03_mirror_symmetry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files.school-collection.edu.ru/dlrstore/b20277eb-3501-4e8c-bb18-590adb91f106/Models/2_06_parall_projectiv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989138"/>
            <a:ext cx="7772400" cy="720725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4D4D4D"/>
                </a:solidFill>
              </a:rPr>
              <a:t>Геометрические преобразования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643182"/>
            <a:ext cx="2809878" cy="280987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idx="1"/>
          </p:nvPr>
        </p:nvSpPr>
        <p:spPr>
          <a:xfrm>
            <a:off x="642938" y="1428750"/>
            <a:ext cx="7858125" cy="4643438"/>
          </a:xfrm>
        </p:spPr>
        <p:txBody>
          <a:bodyPr tIns="82800"/>
          <a:lstStyle/>
          <a:p>
            <a:pPr marL="360000" indent="-360000" algn="l" eaLnBrk="1" hangingPunct="1">
              <a:lnSpc>
                <a:spcPct val="95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dirty="0" smtClean="0"/>
              <a:t>Геометрические преобразования </a:t>
            </a:r>
            <a:r>
              <a:rPr lang="ru-RU" sz="1800" dirty="0" smtClean="0">
                <a:sym typeface="Symbol"/>
              </a:rPr>
              <a:t></a:t>
            </a:r>
            <a:r>
              <a:rPr lang="ru-RU" sz="1800" dirty="0" smtClean="0"/>
              <a:t> взаимно однозначные отображения прямой, плоскости или пространства на себя. Обычно рассматривают такие совокупности геометрических преобразований, что каждую конечную последовательность преобразований совокупности можно заменить одним преобразованием этой совокупности, а преобразование, обратное любому из рассматриваемых, также принадлежит данной совокупности. Такие совокупности геометрических преобразований образуют так называемую группу преобразований. </a:t>
            </a:r>
          </a:p>
          <a:p>
            <a:pPr marL="360000" indent="-360000" algn="l" eaLnBrk="1" hangingPunct="1">
              <a:lnSpc>
                <a:spcPct val="95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dirty="0" smtClean="0"/>
              <a:t>Примерами геометрических преобразований, образующих группу преобразований, могут служить движения плоскости (или пространства), аффинные преобразования, проективные преобразования.</a:t>
            </a:r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В современных школьных программах понятию геометрического преобразования отводится достаточно скромное место: рассматриваются движения плоскости/пространства и преобразования подобия  </a:t>
            </a:r>
            <a:r>
              <a:rPr lang="ru-RU" sz="1800" dirty="0" smtClean="0">
                <a:sym typeface="Symbol"/>
              </a:rPr>
              <a:t> в курсе геометрии, а также некоторые случаи аффинных преобразований графиков функций   в курсе алгебры</a:t>
            </a:r>
            <a:r>
              <a:rPr lang="ru-RU" sz="1800" dirty="0" smtClean="0"/>
              <a:t>. </a:t>
            </a:r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Школьникам дают понятия таких преобразований как поворот, параллельный перенос, симметрия, иногда инверсия, и показывают, что эти преобразования могут быть полезны при решении определенных задач.</a:t>
            </a:r>
          </a:p>
        </p:txBody>
      </p:sp>
      <p:sp>
        <p:nvSpPr>
          <p:cNvPr id="10244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РОЛЬ И МЕСТО ТЕМЫ «ГЕОМЕТРИЧЕСКИЕ  ПРЕОБРАЗОВАНИЯ» В ШКМ</a:t>
            </a:r>
          </a:p>
        </p:txBody>
      </p:sp>
      <p:pic>
        <p:nvPicPr>
          <p:cNvPr id="10" name="Рисунок 9" descr="пирамида.GIF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72404" y="5572146"/>
            <a:ext cx="11430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idx="1"/>
          </p:nvPr>
        </p:nvSpPr>
        <p:spPr>
          <a:xfrm>
            <a:off x="571500" y="1500188"/>
            <a:ext cx="8001000" cy="4357687"/>
          </a:xfrm>
        </p:spPr>
        <p:txBody>
          <a:bodyPr tIns="82800"/>
          <a:lstStyle/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С реальными преобразованиями предметов мы имеем дело постоянно: изображая пространственные фигуры, мы преобразуем эти фигуры в плоские, при освещении различных предметов возникают их тени, глядя в зеркало, мы видим образы отраженных в нем предметов. Когда строят здания, электростанции, корабли и т.п., то сначала делают их уменьшенные модели, а затем эти модели преобразуют в сами эти объекты. </a:t>
            </a:r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Понятие геометрического преобразования очень похоже на понятие </a:t>
            </a:r>
            <a:r>
              <a:rPr lang="ru-RU" sz="1800" i="1" dirty="0" smtClean="0"/>
              <a:t>числовой функции</a:t>
            </a:r>
            <a:r>
              <a:rPr lang="ru-RU" sz="1800" dirty="0" smtClean="0"/>
              <a:t>. Напомним известное из курса алгебры определение функции: </a:t>
            </a:r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b="1" dirty="0" smtClean="0"/>
              <a:t>Если каждому числу </a:t>
            </a:r>
            <a:r>
              <a:rPr lang="ru-RU" sz="1800" b="1" i="1" dirty="0" err="1" smtClean="0"/>
              <a:t>x</a:t>
            </a:r>
            <a:r>
              <a:rPr lang="ru-RU" sz="1800" b="1" i="1" dirty="0" smtClean="0"/>
              <a:t> </a:t>
            </a:r>
            <a:r>
              <a:rPr lang="ru-RU" sz="1800" b="1" dirty="0" smtClean="0"/>
              <a:t>из некоторого множества чисел </a:t>
            </a:r>
            <a:r>
              <a:rPr lang="ru-RU" sz="1800" b="1" i="1" dirty="0" smtClean="0"/>
              <a:t>M </a:t>
            </a:r>
            <a:r>
              <a:rPr lang="ru-RU" sz="1800" b="1" dirty="0" smtClean="0"/>
              <a:t>поставлено в соответствие определенное число, обозначаемое </a:t>
            </a:r>
            <a:r>
              <a:rPr lang="ru-RU" sz="1800" b="1" i="1" dirty="0" err="1" smtClean="0"/>
              <a:t>f</a:t>
            </a:r>
            <a:r>
              <a:rPr lang="ru-RU" sz="1800" b="1" i="1" dirty="0" smtClean="0"/>
              <a:t>(</a:t>
            </a:r>
            <a:r>
              <a:rPr lang="ru-RU" sz="1800" b="1" i="1" dirty="0" err="1" smtClean="0"/>
              <a:t>x</a:t>
            </a:r>
            <a:r>
              <a:rPr lang="ru-RU" sz="1800" b="1" i="1" dirty="0" smtClean="0"/>
              <a:t>), </a:t>
            </a:r>
            <a:r>
              <a:rPr lang="ru-RU" sz="1800" b="1" dirty="0" smtClean="0"/>
              <a:t>то говорят, что на множестве </a:t>
            </a:r>
            <a:r>
              <a:rPr lang="ru-RU" sz="1800" b="1" i="1" dirty="0" smtClean="0"/>
              <a:t>M </a:t>
            </a:r>
            <a:r>
              <a:rPr lang="ru-RU" sz="1800" b="1" dirty="0" smtClean="0"/>
              <a:t>задана функция </a:t>
            </a:r>
            <a:r>
              <a:rPr lang="ru-RU" sz="1800" b="1" i="1" dirty="0" err="1" smtClean="0"/>
              <a:t>f</a:t>
            </a:r>
            <a:r>
              <a:rPr lang="ru-RU" sz="1800" b="1" i="1" dirty="0" smtClean="0"/>
              <a:t>. </a:t>
            </a:r>
            <a:endParaRPr lang="ru-RU" sz="1800" dirty="0" smtClean="0"/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А теперь сформулируем определение </a:t>
            </a:r>
            <a:r>
              <a:rPr lang="ru-RU" sz="1800" i="1" dirty="0" smtClean="0"/>
              <a:t>преобразования фигуры</a:t>
            </a:r>
            <a:r>
              <a:rPr lang="ru-RU" sz="1800" dirty="0" smtClean="0"/>
              <a:t>. </a:t>
            </a:r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b="1" dirty="0" smtClean="0"/>
              <a:t>Если каждой точке </a:t>
            </a:r>
            <a:r>
              <a:rPr lang="ru-RU" sz="1800" b="1" i="1" dirty="0" smtClean="0"/>
              <a:t>X </a:t>
            </a:r>
            <a:r>
              <a:rPr lang="ru-RU" sz="1800" b="1" dirty="0" smtClean="0"/>
              <a:t>некоторой фигуры  </a:t>
            </a:r>
            <a:r>
              <a:rPr lang="ru-RU" sz="1800" b="1" dirty="0" smtClean="0">
                <a:sym typeface="Symbol"/>
              </a:rPr>
              <a:t></a:t>
            </a:r>
            <a:r>
              <a:rPr lang="ru-RU" sz="1800" b="1" i="1" dirty="0" smtClean="0"/>
              <a:t> </a:t>
            </a:r>
            <a:r>
              <a:rPr lang="ru-RU" sz="1800" b="1" dirty="0" smtClean="0"/>
              <a:t>поставлена в соответствие </a:t>
            </a:r>
          </a:p>
          <a:p>
            <a:pPr indent="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b="1" dirty="0" smtClean="0"/>
              <a:t>определенная точка, обозначаемая </a:t>
            </a:r>
            <a:r>
              <a:rPr lang="ru-RU" sz="1800" b="1" i="1" dirty="0" err="1" smtClean="0"/>
              <a:t>f</a:t>
            </a:r>
            <a:r>
              <a:rPr lang="ru-RU" sz="1800" b="1" i="1" dirty="0" smtClean="0"/>
              <a:t>(X), </a:t>
            </a:r>
            <a:r>
              <a:rPr lang="ru-RU" sz="1800" b="1" dirty="0" smtClean="0"/>
              <a:t>то говорят, что задано </a:t>
            </a:r>
          </a:p>
          <a:p>
            <a:pPr indent="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b="1" dirty="0" smtClean="0"/>
              <a:t>преобразование </a:t>
            </a:r>
            <a:r>
              <a:rPr lang="ru-RU" sz="1800" b="1" i="1" dirty="0" err="1" smtClean="0"/>
              <a:t>f</a:t>
            </a:r>
            <a:r>
              <a:rPr lang="ru-RU" sz="1800" b="1" i="1" dirty="0" smtClean="0"/>
              <a:t>  </a:t>
            </a:r>
            <a:r>
              <a:rPr lang="ru-RU" sz="1800" b="1" dirty="0" smtClean="0"/>
              <a:t>множества  </a:t>
            </a:r>
            <a:r>
              <a:rPr lang="ru-RU" sz="1800" b="1" dirty="0" smtClean="0">
                <a:sym typeface="Symbol"/>
              </a:rPr>
              <a:t></a:t>
            </a:r>
            <a:r>
              <a:rPr lang="ru-RU" sz="1800" b="1" i="1" dirty="0" smtClean="0"/>
              <a:t>.</a:t>
            </a:r>
            <a:endParaRPr lang="ru-RU" sz="1800" dirty="0" smtClean="0"/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endParaRPr lang="ru-RU" sz="1800" dirty="0" smtClean="0"/>
          </a:p>
          <a:p>
            <a:pPr marL="360000" indent="-36000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endParaRPr lang="ru-RU" sz="1800" dirty="0"/>
          </a:p>
        </p:txBody>
      </p:sp>
      <p:sp>
        <p:nvSpPr>
          <p:cNvPr id="12292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  </a:t>
            </a:r>
          </a:p>
        </p:txBody>
      </p:sp>
      <p:pic>
        <p:nvPicPr>
          <p:cNvPr id="6" name="Рисунок 5" descr="28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454" y="4350969"/>
            <a:ext cx="2214546" cy="250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idx="1"/>
          </p:nvPr>
        </p:nvSpPr>
        <p:spPr>
          <a:xfrm>
            <a:off x="571500" y="1500188"/>
            <a:ext cx="8001000" cy="4357687"/>
          </a:xfrm>
        </p:spPr>
        <p:txBody>
          <a:bodyPr tIns="82800"/>
          <a:lstStyle/>
          <a:p>
            <a:pPr algn="l" eaLnBrk="1" hangingPunct="1">
              <a:buFontTx/>
              <a:buNone/>
              <a:defRPr/>
            </a:pPr>
            <a:r>
              <a:rPr lang="ru-RU" sz="1800" dirty="0" smtClean="0"/>
              <a:t>Сравнив эти два определения, видим их полную аналогию. Но в определении функции речь идет о </a:t>
            </a:r>
            <a:r>
              <a:rPr lang="ru-RU" sz="1800" i="1" dirty="0" smtClean="0"/>
              <a:t>сопоставлении числам </a:t>
            </a:r>
            <a:r>
              <a:rPr lang="ru-RU" sz="1800" i="1" dirty="0" err="1" smtClean="0"/>
              <a:t>x</a:t>
            </a:r>
            <a:r>
              <a:rPr lang="ru-RU" sz="1800" i="1" dirty="0" smtClean="0"/>
              <a:t> </a:t>
            </a:r>
            <a:r>
              <a:rPr lang="ru-RU" sz="1800" dirty="0" smtClean="0"/>
              <a:t>из множества </a:t>
            </a:r>
            <a:r>
              <a:rPr lang="ru-RU" sz="1800" i="1" dirty="0" smtClean="0"/>
              <a:t>M чисел </a:t>
            </a:r>
            <a:r>
              <a:rPr lang="ru-RU" sz="1800" i="1" dirty="0" err="1" smtClean="0"/>
              <a:t>f</a:t>
            </a:r>
            <a:r>
              <a:rPr lang="ru-RU" sz="1800" i="1" dirty="0" smtClean="0"/>
              <a:t>(</a:t>
            </a:r>
            <a:r>
              <a:rPr lang="ru-RU" sz="1800" i="1" dirty="0" err="1" smtClean="0"/>
              <a:t>x</a:t>
            </a:r>
            <a:r>
              <a:rPr lang="ru-RU" sz="1800" i="1" dirty="0" smtClean="0"/>
              <a:t>)</a:t>
            </a:r>
            <a:r>
              <a:rPr lang="ru-RU" sz="1800" dirty="0" smtClean="0"/>
              <a:t>, а в определении преобразования говорится о </a:t>
            </a:r>
            <a:r>
              <a:rPr lang="ru-RU" sz="1800" i="1" dirty="0" smtClean="0"/>
              <a:t>сопоставлении точкам X </a:t>
            </a:r>
            <a:r>
              <a:rPr lang="ru-RU" sz="1800" dirty="0" smtClean="0"/>
              <a:t>фигуры </a:t>
            </a:r>
            <a:r>
              <a:rPr lang="ru-RU" sz="1800" dirty="0" smtClean="0">
                <a:sym typeface="Symbol"/>
              </a:rPr>
              <a:t></a:t>
            </a:r>
            <a:r>
              <a:rPr lang="ru-RU" sz="1800" i="1" dirty="0" smtClean="0"/>
              <a:t> точек </a:t>
            </a:r>
            <a:r>
              <a:rPr lang="ru-RU" sz="1800" i="1" dirty="0" err="1" smtClean="0"/>
              <a:t>f</a:t>
            </a:r>
            <a:r>
              <a:rPr lang="ru-RU" sz="1800" i="1" dirty="0" smtClean="0"/>
              <a:t>(X)</a:t>
            </a:r>
            <a:r>
              <a:rPr lang="ru-RU" sz="1800" dirty="0" smtClean="0"/>
              <a:t>. Число </a:t>
            </a:r>
            <a:r>
              <a:rPr lang="ru-RU" sz="1800" i="1" dirty="0" err="1" smtClean="0"/>
              <a:t>f</a:t>
            </a:r>
            <a:r>
              <a:rPr lang="ru-RU" sz="1800" i="1" dirty="0" smtClean="0"/>
              <a:t>(</a:t>
            </a:r>
            <a:r>
              <a:rPr lang="ru-RU" sz="1800" i="1" dirty="0" err="1" smtClean="0"/>
              <a:t>x</a:t>
            </a:r>
            <a:r>
              <a:rPr lang="ru-RU" sz="1800" i="1" dirty="0" smtClean="0"/>
              <a:t>) </a:t>
            </a:r>
            <a:r>
              <a:rPr lang="ru-RU" sz="1800" dirty="0" smtClean="0"/>
              <a:t>называется значением функции </a:t>
            </a:r>
            <a:r>
              <a:rPr lang="ru-RU" sz="1800" i="1" dirty="0" err="1" smtClean="0"/>
              <a:t>f</a:t>
            </a:r>
            <a:r>
              <a:rPr lang="ru-RU" sz="1800" i="1" dirty="0" smtClean="0"/>
              <a:t>  </a:t>
            </a:r>
            <a:r>
              <a:rPr lang="ru-RU" sz="1800" dirty="0" smtClean="0"/>
              <a:t>для аргумента </a:t>
            </a:r>
            <a:r>
              <a:rPr lang="ru-RU" sz="1800" i="1" dirty="0" err="1" smtClean="0"/>
              <a:t>x</a:t>
            </a:r>
            <a:r>
              <a:rPr lang="ru-RU" sz="1800" dirty="0" smtClean="0"/>
              <a:t>, а </a:t>
            </a:r>
            <a:r>
              <a:rPr lang="ru-RU" sz="1800" b="1" dirty="0" smtClean="0"/>
              <a:t>точка </a:t>
            </a:r>
            <a:r>
              <a:rPr lang="ru-RU" sz="1800" b="1" i="1" dirty="0" err="1" smtClean="0"/>
              <a:t>f</a:t>
            </a:r>
            <a:r>
              <a:rPr lang="ru-RU" sz="1800" b="1" i="1" dirty="0" smtClean="0"/>
              <a:t>(X) </a:t>
            </a:r>
            <a:r>
              <a:rPr lang="ru-RU" sz="1800" b="1" dirty="0" smtClean="0"/>
              <a:t>называется образом точки </a:t>
            </a:r>
            <a:r>
              <a:rPr lang="ru-RU" sz="1800" b="1" i="1" dirty="0" smtClean="0"/>
              <a:t>Х </a:t>
            </a:r>
            <a:r>
              <a:rPr lang="ru-RU" sz="1800" b="1" dirty="0" smtClean="0"/>
              <a:t>при преобразовании </a:t>
            </a:r>
            <a:r>
              <a:rPr lang="ru-RU" sz="1800" b="1" i="1" dirty="0" err="1" smtClean="0"/>
              <a:t>f</a:t>
            </a:r>
            <a:r>
              <a:rPr lang="ru-RU" sz="1800" dirty="0" smtClean="0"/>
              <a:t>. </a:t>
            </a:r>
          </a:p>
          <a:p>
            <a:pPr algn="l" eaLnBrk="1" hangingPunct="1">
              <a:buFontTx/>
              <a:buNone/>
              <a:defRPr/>
            </a:pPr>
            <a:r>
              <a:rPr lang="ru-RU" sz="1800" dirty="0" smtClean="0"/>
              <a:t>Можно даже сказать, что преобразование фигуры - это задание на ней функции, аргументами и значениями которой являются точки. С другой стороны, задав функцию </a:t>
            </a:r>
            <a:r>
              <a:rPr lang="ru-RU" sz="1800" i="1" dirty="0" err="1" smtClean="0"/>
              <a:t>f</a:t>
            </a:r>
            <a:r>
              <a:rPr lang="ru-RU" sz="1800" i="1" dirty="0" smtClean="0"/>
              <a:t>(</a:t>
            </a:r>
            <a:r>
              <a:rPr lang="ru-RU" sz="1800" i="1" dirty="0" err="1" smtClean="0"/>
              <a:t>x</a:t>
            </a:r>
            <a:r>
              <a:rPr lang="ru-RU" sz="1800" i="1" dirty="0" smtClean="0"/>
              <a:t>) </a:t>
            </a:r>
            <a:r>
              <a:rPr lang="ru-RU" sz="1800" dirty="0" smtClean="0"/>
              <a:t>на некотором числовом множестве, например, на отрезке [</a:t>
            </a:r>
            <a:r>
              <a:rPr lang="ru-RU" sz="1800" i="1" dirty="0" err="1" smtClean="0"/>
              <a:t>a,b</a:t>
            </a:r>
            <a:r>
              <a:rPr lang="ru-RU" sz="1800" dirty="0" smtClean="0"/>
              <a:t>], мы можем также считать, что задали преобразование отрезка [</a:t>
            </a:r>
            <a:r>
              <a:rPr lang="ru-RU" sz="1800" i="1" dirty="0" err="1" smtClean="0"/>
              <a:t>a,b</a:t>
            </a:r>
            <a:r>
              <a:rPr lang="ru-RU" sz="1800" dirty="0" smtClean="0"/>
              <a:t>]. В этом случае график функции </a:t>
            </a:r>
            <a:r>
              <a:rPr lang="ru-RU" sz="1800" i="1" dirty="0" err="1" smtClean="0"/>
              <a:t>f</a:t>
            </a:r>
            <a:r>
              <a:rPr lang="ru-RU" sz="1800" i="1" dirty="0" smtClean="0"/>
              <a:t>(</a:t>
            </a:r>
            <a:r>
              <a:rPr lang="ru-RU" sz="1800" i="1" dirty="0" err="1" smtClean="0"/>
              <a:t>x</a:t>
            </a:r>
            <a:r>
              <a:rPr lang="ru-RU" sz="1800" i="1" dirty="0" smtClean="0"/>
              <a:t>) </a:t>
            </a:r>
            <a:r>
              <a:rPr lang="ru-RU" sz="1800" dirty="0" smtClean="0"/>
              <a:t>помогает нам определить положение образа любой точки этого отрезка.</a:t>
            </a:r>
          </a:p>
          <a:p>
            <a:pPr algn="l" eaLnBrk="1" hangingPunct="1">
              <a:buFontTx/>
              <a:buNone/>
              <a:defRPr/>
            </a:pPr>
            <a:r>
              <a:rPr lang="ru-RU" sz="1800" dirty="0" smtClean="0"/>
              <a:t>Примером преобразования фигуры является проектирование ее на прямую или на плоскость. Вспомните, что проектирование фигуры </a:t>
            </a:r>
            <a:r>
              <a:rPr lang="ru-RU" sz="1800" dirty="0" smtClean="0">
                <a:sym typeface="Symbol"/>
              </a:rPr>
              <a:t></a:t>
            </a:r>
            <a:r>
              <a:rPr lang="ru-RU" sz="1800" i="1" dirty="0" smtClean="0"/>
              <a:t> </a:t>
            </a:r>
            <a:r>
              <a:rPr lang="ru-RU" sz="1800" dirty="0" smtClean="0"/>
              <a:t>на прямую (на плоскость) состоит в том, что каждой точке </a:t>
            </a:r>
            <a:r>
              <a:rPr lang="ru-RU" sz="1800" i="1" dirty="0" smtClean="0"/>
              <a:t>Х </a:t>
            </a:r>
            <a:r>
              <a:rPr lang="ru-RU" sz="1800" dirty="0" smtClean="0"/>
              <a:t>фигуры </a:t>
            </a:r>
            <a:r>
              <a:rPr lang="ru-RU" sz="1800" dirty="0" smtClean="0">
                <a:sym typeface="Symbol"/>
              </a:rPr>
              <a:t></a:t>
            </a:r>
            <a:r>
              <a:rPr lang="ru-RU" sz="1800" i="1" dirty="0" smtClean="0"/>
              <a:t> </a:t>
            </a:r>
            <a:r>
              <a:rPr lang="ru-RU" sz="1800" dirty="0" smtClean="0"/>
              <a:t>сопоставляется ее проекция </a:t>
            </a:r>
            <a:r>
              <a:rPr lang="ru-RU" sz="1800" i="1" dirty="0" smtClean="0"/>
              <a:t>Х</a:t>
            </a:r>
            <a:r>
              <a:rPr lang="ru-RU" sz="1800" i="1" baseline="-25000" dirty="0" smtClean="0"/>
              <a:t>1</a:t>
            </a:r>
            <a:r>
              <a:rPr lang="ru-RU" sz="1800" dirty="0" smtClean="0"/>
              <a:t> на эту прямую (на эту плоскость).</a:t>
            </a:r>
          </a:p>
          <a:p>
            <a:pPr algn="l" eaLnBrk="1" hangingPunct="1">
              <a:buFontTx/>
              <a:buNone/>
              <a:defRPr/>
            </a:pPr>
            <a:endParaRPr lang="ru-RU" sz="1800" dirty="0" smtClean="0"/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endParaRPr lang="ru-RU" sz="1800" dirty="0" smtClean="0"/>
          </a:p>
          <a:p>
            <a:pPr marL="360000" indent="-36000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endParaRPr lang="ru-RU" sz="1800" dirty="0"/>
          </a:p>
        </p:txBody>
      </p:sp>
      <p:sp>
        <p:nvSpPr>
          <p:cNvPr id="13316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idx="1"/>
          </p:nvPr>
        </p:nvSpPr>
        <p:spPr>
          <a:xfrm>
            <a:off x="571500" y="1500188"/>
            <a:ext cx="7858125" cy="4357687"/>
          </a:xfrm>
        </p:spPr>
        <p:txBody>
          <a:bodyPr tIns="82800"/>
          <a:lstStyle/>
          <a:p>
            <a:pPr algn="l" eaLnBrk="1" hangingPunct="1">
              <a:buFontTx/>
              <a:buNone/>
              <a:defRPr/>
            </a:pPr>
            <a:r>
              <a:rPr lang="ru-RU" sz="1800" dirty="0" smtClean="0"/>
              <a:t>Точка </a:t>
            </a:r>
            <a:r>
              <a:rPr lang="ru-RU" sz="1800" i="1" dirty="0" smtClean="0"/>
              <a:t>Х </a:t>
            </a:r>
            <a:r>
              <a:rPr lang="ru-RU" sz="1800" dirty="0" smtClean="0"/>
              <a:t>называется </a:t>
            </a:r>
            <a:r>
              <a:rPr lang="ru-RU" sz="1800" b="1" dirty="0" smtClean="0"/>
              <a:t>неподвижной точкой </a:t>
            </a:r>
            <a:r>
              <a:rPr lang="ru-RU" sz="1800" dirty="0" smtClean="0"/>
              <a:t>преобразования </a:t>
            </a:r>
            <a:r>
              <a:rPr lang="ru-RU" sz="1800" i="1" dirty="0" err="1" smtClean="0"/>
              <a:t>f</a:t>
            </a:r>
            <a:r>
              <a:rPr lang="ru-RU" sz="1800" dirty="0" smtClean="0"/>
              <a:t>, если </a:t>
            </a:r>
            <a:r>
              <a:rPr lang="ru-RU" sz="1800" i="1" dirty="0" err="1" smtClean="0"/>
              <a:t>f</a:t>
            </a:r>
            <a:r>
              <a:rPr lang="ru-RU" sz="1800" i="1" dirty="0" smtClean="0"/>
              <a:t>(X)=X. </a:t>
            </a:r>
            <a:r>
              <a:rPr lang="ru-RU" sz="1800" dirty="0" smtClean="0"/>
              <a:t>Например, при проектировании фигуры </a:t>
            </a:r>
            <a:r>
              <a:rPr lang="ru-RU" sz="1800" i="1" dirty="0" smtClean="0"/>
              <a:t>М </a:t>
            </a:r>
            <a:r>
              <a:rPr lang="ru-RU" sz="1800" dirty="0" smtClean="0"/>
              <a:t>на прямую (или на плоскость) те точки этой фигуры, которые лежат на этой прямой (на этой плоскости), являются неподвижными точками. </a:t>
            </a:r>
          </a:p>
          <a:p>
            <a:pPr algn="l" eaLnBrk="1" hangingPunct="1">
              <a:buFontTx/>
              <a:buNone/>
              <a:defRPr/>
            </a:pPr>
            <a:r>
              <a:rPr lang="ru-RU" sz="1800" dirty="0" smtClean="0"/>
              <a:t>То преобразование фигуры, все точки которого неподвижны, называется </a:t>
            </a:r>
            <a:r>
              <a:rPr lang="ru-RU" sz="1800" b="1" dirty="0" smtClean="0"/>
              <a:t>тождественным преобразованием </a:t>
            </a:r>
            <a:r>
              <a:rPr lang="ru-RU" sz="1800" dirty="0" smtClean="0"/>
              <a:t>фигуры. Тождественное преобразование мы обозначаем буквой </a:t>
            </a:r>
            <a:r>
              <a:rPr lang="ru-RU" sz="1800" i="1" dirty="0" smtClean="0"/>
              <a:t>Е</a:t>
            </a:r>
            <a:r>
              <a:rPr lang="ru-RU" sz="1800" dirty="0" smtClean="0"/>
              <a:t>. Мы увидим, что и такие простые преобразования необходимы в теории преобразований. </a:t>
            </a:r>
          </a:p>
          <a:p>
            <a:pPr algn="l" eaLnBrk="1" hangingPunct="1">
              <a:buFontTx/>
              <a:buNone/>
              <a:defRPr/>
            </a:pPr>
            <a:r>
              <a:rPr lang="ru-RU" sz="1800" b="1" dirty="0" smtClean="0"/>
              <a:t>Образом фигуры </a:t>
            </a:r>
            <a:r>
              <a:rPr lang="ru-RU" sz="1800" b="1" dirty="0" smtClean="0">
                <a:sym typeface="Symbol"/>
              </a:rPr>
              <a:t></a:t>
            </a:r>
            <a:r>
              <a:rPr lang="ru-RU" sz="1800" b="1" i="1" dirty="0" smtClean="0"/>
              <a:t> </a:t>
            </a:r>
            <a:r>
              <a:rPr lang="ru-RU" sz="1800" b="1" dirty="0" smtClean="0"/>
              <a:t>при преобразовании </a:t>
            </a:r>
            <a:r>
              <a:rPr lang="ru-RU" sz="1800" b="1" i="1" dirty="0" err="1" smtClean="0"/>
              <a:t>f</a:t>
            </a:r>
            <a:r>
              <a:rPr lang="ru-RU" sz="1800" b="1" i="1" dirty="0" smtClean="0"/>
              <a:t> </a:t>
            </a:r>
            <a:r>
              <a:rPr lang="ru-RU" sz="1800" dirty="0" smtClean="0"/>
              <a:t>называется фигура (ее обозначают </a:t>
            </a:r>
            <a:r>
              <a:rPr lang="ru-RU" sz="1800" i="1" dirty="0" err="1" smtClean="0"/>
              <a:t>f</a:t>
            </a:r>
            <a:r>
              <a:rPr lang="ru-RU" sz="1800" i="1" dirty="0" smtClean="0"/>
              <a:t>(</a:t>
            </a:r>
            <a:r>
              <a:rPr lang="ru-RU" sz="1800" dirty="0" smtClean="0">
                <a:sym typeface="Symbol"/>
              </a:rPr>
              <a:t></a:t>
            </a:r>
            <a:r>
              <a:rPr lang="ru-RU" sz="1800" i="1" dirty="0" smtClean="0"/>
              <a:t>)</a:t>
            </a:r>
            <a:r>
              <a:rPr lang="ru-RU" sz="1800" dirty="0" smtClean="0"/>
              <a:t>) , состоящая из образов всех точек </a:t>
            </a:r>
            <a:r>
              <a:rPr lang="ru-RU" sz="1800" i="1" dirty="0" smtClean="0"/>
              <a:t>X </a:t>
            </a:r>
            <a:r>
              <a:rPr lang="ru-RU" sz="1800" dirty="0" smtClean="0"/>
              <a:t>фигуры </a:t>
            </a:r>
            <a:r>
              <a:rPr lang="ru-RU" sz="1800" dirty="0" smtClean="0">
                <a:sym typeface="Symbol"/>
              </a:rPr>
              <a:t></a:t>
            </a:r>
            <a:r>
              <a:rPr lang="ru-RU" sz="1800" dirty="0" smtClean="0"/>
              <a:t>. Например, образ наклонной </a:t>
            </a:r>
            <a:r>
              <a:rPr lang="ru-RU" sz="1800" i="1" dirty="0" smtClean="0"/>
              <a:t>АС </a:t>
            </a:r>
            <a:r>
              <a:rPr lang="ru-RU" sz="1800" dirty="0" smtClean="0"/>
              <a:t>к прямой </a:t>
            </a:r>
            <a:r>
              <a:rPr lang="ru-RU" sz="1800" i="1" dirty="0" smtClean="0"/>
              <a:t>а </a:t>
            </a:r>
            <a:r>
              <a:rPr lang="ru-RU" sz="1800" dirty="0" smtClean="0"/>
              <a:t>при проектировании отрезка </a:t>
            </a:r>
            <a:r>
              <a:rPr lang="ru-RU" sz="1800" i="1" dirty="0" smtClean="0"/>
              <a:t>АС </a:t>
            </a:r>
            <a:r>
              <a:rPr lang="ru-RU" sz="1800" dirty="0" smtClean="0"/>
              <a:t>на </a:t>
            </a:r>
            <a:r>
              <a:rPr lang="ru-RU" sz="1800" i="1" dirty="0" smtClean="0"/>
              <a:t>а </a:t>
            </a:r>
            <a:r>
              <a:rPr lang="ru-RU" sz="1800" dirty="0" smtClean="0">
                <a:sym typeface="Symbol"/>
              </a:rPr>
              <a:t></a:t>
            </a:r>
            <a:r>
              <a:rPr lang="ru-RU" sz="1800" dirty="0" smtClean="0"/>
              <a:t> это его проекция </a:t>
            </a:r>
            <a:r>
              <a:rPr lang="ru-RU" sz="1800" i="1" dirty="0" smtClean="0"/>
              <a:t>АВ </a:t>
            </a:r>
            <a:r>
              <a:rPr lang="ru-RU" sz="1800" dirty="0" smtClean="0"/>
              <a:t>на прямую </a:t>
            </a:r>
            <a:r>
              <a:rPr lang="ru-RU" sz="1800" i="1" dirty="0" smtClean="0"/>
              <a:t>а</a:t>
            </a:r>
            <a:r>
              <a:rPr lang="ru-RU" sz="1800" dirty="0" smtClean="0"/>
              <a:t>. А образом прямой </a:t>
            </a:r>
            <a:r>
              <a:rPr lang="ru-RU" sz="1800" i="1" dirty="0" err="1" smtClean="0"/>
              <a:t>р</a:t>
            </a:r>
            <a:r>
              <a:rPr lang="ru-RU" sz="1800" dirty="0" smtClean="0"/>
              <a:t>, перпендикулярной плоскости </a:t>
            </a:r>
            <a:r>
              <a:rPr lang="ru-RU" sz="1800" dirty="0" err="1" smtClean="0"/>
              <a:t>α</a:t>
            </a:r>
            <a:r>
              <a:rPr lang="ru-RU" sz="1800" dirty="0" smtClean="0"/>
              <a:t>, при проектировании на </a:t>
            </a:r>
            <a:r>
              <a:rPr lang="ru-RU" sz="1800" dirty="0" err="1" smtClean="0"/>
              <a:t>α </a:t>
            </a:r>
            <a:r>
              <a:rPr lang="ru-RU" sz="1800" dirty="0" smtClean="0"/>
              <a:t>является точка </a:t>
            </a:r>
            <a:r>
              <a:rPr lang="ru-RU" sz="1800" i="1" dirty="0" smtClean="0"/>
              <a:t>О</a:t>
            </a:r>
            <a:r>
              <a:rPr lang="ru-RU" sz="1800" dirty="0" smtClean="0"/>
              <a:t>, в которой пересекаются </a:t>
            </a:r>
            <a:r>
              <a:rPr lang="ru-RU" sz="1800" i="1" dirty="0" err="1" smtClean="0"/>
              <a:t>р</a:t>
            </a:r>
            <a:r>
              <a:rPr lang="ru-RU" sz="1800" i="1" dirty="0" smtClean="0"/>
              <a:t> </a:t>
            </a:r>
            <a:r>
              <a:rPr lang="ru-RU" sz="1800" dirty="0" smtClean="0"/>
              <a:t>и </a:t>
            </a:r>
            <a:r>
              <a:rPr lang="ru-RU" sz="1800" dirty="0" err="1" smtClean="0"/>
              <a:t>α</a:t>
            </a:r>
            <a:endParaRPr lang="ru-RU" sz="1800" dirty="0" smtClean="0"/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endParaRPr lang="ru-RU" sz="1800" dirty="0" smtClean="0"/>
          </a:p>
          <a:p>
            <a:pPr marL="360000" indent="-36000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endParaRPr lang="ru-RU" sz="1800" dirty="0"/>
          </a:p>
        </p:txBody>
      </p:sp>
      <p:sp>
        <p:nvSpPr>
          <p:cNvPr id="14340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  </a:t>
            </a:r>
          </a:p>
        </p:txBody>
      </p:sp>
      <p:grpSp>
        <p:nvGrpSpPr>
          <p:cNvPr id="14341" name="Группа 15"/>
          <p:cNvGrpSpPr>
            <a:grpSpLocks/>
          </p:cNvGrpSpPr>
          <p:nvPr/>
        </p:nvGrpSpPr>
        <p:grpSpPr bwMode="auto">
          <a:xfrm>
            <a:off x="1143000" y="5314950"/>
            <a:ext cx="2286000" cy="1100138"/>
            <a:chOff x="1142976" y="5315263"/>
            <a:chExt cx="2286016" cy="1099560"/>
          </a:xfrm>
        </p:grpSpPr>
        <p:grpSp>
          <p:nvGrpSpPr>
            <p:cNvPr id="14349" name="Группа 9"/>
            <p:cNvGrpSpPr>
              <a:grpSpLocks/>
            </p:cNvGrpSpPr>
            <p:nvPr/>
          </p:nvGrpSpPr>
          <p:grpSpPr bwMode="auto">
            <a:xfrm>
              <a:off x="1285852" y="5572140"/>
              <a:ext cx="2143140" cy="573092"/>
              <a:chOff x="500034" y="5500702"/>
              <a:chExt cx="2143140" cy="573092"/>
            </a:xfrm>
          </p:grpSpPr>
          <p:sp>
            <p:nvSpPr>
              <p:cNvPr id="14355" name="Прямоугольный треугольник 6"/>
              <p:cNvSpPr>
                <a:spLocks noChangeArrowheads="1"/>
              </p:cNvSpPr>
              <p:nvPr/>
            </p:nvSpPr>
            <p:spPr bwMode="auto">
              <a:xfrm flipH="1">
                <a:off x="785786" y="5500702"/>
                <a:ext cx="1500198" cy="571504"/>
              </a:xfrm>
              <a:prstGeom prst="rtTriangl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kumimoji="1" lang="ru-RU" sz="1800"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9" name="Прямая соединительная линия 8"/>
              <p:cNvCxnSpPr/>
              <p:nvPr/>
            </p:nvCxnSpPr>
            <p:spPr bwMode="auto">
              <a:xfrm>
                <a:off x="500034" y="6072065"/>
                <a:ext cx="2143140" cy="1587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1" name="TextBox 10"/>
            <p:cNvSpPr txBox="1"/>
            <p:nvPr/>
          </p:nvSpPr>
          <p:spPr>
            <a:xfrm>
              <a:off x="1428728" y="6072103"/>
              <a:ext cx="428628" cy="3379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+mn-lt"/>
                </a:rPr>
                <a:t>А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05113" y="6076863"/>
              <a:ext cx="428628" cy="3379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+mn-lt"/>
                </a:rPr>
                <a:t>В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35277" y="5315263"/>
              <a:ext cx="428628" cy="3379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+mn-lt"/>
                </a:rPr>
                <a:t>С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42976" y="5891223"/>
              <a:ext cx="428628" cy="3379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+mn-lt"/>
                </a:rPr>
                <a:t>а</a:t>
              </a:r>
            </a:p>
          </p:txBody>
        </p:sp>
        <p:sp>
          <p:nvSpPr>
            <p:cNvPr id="14354" name="Прямоугольник 14"/>
            <p:cNvSpPr>
              <a:spLocks noChangeArrowheads="1"/>
            </p:cNvSpPr>
            <p:nvPr/>
          </p:nvSpPr>
          <p:spPr bwMode="auto">
            <a:xfrm>
              <a:off x="3071802" y="6020018"/>
              <a:ext cx="108000" cy="1080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kumimoji="1" lang="ru-RU" sz="1800"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4342" name="Группа 23"/>
          <p:cNvGrpSpPr>
            <a:grpSpLocks/>
          </p:cNvGrpSpPr>
          <p:nvPr/>
        </p:nvGrpSpPr>
        <p:grpSpPr bwMode="auto">
          <a:xfrm>
            <a:off x="4572000" y="5000625"/>
            <a:ext cx="2000250" cy="1428750"/>
            <a:chOff x="4572000" y="5000636"/>
            <a:chExt cx="2000264" cy="1428760"/>
          </a:xfrm>
        </p:grpSpPr>
        <p:sp>
          <p:nvSpPr>
            <p:cNvPr id="17" name="Параллелограмм 16"/>
            <p:cNvSpPr/>
            <p:nvPr/>
          </p:nvSpPr>
          <p:spPr bwMode="auto">
            <a:xfrm>
              <a:off x="4572000" y="5572140"/>
              <a:ext cx="2000264" cy="571504"/>
            </a:xfrm>
            <a:prstGeom prst="parallelogram">
              <a:avLst>
                <a:gd name="adj" fmla="val 92368"/>
              </a:avLst>
            </a:prstGeom>
            <a:solidFill>
              <a:schemeClr val="accent3">
                <a:lumMod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1" lang="ru-RU" sz="1800">
                <a:effectLst/>
                <a:latin typeface="Times New Roman" pitchFamily="18" charset="0"/>
              </a:endParaRP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 bwMode="auto">
            <a:xfrm rot="5400000">
              <a:off x="5230818" y="5484827"/>
              <a:ext cx="682630" cy="317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oval" w="med" len="sm"/>
            </a:ln>
            <a:effectLst/>
          </p:spPr>
        </p:cxnSp>
        <p:cxnSp>
          <p:nvCxnSpPr>
            <p:cNvPr id="20" name="Прямая соединительная линия 19"/>
            <p:cNvCxnSpPr/>
            <p:nvPr/>
          </p:nvCxnSpPr>
          <p:spPr bwMode="auto">
            <a:xfrm rot="5400000">
              <a:off x="5321305" y="6176982"/>
              <a:ext cx="503241" cy="158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6">
                  <a:lumMod val="7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4714876" y="5857892"/>
              <a:ext cx="428628" cy="3381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i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+mn-lt"/>
                  <a:sym typeface="Symbol"/>
                </a:rPr>
                <a:t></a:t>
              </a:r>
              <a:endParaRPr lang="ru-RU" sz="1600" b="1" i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72132" y="5643579"/>
              <a:ext cx="428628" cy="3381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i="1" dirty="0">
                  <a:solidFill>
                    <a:schemeClr val="accent6">
                      <a:lumMod val="50000"/>
                    </a:schemeClr>
                  </a:solidFill>
                  <a:effectLst/>
                  <a:latin typeface="+mn-lt"/>
                  <a:sym typeface="Symbol"/>
                </a:rPr>
                <a:t>О</a:t>
              </a:r>
              <a:endParaRPr lang="ru-RU" sz="1600" b="1" i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510220" y="5000636"/>
              <a:ext cx="428628" cy="3381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i="1" dirty="0" err="1">
                  <a:solidFill>
                    <a:schemeClr val="accent6">
                      <a:lumMod val="50000"/>
                    </a:schemeClr>
                  </a:solidFill>
                  <a:effectLst/>
                  <a:latin typeface="+mn-lt"/>
                  <a:sym typeface="Symbol"/>
                </a:rPr>
                <a:t>р</a:t>
              </a:r>
              <a:endParaRPr lang="ru-RU" sz="1600" b="1" i="1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idx="1"/>
          </p:nvPr>
        </p:nvSpPr>
        <p:spPr>
          <a:xfrm>
            <a:off x="571500" y="1500188"/>
            <a:ext cx="7858125" cy="4357687"/>
          </a:xfrm>
        </p:spPr>
        <p:txBody>
          <a:bodyPr tIns="82800"/>
          <a:lstStyle/>
          <a:p>
            <a:pPr algn="l" eaLnBrk="1" hangingPunct="1">
              <a:buFontTx/>
              <a:buNone/>
              <a:defRPr/>
            </a:pPr>
            <a:r>
              <a:rPr lang="ru-RU" sz="1800" dirty="0" smtClean="0"/>
              <a:t>Пусть  </a:t>
            </a:r>
            <a:r>
              <a:rPr lang="ru-RU" sz="1800" dirty="0" smtClean="0">
                <a:sym typeface="Symbol"/>
              </a:rPr>
              <a:t></a:t>
            </a:r>
            <a:r>
              <a:rPr lang="ru-RU" sz="1800" baseline="-25000" dirty="0" smtClean="0">
                <a:sym typeface="Symbol"/>
              </a:rPr>
              <a:t>1 </a:t>
            </a:r>
            <a:r>
              <a:rPr lang="ru-RU" sz="1800" dirty="0" smtClean="0">
                <a:sym typeface="Symbol"/>
              </a:rPr>
              <a:t>=</a:t>
            </a:r>
            <a:r>
              <a:rPr lang="en-US" sz="1800" dirty="0" smtClean="0">
                <a:sym typeface="Symbol"/>
              </a:rPr>
              <a:t>f() </a:t>
            </a:r>
            <a:r>
              <a:rPr lang="ru-RU" sz="1800" dirty="0" smtClean="0">
                <a:sym typeface="Symbol"/>
              </a:rPr>
              <a:t> и  </a:t>
            </a:r>
            <a:r>
              <a:rPr lang="ru-RU" sz="1800" baseline="-25000" dirty="0" smtClean="0">
                <a:sym typeface="Symbol"/>
              </a:rPr>
              <a:t>2 </a:t>
            </a:r>
            <a:r>
              <a:rPr lang="ru-RU" sz="1800" dirty="0" smtClean="0">
                <a:sym typeface="Symbol"/>
              </a:rPr>
              <a:t>=</a:t>
            </a:r>
            <a:r>
              <a:rPr lang="en-US" sz="1800" dirty="0" smtClean="0">
                <a:sym typeface="Symbol"/>
              </a:rPr>
              <a:t> g(</a:t>
            </a:r>
            <a:r>
              <a:rPr lang="ru-RU" sz="1800" baseline="-25000" dirty="0" smtClean="0">
                <a:sym typeface="Symbol"/>
              </a:rPr>
              <a:t>1</a:t>
            </a:r>
            <a:r>
              <a:rPr lang="en-US" sz="1800" dirty="0" smtClean="0">
                <a:sym typeface="Symbol"/>
              </a:rPr>
              <a:t>) </a:t>
            </a:r>
            <a:r>
              <a:rPr lang="ru-RU" sz="1800" dirty="0" smtClean="0">
                <a:sym typeface="Symbol"/>
              </a:rPr>
              <a:t>. </a:t>
            </a:r>
            <a:r>
              <a:rPr lang="ru-RU" sz="1800" dirty="0" smtClean="0"/>
              <a:t>В итоге фигура </a:t>
            </a:r>
            <a:r>
              <a:rPr lang="en-US" sz="1800" dirty="0" smtClean="0">
                <a:sym typeface="Symbol"/>
              </a:rPr>
              <a:t></a:t>
            </a:r>
            <a:r>
              <a:rPr lang="ru-RU" sz="1800" i="1" dirty="0" smtClean="0"/>
              <a:t> </a:t>
            </a:r>
            <a:r>
              <a:rPr lang="ru-RU" sz="1800" dirty="0" smtClean="0"/>
              <a:t>переводится в фигуру  </a:t>
            </a:r>
            <a:r>
              <a:rPr lang="en-US" sz="1800" dirty="0" smtClean="0">
                <a:sym typeface="Symbol"/>
              </a:rPr>
              <a:t></a:t>
            </a:r>
            <a:r>
              <a:rPr lang="ru-RU" sz="1800" baseline="-25000" dirty="0" smtClean="0">
                <a:sym typeface="Symbol"/>
              </a:rPr>
              <a:t>2</a:t>
            </a:r>
            <a:r>
              <a:rPr lang="ru-RU" sz="1800" i="1" dirty="0" smtClean="0"/>
              <a:t> п</a:t>
            </a:r>
            <a:r>
              <a:rPr lang="ru-RU" sz="1800" dirty="0" smtClean="0"/>
              <a:t>реобразованием, которое  осуществляется последовательным выполнением преобразований </a:t>
            </a:r>
            <a:r>
              <a:rPr lang="ru-RU" sz="1800" i="1" dirty="0" err="1" smtClean="0"/>
              <a:t>f</a:t>
            </a:r>
            <a:r>
              <a:rPr lang="ru-RU" sz="1800" i="1" dirty="0" smtClean="0"/>
              <a:t> </a:t>
            </a:r>
            <a:r>
              <a:rPr lang="ru-RU" sz="1800" dirty="0" smtClean="0"/>
              <a:t>и </a:t>
            </a:r>
            <a:r>
              <a:rPr lang="ru-RU" sz="1800" i="1" dirty="0" smtClean="0"/>
              <a:t>g:</a:t>
            </a:r>
            <a:r>
              <a:rPr lang="ru-RU" sz="1800" dirty="0" smtClean="0"/>
              <a:t> каждой точке </a:t>
            </a:r>
            <a:r>
              <a:rPr lang="ru-RU" sz="1800" i="1" dirty="0" smtClean="0"/>
              <a:t>Х </a:t>
            </a:r>
            <a:r>
              <a:rPr lang="ru-RU" sz="1800" dirty="0" smtClean="0"/>
              <a:t>фигуры </a:t>
            </a:r>
            <a:r>
              <a:rPr lang="en-US" sz="1800" dirty="0" smtClean="0">
                <a:sym typeface="Symbol"/>
              </a:rPr>
              <a:t></a:t>
            </a:r>
            <a:r>
              <a:rPr lang="ru-RU" sz="1800" i="1" dirty="0" smtClean="0"/>
              <a:t> </a:t>
            </a:r>
            <a:r>
              <a:rPr lang="ru-RU" sz="1800" dirty="0" smtClean="0"/>
              <a:t>сопоставляется точка  </a:t>
            </a:r>
            <a:r>
              <a:rPr lang="ru-RU" sz="1800" i="1" dirty="0" err="1" smtClean="0"/>
              <a:t>g</a:t>
            </a:r>
            <a:r>
              <a:rPr lang="ru-RU" sz="1800" i="1" dirty="0" smtClean="0"/>
              <a:t>(</a:t>
            </a:r>
            <a:r>
              <a:rPr lang="ru-RU" sz="1800" i="1" dirty="0" err="1" smtClean="0"/>
              <a:t>f</a:t>
            </a:r>
            <a:r>
              <a:rPr lang="ru-RU" sz="1800" i="1" dirty="0" smtClean="0"/>
              <a:t>(X)) </a:t>
            </a:r>
            <a:r>
              <a:rPr lang="ru-RU" sz="1800" dirty="0" smtClean="0"/>
              <a:t>фигуры  </a:t>
            </a:r>
            <a:r>
              <a:rPr lang="en-US" sz="1800" dirty="0" smtClean="0">
                <a:sym typeface="Symbol"/>
              </a:rPr>
              <a:t></a:t>
            </a:r>
            <a:r>
              <a:rPr lang="ru-RU" sz="1800" baseline="-25000" dirty="0" smtClean="0">
                <a:sym typeface="Symbol"/>
              </a:rPr>
              <a:t>2</a:t>
            </a:r>
            <a:r>
              <a:rPr lang="ru-RU" sz="1800" i="1" dirty="0" smtClean="0"/>
              <a:t>. </a:t>
            </a:r>
            <a:r>
              <a:rPr lang="ru-RU" sz="1800" dirty="0" smtClean="0"/>
              <a:t>Это преобразование фигуры  </a:t>
            </a:r>
            <a:r>
              <a:rPr lang="en-US" sz="1800" dirty="0" smtClean="0">
                <a:sym typeface="Symbol"/>
              </a:rPr>
              <a:t></a:t>
            </a:r>
            <a:r>
              <a:rPr lang="ru-RU" sz="1800" dirty="0" smtClean="0">
                <a:sym typeface="Symbol"/>
              </a:rPr>
              <a:t> в фигуру  </a:t>
            </a:r>
            <a:r>
              <a:rPr lang="en-US" sz="1800" dirty="0" smtClean="0">
                <a:sym typeface="Symbol"/>
              </a:rPr>
              <a:t></a:t>
            </a:r>
            <a:r>
              <a:rPr lang="ru-RU" sz="1800" baseline="-25000" dirty="0" smtClean="0">
                <a:sym typeface="Symbol"/>
              </a:rPr>
              <a:t>2</a:t>
            </a:r>
            <a:r>
              <a:rPr lang="ru-RU" sz="1800" i="1" dirty="0" smtClean="0"/>
              <a:t>, состоящее в последовательном выполнении преобразований  </a:t>
            </a:r>
            <a:r>
              <a:rPr lang="en-US" sz="1800" i="1" dirty="0" smtClean="0"/>
              <a:t>f</a:t>
            </a:r>
            <a:r>
              <a:rPr lang="ru-RU" sz="1800" i="1" dirty="0" smtClean="0"/>
              <a:t> и</a:t>
            </a:r>
            <a:r>
              <a:rPr lang="en-US" sz="1800" i="1" dirty="0" smtClean="0"/>
              <a:t> g</a:t>
            </a:r>
            <a:r>
              <a:rPr lang="ru-RU" sz="1800" i="1" dirty="0" smtClean="0"/>
              <a:t>, называется композицией преобразований  </a:t>
            </a:r>
            <a:r>
              <a:rPr lang="en-US" sz="1800" i="1" dirty="0" smtClean="0"/>
              <a:t>f</a:t>
            </a:r>
            <a:r>
              <a:rPr lang="ru-RU" sz="1800" i="1" dirty="0" smtClean="0"/>
              <a:t> и</a:t>
            </a:r>
            <a:r>
              <a:rPr lang="en-US" sz="1800" i="1" dirty="0" smtClean="0"/>
              <a:t> g</a:t>
            </a:r>
            <a:r>
              <a:rPr lang="ru-RU" sz="1800" i="1" dirty="0" smtClean="0"/>
              <a:t> и обозначается  </a:t>
            </a:r>
            <a:r>
              <a:rPr lang="en-US" sz="1800" i="1" dirty="0" smtClean="0"/>
              <a:t>        </a:t>
            </a:r>
            <a:r>
              <a:rPr lang="ru-RU" sz="1800" i="1" dirty="0" smtClean="0"/>
              <a:t>.</a:t>
            </a:r>
            <a:endParaRPr lang="ru-RU" sz="1800" dirty="0" smtClean="0"/>
          </a:p>
          <a:p>
            <a:pPr algn="l" eaLnBrk="1" hangingPunct="1">
              <a:buFontTx/>
              <a:buNone/>
              <a:defRPr/>
            </a:pPr>
            <a:r>
              <a:rPr lang="ru-RU" sz="1800" dirty="0" smtClean="0"/>
              <a:t>С композицией преобразований школьники встречались в курсе алгебры, когда рассматривали, например, такие функции:</a:t>
            </a:r>
          </a:p>
          <a:p>
            <a:pPr algn="l" eaLnBrk="1" hangingPunct="1">
              <a:buFontTx/>
              <a:buNone/>
              <a:defRPr/>
            </a:pPr>
            <a:r>
              <a:rPr lang="ru-RU" sz="1800" dirty="0" smtClean="0"/>
              <a:t>Некоторым композициям преобразований  дают специальные названия. </a:t>
            </a:r>
          </a:p>
          <a:p>
            <a:pPr algn="l" eaLnBrk="1" hangingPunct="1">
              <a:buFontTx/>
              <a:buNone/>
              <a:defRPr/>
            </a:pPr>
            <a:r>
              <a:rPr lang="ru-RU" sz="1800" dirty="0" smtClean="0"/>
              <a:t>Например, композицию осевой симметрии и параллельного переноса на вектор, параллельный оси симметрии, называют </a:t>
            </a:r>
            <a:r>
              <a:rPr lang="ru-RU" sz="1800" b="1" dirty="0" smtClean="0"/>
              <a:t>скользящей осевой симметрией .</a:t>
            </a:r>
          </a:p>
          <a:p>
            <a:pPr algn="l" eaLnBrk="1" hangingPunct="1">
              <a:buFontTx/>
              <a:buNone/>
              <a:defRPr/>
            </a:pPr>
            <a:r>
              <a:rPr lang="ru-RU" sz="1800" dirty="0" smtClean="0"/>
              <a:t>Композицию зеркальной симметрии и параллельного переноса на вектор, параллельный плоскости симметрии, называют </a:t>
            </a:r>
            <a:r>
              <a:rPr lang="ru-RU" sz="1800" b="1" dirty="0" smtClean="0"/>
              <a:t>скользящей зеркальной симметрией .</a:t>
            </a:r>
            <a:endParaRPr lang="ru-RU" sz="1800" dirty="0" smtClean="0"/>
          </a:p>
          <a:p>
            <a:pPr marL="360000" indent="-36000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endParaRPr lang="ru-RU" sz="1800" dirty="0"/>
          </a:p>
        </p:txBody>
      </p:sp>
      <p:sp>
        <p:nvSpPr>
          <p:cNvPr id="1030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  </a:t>
            </a:r>
          </a:p>
        </p:txBody>
      </p:sp>
      <p:graphicFrame>
        <p:nvGraphicFramePr>
          <p:cNvPr id="1026" name="Object 12"/>
          <p:cNvGraphicFramePr>
            <a:graphicFrameLocks noChangeAspect="1"/>
          </p:cNvGraphicFramePr>
          <p:nvPr/>
        </p:nvGraphicFramePr>
        <p:xfrm>
          <a:off x="4235450" y="2928938"/>
          <a:ext cx="550863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3" imgW="355320" imgH="203040" progId="Equation.3">
                  <p:embed/>
                </p:oleObj>
              </mc:Choice>
              <mc:Fallback>
                <p:oleObj name="Формула" r:id="rId3" imgW="355320" imgH="2030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5450" y="2928938"/>
                        <a:ext cx="550863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724400" y="3373438"/>
          <a:ext cx="3652838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5" imgW="2361960" imgH="419040" progId="Equation.3">
                  <p:embed/>
                </p:oleObj>
              </mc:Choice>
              <mc:Fallback>
                <p:oleObj name="Формула" r:id="rId5" imgW="2361960" imgH="419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373438"/>
                        <a:ext cx="3652838" cy="649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idx="1"/>
          </p:nvPr>
        </p:nvSpPr>
        <p:spPr>
          <a:xfrm>
            <a:off x="571500" y="1428750"/>
            <a:ext cx="7858125" cy="4786313"/>
          </a:xfrm>
        </p:spPr>
        <p:txBody>
          <a:bodyPr tIns="82800"/>
          <a:lstStyle/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Преобразования могут быть очень разнообразны: есть преобразования, которые изменяют форму фигуры. Есть преобразования, которые, хоть и меняют форму фигуры, но сохраняют «прямолинейность». Есть преобразования, которые сохраняют форму фигуры, но изменяют ее размеры. И, наконец, есть преобразования, которые сохраняют не только форму, но и размеры фигуры, а меняют лишь ее положение в пространстве. </a:t>
            </a:r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Знакомство с двумя важнейшими классами геометрических преобразований начинают с класса тех преобразований, которые сохраняют все свойства фигур. Следует обратить внимание учащихся на то, что любое геометрическое свойство можно выразить через расстояния между точками, через длины соединяющих эти точки отрезков. И геометрические величины выражаются через расстояния. Например, мы умеем находить углы и площадь треугольника, зная длины его сторон. Следовательно, мы знаем, как найти площадь и углы любого многоугольника, если известны все расстояния между его вершинами. Точно так же, зная все расстояния между вершинами многогранника, можно найти площадь его поверхности и его объем. Поэтому те преобразования, которые сохраняют расстояния, сохраняют и все другие свойства геометрических фигур. Такие преобразования называют </a:t>
            </a:r>
            <a:r>
              <a:rPr lang="ru-RU" sz="1800" b="1" dirty="0" smtClean="0"/>
              <a:t>движениями.</a:t>
            </a:r>
            <a:endParaRPr lang="ru-RU" sz="1800" dirty="0" smtClean="0"/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endParaRPr lang="ru-RU" sz="1800" dirty="0" smtClean="0"/>
          </a:p>
          <a:p>
            <a:pPr marL="360000" indent="-36000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endParaRPr lang="ru-RU" sz="1800" dirty="0"/>
          </a:p>
        </p:txBody>
      </p:sp>
      <p:sp>
        <p:nvSpPr>
          <p:cNvPr id="15364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  </a:t>
            </a:r>
          </a:p>
        </p:txBody>
      </p:sp>
      <p:pic>
        <p:nvPicPr>
          <p:cNvPr id="24" name="Рисунок 23" descr="метаморфоза.GIF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43834" y="5548334"/>
            <a:ext cx="952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16387" name="Rectangle 7"/>
          <p:cNvSpPr>
            <a:spLocks noGrp="1" noChangeArrowheads="1"/>
          </p:cNvSpPr>
          <p:nvPr>
            <p:ph idx="1"/>
          </p:nvPr>
        </p:nvSpPr>
        <p:spPr>
          <a:xfrm>
            <a:off x="642938" y="1500188"/>
            <a:ext cx="7858125" cy="4214812"/>
          </a:xfrm>
        </p:spPr>
        <p:txBody>
          <a:bodyPr tIns="82800"/>
          <a:lstStyle/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b="1" smtClean="0">
                <a:hlinkClick r:id="rId2"/>
              </a:rPr>
              <a:t>Движение</a:t>
            </a:r>
            <a:r>
              <a:rPr lang="ru-RU" sz="1800" smtClean="0"/>
              <a:t> в геометрии </a:t>
            </a:r>
            <a:r>
              <a:rPr lang="ru-RU" sz="1800" smtClean="0">
                <a:sym typeface="Symbol" pitchFamily="18" charset="2"/>
              </a:rPr>
              <a:t></a:t>
            </a:r>
            <a:r>
              <a:rPr lang="ru-RU" sz="1800" smtClean="0"/>
              <a:t> преобразования пространства, сохраняющие свойства фигур (размеры, форму и др. ).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 Понятие движения сформировалось путем абстракции реальных перемещении твердых тел.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Движение евклидова пространства  </a:t>
            </a:r>
            <a:r>
              <a:rPr lang="ru-RU" sz="1800" smtClean="0">
                <a:sym typeface="Symbol" pitchFamily="18" charset="2"/>
              </a:rPr>
              <a:t></a:t>
            </a:r>
            <a:r>
              <a:rPr lang="ru-RU" sz="1800" smtClean="0"/>
              <a:t> геометрическое преобразование пространства, сохраняющее расстояния между точками (</a:t>
            </a:r>
            <a:r>
              <a:rPr lang="ru-RU" sz="1800" smtClean="0">
                <a:hlinkClick r:id="rId3"/>
              </a:rPr>
              <a:t>образом треугольника при движении является равный ему треугольник</a:t>
            </a:r>
            <a:r>
              <a:rPr lang="ru-RU" sz="1800" smtClean="0"/>
              <a:t>). Движение есть ортогональное преобразование.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1800" smtClean="0"/>
              <a:t> Важную роль понятие движение играет в римановых пространствах теории относительности (сильная асимметрия гравитационных полей накладывает ограничения на движения твёрдых тел в таких пространствах).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1800" smtClean="0"/>
              <a:t>Движение может быть принято в качестве основного понятия при аксиоматическом построении геометрии. В этом случае вместо аксиом равенства вводятся аксиомы движения. Равенство отрезков, углов и др. фигур определяется через понятие движения (фигуры называются равными, если одна переходит в другую при помощи некоторого движения).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1800" smtClean="0"/>
              <a:t>Совокупность движений образует группу.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</p:txBody>
      </p:sp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ПРЕОБРАЗОВАНИЯ:  ДВИЖЕНИЕ</a:t>
            </a:r>
          </a:p>
        </p:txBody>
      </p:sp>
      <p:pic>
        <p:nvPicPr>
          <p:cNvPr id="16389" name="Picture 2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25" y="5214938"/>
            <a:ext cx="20002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17411" name="Rectangle 7"/>
          <p:cNvSpPr>
            <a:spLocks noGrp="1" noChangeArrowheads="1"/>
          </p:cNvSpPr>
          <p:nvPr>
            <p:ph idx="1"/>
          </p:nvPr>
        </p:nvSpPr>
        <p:spPr>
          <a:xfrm>
            <a:off x="642938" y="1500188"/>
            <a:ext cx="7858125" cy="5000625"/>
          </a:xfrm>
        </p:spPr>
        <p:txBody>
          <a:bodyPr tIns="82800"/>
          <a:lstStyle/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Движение называют собственным или несобственным в зависимости от того, сохраняет ли оно или меняет ориентацию,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Всякое собственное движение может быть представлено либо как параллельный перенос, либо как вращение вокруг некоторой точки. Собственное  движение в пространстве есть или вращение вокруг оси, или параллельный перенос, или же может быть представлено в виде винтового движения (вращения вокруг оси и параллельного переноса в направлении этой оси).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Любое несобственное движение представимо в виде композиции параллельного переноса вдоль некоторого направления и симметрии относительно прямой, имеющей то же самое направление. Несобственное движение в пространстве есть либо симметрия относительно плоскости, либо может быть представлено в виде произведения симметрии относительно плоскости на вращение вокруг оси, перпендикулярной этой плоскости, либо в виде произведения симметрии относительно плоскости на перенос в направлении вектора, параллельного этой плоскости.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</p:txBody>
      </p:sp>
      <p:sp>
        <p:nvSpPr>
          <p:cNvPr id="17412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ПРЕОБРАЗОВАНИЯ:  ДВИЖЕНИЕ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idx="1"/>
          </p:nvPr>
        </p:nvSpPr>
        <p:spPr>
          <a:xfrm>
            <a:off x="642938" y="1500188"/>
            <a:ext cx="8001000" cy="2786062"/>
          </a:xfrm>
        </p:spPr>
        <p:txBody>
          <a:bodyPr tIns="82800"/>
          <a:lstStyle/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b="1" dirty="0" smtClean="0">
                <a:hlinkClick r:id="rId3"/>
              </a:rPr>
              <a:t>Центральная симметрия </a:t>
            </a:r>
            <a:r>
              <a:rPr lang="ru-RU" sz="1800" b="1" dirty="0" smtClean="0"/>
              <a:t>(относительно точки O) на плоскости. </a:t>
            </a:r>
            <a:endParaRPr lang="ru-RU" sz="1800" dirty="0" smtClean="0"/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dirty="0" smtClean="0"/>
              <a:t>     Определение и обозначение:</a:t>
            </a:r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dirty="0" smtClean="0"/>
              <a:t>     </a:t>
            </a:r>
            <a:r>
              <a:rPr lang="ru-RU" sz="1800" dirty="0" smtClean="0">
                <a:hlinkClick r:id="rId4"/>
              </a:rPr>
              <a:t>Композиция центральных симметрий</a:t>
            </a:r>
            <a:r>
              <a:rPr lang="ru-RU" sz="1800" dirty="0" smtClean="0"/>
              <a:t>: </a:t>
            </a:r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dirty="0" smtClean="0"/>
              <a:t>(1) с общим центром:                        (тождественное преобразование).</a:t>
            </a:r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dirty="0" smtClean="0"/>
              <a:t>(2) с различными центрами:                                     (параллельный перенос на вектор           )</a:t>
            </a:r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dirty="0" smtClean="0"/>
              <a:t>Координатные формулы центральной симметрии относительно начала координат:</a:t>
            </a:r>
          </a:p>
          <a:p>
            <a:pPr marL="360000" indent="-360000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dirty="0" smtClean="0"/>
              <a:t>х</a:t>
            </a:r>
            <a:r>
              <a:rPr lang="ru-RU" sz="1800" baseline="-25000" dirty="0" smtClean="0"/>
              <a:t>1</a:t>
            </a:r>
            <a:r>
              <a:rPr lang="ru-RU" sz="1800" dirty="0" smtClean="0"/>
              <a:t> = </a:t>
            </a:r>
            <a:r>
              <a:rPr lang="ru-RU" sz="1800" dirty="0" smtClean="0">
                <a:sym typeface="Symbol"/>
              </a:rPr>
              <a:t></a:t>
            </a:r>
            <a:r>
              <a:rPr lang="ru-RU" sz="1800" dirty="0" smtClean="0"/>
              <a:t> </a:t>
            </a:r>
            <a:r>
              <a:rPr lang="ru-RU" sz="1800" dirty="0" err="1" smtClean="0"/>
              <a:t>х</a:t>
            </a:r>
            <a:r>
              <a:rPr lang="ru-RU" sz="1800" dirty="0" smtClean="0"/>
              <a:t> , у</a:t>
            </a:r>
            <a:r>
              <a:rPr lang="ru-RU" sz="1800" baseline="-25000" dirty="0" smtClean="0"/>
              <a:t>1</a:t>
            </a:r>
            <a:r>
              <a:rPr lang="ru-RU" sz="1800" dirty="0" smtClean="0"/>
              <a:t> = </a:t>
            </a:r>
            <a:r>
              <a:rPr lang="ru-RU" sz="1800" dirty="0" smtClean="0">
                <a:sym typeface="Symbol"/>
              </a:rPr>
              <a:t></a:t>
            </a:r>
            <a:r>
              <a:rPr lang="ru-RU" sz="1800" dirty="0" smtClean="0"/>
              <a:t> у.</a:t>
            </a:r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dirty="0" smtClean="0"/>
              <a:t>Применение центральной симметрии к решению задач на построение.</a:t>
            </a:r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chemeClr val="accent5">
                    <a:lumMod val="25000"/>
                  </a:schemeClr>
                </a:solidFill>
                <a:hlinkClick r:id="rId5"/>
              </a:rPr>
              <a:t>Задача 1. </a:t>
            </a:r>
            <a:r>
              <a:rPr lang="ru-RU" sz="1800" dirty="0" smtClean="0">
                <a:solidFill>
                  <a:schemeClr val="accent5">
                    <a:lumMod val="25000"/>
                  </a:schemeClr>
                </a:solidFill>
              </a:rPr>
              <a:t>Даны точка А и две окружности p</a:t>
            </a:r>
            <a:r>
              <a:rPr lang="ru-RU" sz="1800" baseline="-25000" dirty="0" smtClean="0">
                <a:solidFill>
                  <a:schemeClr val="accent5">
                    <a:lumMod val="25000"/>
                  </a:schemeClr>
                </a:solidFill>
              </a:rPr>
              <a:t>1</a:t>
            </a:r>
            <a:r>
              <a:rPr lang="ru-RU" sz="1800" dirty="0" smtClean="0">
                <a:solidFill>
                  <a:schemeClr val="accent5">
                    <a:lumMod val="25000"/>
                  </a:schemeClr>
                </a:solidFill>
              </a:rPr>
              <a:t> и p</a:t>
            </a:r>
            <a:r>
              <a:rPr lang="ru-RU" sz="1800" baseline="-25000" dirty="0" smtClean="0">
                <a:solidFill>
                  <a:schemeClr val="accent5">
                    <a:lumMod val="25000"/>
                  </a:schemeClr>
                </a:solidFill>
              </a:rPr>
              <a:t>2</a:t>
            </a:r>
            <a:r>
              <a:rPr lang="ru-RU" sz="1800" dirty="0" smtClean="0">
                <a:solidFill>
                  <a:schemeClr val="accent5">
                    <a:lumMod val="25000"/>
                  </a:schemeClr>
                </a:solidFill>
              </a:rPr>
              <a:t>. Построить отрезок ВС, концы которого лежат соответственно на окружностях p</a:t>
            </a:r>
            <a:r>
              <a:rPr lang="ru-RU" sz="1800" baseline="-25000" dirty="0" smtClean="0">
                <a:solidFill>
                  <a:schemeClr val="accent5">
                    <a:lumMod val="25000"/>
                  </a:schemeClr>
                </a:solidFill>
              </a:rPr>
              <a:t>1</a:t>
            </a:r>
            <a:r>
              <a:rPr lang="ru-RU" sz="1800" dirty="0" smtClean="0">
                <a:solidFill>
                  <a:schemeClr val="accent5">
                    <a:lumMod val="25000"/>
                  </a:schemeClr>
                </a:solidFill>
              </a:rPr>
              <a:t> и p</a:t>
            </a:r>
            <a:r>
              <a:rPr lang="ru-RU" sz="1800" baseline="-25000" dirty="0" smtClean="0">
                <a:solidFill>
                  <a:schemeClr val="accent5">
                    <a:lumMod val="25000"/>
                  </a:schemeClr>
                </a:solidFill>
              </a:rPr>
              <a:t>2</a:t>
            </a:r>
            <a:r>
              <a:rPr lang="ru-RU" sz="1800" dirty="0" smtClean="0">
                <a:solidFill>
                  <a:schemeClr val="accent5">
                    <a:lumMod val="25000"/>
                  </a:schemeClr>
                </a:solidFill>
              </a:rPr>
              <a:t> , а серединой которого является точка А.</a:t>
            </a:r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1800" dirty="0" smtClean="0"/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dirty="0" smtClean="0"/>
              <a:t>                                 </a:t>
            </a:r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1800" dirty="0" smtClean="0"/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1800" dirty="0"/>
          </a:p>
        </p:txBody>
      </p:sp>
      <p:sp>
        <p:nvSpPr>
          <p:cNvPr id="3080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ПРЕОБРАЗОВАНИЯ:  ДВИЖЕНИЕ</a:t>
            </a:r>
          </a:p>
        </p:txBody>
      </p:sp>
      <p:graphicFrame>
        <p:nvGraphicFramePr>
          <p:cNvPr id="3074" name="Object 12"/>
          <p:cNvGraphicFramePr>
            <a:graphicFrameLocks noChangeAspect="1"/>
          </p:cNvGraphicFramePr>
          <p:nvPr/>
        </p:nvGraphicFramePr>
        <p:xfrm>
          <a:off x="2590800" y="2181225"/>
          <a:ext cx="121761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рмула" r:id="rId6" imgW="787320" imgH="279360" progId="Equation.3">
                  <p:embed/>
                </p:oleObj>
              </mc:Choice>
              <mc:Fallback>
                <p:oleObj name="Формула" r:id="rId6" imgW="787320" imgH="2793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181225"/>
                        <a:ext cx="1217613" cy="433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/>
        </p:nvGraphicFramePr>
        <p:xfrm>
          <a:off x="3381375" y="1695450"/>
          <a:ext cx="111125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Формула" r:id="rId8" imgW="749160" imgH="291960" progId="Equation.3">
                  <p:embed/>
                </p:oleObj>
              </mc:Choice>
              <mc:Fallback>
                <p:oleObj name="Формула" r:id="rId8" imgW="749160" imgH="29196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5" y="1695450"/>
                        <a:ext cx="1111250" cy="433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14"/>
          <p:cNvGraphicFramePr>
            <a:graphicFrameLocks noChangeAspect="1"/>
          </p:cNvGraphicFramePr>
          <p:nvPr/>
        </p:nvGraphicFramePr>
        <p:xfrm>
          <a:off x="3203575" y="2425700"/>
          <a:ext cx="176688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Формула" r:id="rId10" imgW="1143000" imgH="330120" progId="Equation.3">
                  <p:embed/>
                </p:oleObj>
              </mc:Choice>
              <mc:Fallback>
                <p:oleObj name="Формула" r:id="rId10" imgW="1143000" imgH="33012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425700"/>
                        <a:ext cx="1766888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15"/>
          <p:cNvGraphicFramePr>
            <a:graphicFrameLocks noChangeAspect="1"/>
          </p:cNvGraphicFramePr>
          <p:nvPr/>
        </p:nvGraphicFramePr>
        <p:xfrm>
          <a:off x="7893050" y="2463800"/>
          <a:ext cx="6080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Формула" r:id="rId12" imgW="393480" imgH="253800" progId="Equation.3">
                  <p:embed/>
                </p:oleObj>
              </mc:Choice>
              <mc:Fallback>
                <p:oleObj name="Формула" r:id="rId12" imgW="393480" imgH="253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3050" y="2463800"/>
                        <a:ext cx="608013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57" name="Picture 17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319420" y="5058000"/>
            <a:ext cx="182458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9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 l="3853" t="27936" r="65321" b="46056"/>
          <a:stretch>
            <a:fillRect/>
          </a:stretch>
        </p:blipFill>
        <p:spPr bwMode="auto">
          <a:xfrm>
            <a:off x="500063" y="4286250"/>
            <a:ext cx="3071812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9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660" t="27936" r="82003" b="55429"/>
          <a:stretch>
            <a:fillRect/>
          </a:stretch>
        </p:blipFill>
        <p:spPr bwMode="auto">
          <a:xfrm rot="10800000">
            <a:off x="2285984" y="5143512"/>
            <a:ext cx="1428761" cy="132617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214563" y="5214938"/>
            <a:ext cx="428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i="1">
                <a:effectLst/>
              </a:rPr>
              <a:t>С</a:t>
            </a:r>
            <a:r>
              <a:rPr lang="ru-RU" sz="1200" b="1" i="1" baseline="-25000">
                <a:effectLst/>
              </a:rPr>
              <a:t>1</a:t>
            </a:r>
            <a:endParaRPr lang="ru-RU" sz="1200" b="1" i="1">
              <a:effectLst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214563" y="6072188"/>
            <a:ext cx="428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i="1">
                <a:effectLst/>
              </a:rPr>
              <a:t>С</a:t>
            </a:r>
            <a:r>
              <a:rPr lang="ru-RU" sz="1200" b="1" i="1" baseline="-25000">
                <a:effectLst/>
              </a:rPr>
              <a:t>2</a:t>
            </a:r>
            <a:endParaRPr lang="ru-RU" sz="1200" b="1" i="1">
              <a:effectLst/>
            </a:endParaRPr>
          </a:p>
        </p:txBody>
      </p:sp>
      <p:cxnSp>
        <p:nvCxnSpPr>
          <p:cNvPr id="27" name="Прямая соединительная линия 26"/>
          <p:cNvCxnSpPr>
            <a:cxnSpLocks noChangeShapeType="1"/>
          </p:cNvCxnSpPr>
          <p:nvPr/>
        </p:nvCxnSpPr>
        <p:spPr bwMode="auto">
          <a:xfrm rot="10800000">
            <a:off x="1724025" y="5256213"/>
            <a:ext cx="785813" cy="214312"/>
          </a:xfrm>
          <a:prstGeom prst="line">
            <a:avLst/>
          </a:prstGeom>
          <a:noFill/>
          <a:ln w="9525" algn="ctr">
            <a:solidFill>
              <a:srgbClr val="00B050"/>
            </a:solidFill>
            <a:round/>
            <a:headEnd type="oval" w="sm" len="sm"/>
            <a:tailEnd type="oval" w="sm" len="sm"/>
          </a:ln>
        </p:spPr>
      </p:cxn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428750" y="5000625"/>
            <a:ext cx="428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i="1">
                <a:effectLst/>
              </a:rPr>
              <a:t>В</a:t>
            </a:r>
            <a:r>
              <a:rPr lang="ru-RU" sz="1200" b="1" i="1" baseline="-25000">
                <a:effectLst/>
              </a:rPr>
              <a:t>1</a:t>
            </a:r>
            <a:endParaRPr lang="ru-RU" sz="1200" b="1" i="1">
              <a:effectLst/>
            </a:endParaRPr>
          </a:p>
        </p:txBody>
      </p:sp>
      <p:cxnSp>
        <p:nvCxnSpPr>
          <p:cNvPr id="33" name="Прямая соединительная линия 32"/>
          <p:cNvCxnSpPr>
            <a:cxnSpLocks noChangeShapeType="1"/>
          </p:cNvCxnSpPr>
          <p:nvPr/>
        </p:nvCxnSpPr>
        <p:spPr bwMode="auto">
          <a:xfrm rot="16200000" flipV="1">
            <a:off x="1408113" y="5072062"/>
            <a:ext cx="1428750" cy="714375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 type="oval" w="sm" len="sm"/>
            <a:tailEnd type="oval" w="sm" len="sm"/>
          </a:ln>
        </p:spPr>
      </p:cxn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643063" y="4459288"/>
            <a:ext cx="4286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i="1">
                <a:effectLst/>
              </a:rPr>
              <a:t>В</a:t>
            </a:r>
            <a:r>
              <a:rPr lang="ru-RU" sz="1200" b="1" i="1" baseline="-25000">
                <a:effectLst/>
              </a:rPr>
              <a:t>2</a:t>
            </a:r>
            <a:endParaRPr lang="ru-RU" sz="1200" b="1" i="1">
              <a:effectLst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86125" y="4286250"/>
            <a:ext cx="3214688" cy="461963"/>
          </a:xfrm>
          <a:prstGeom prst="borderCallout1">
            <a:avLst>
              <a:gd name="adj1" fmla="val 100177"/>
              <a:gd name="adj2" fmla="val -116"/>
              <a:gd name="adj3" fmla="val 207131"/>
              <a:gd name="adj4" fmla="val -578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chemeClr val="accent6">
                    <a:lumMod val="50000"/>
                  </a:schemeClr>
                </a:solidFill>
                <a:effectLst/>
              </a:rPr>
              <a:t>Окружность симметричная данной относительно точки 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1" grpId="0"/>
      <p:bldP spid="34" grpId="0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4101" name="Rectangle 7"/>
          <p:cNvSpPr>
            <a:spLocks noGrp="1" noChangeArrowheads="1"/>
          </p:cNvSpPr>
          <p:nvPr>
            <p:ph idx="1"/>
          </p:nvPr>
        </p:nvSpPr>
        <p:spPr>
          <a:xfrm>
            <a:off x="642938" y="1500188"/>
            <a:ext cx="8001000" cy="2286000"/>
          </a:xfrm>
        </p:spPr>
        <p:txBody>
          <a:bodyPr tIns="82800"/>
          <a:lstStyle/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b="1" dirty="0" smtClean="0">
                <a:hlinkClick r:id="rId2"/>
              </a:rPr>
              <a:t>Осевая симметрия </a:t>
            </a:r>
            <a:r>
              <a:rPr lang="ru-RU" sz="1800" b="1" dirty="0" smtClean="0"/>
              <a:t>(симметрия относительно прямой l) на плоскости. </a:t>
            </a:r>
            <a:endParaRPr lang="ru-RU" sz="1800" dirty="0" smtClean="0"/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dirty="0" smtClean="0"/>
              <a:t>     Обозначение: </a:t>
            </a:r>
            <a:r>
              <a:rPr lang="en-US" sz="1800" dirty="0" err="1" smtClean="0"/>
              <a:t>S</a:t>
            </a:r>
            <a:r>
              <a:rPr lang="en-US" sz="1800" baseline="-25000" dirty="0" err="1" smtClean="0"/>
              <a:t>l</a:t>
            </a:r>
            <a:r>
              <a:rPr lang="ru-RU" sz="1800" dirty="0" smtClean="0"/>
              <a:t> , </a:t>
            </a:r>
            <a:r>
              <a:rPr lang="en-US" sz="1800" dirty="0" smtClean="0"/>
              <a:t>l </a:t>
            </a:r>
            <a:r>
              <a:rPr lang="en-US" sz="1800" dirty="0" smtClean="0">
                <a:sym typeface="Symbol" pitchFamily="18" charset="2"/>
              </a:rPr>
              <a:t> </a:t>
            </a:r>
            <a:r>
              <a:rPr lang="ru-RU" sz="1800" dirty="0" smtClean="0">
                <a:sym typeface="Symbol" pitchFamily="18" charset="2"/>
              </a:rPr>
              <a:t>ось симметрии</a:t>
            </a:r>
            <a:endParaRPr lang="ru-RU" sz="1800" dirty="0" smtClean="0"/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dirty="0" smtClean="0"/>
              <a:t>    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dirty="0" smtClean="0"/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dirty="0" smtClean="0"/>
              <a:t>                                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dirty="0" smtClean="0"/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dirty="0" smtClean="0"/>
          </a:p>
        </p:txBody>
      </p:sp>
      <p:sp>
        <p:nvSpPr>
          <p:cNvPr id="4102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ПРЕОБРАЗОВАНИЯ:  ДВИЖЕНИЕ</a:t>
            </a:r>
          </a:p>
        </p:txBody>
      </p:sp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3"/>
          <a:srcRect l="6413" t="7282" r="7908" b="2912"/>
          <a:stretch>
            <a:fillRect/>
          </a:stretch>
        </p:blipFill>
        <p:spPr bwMode="auto">
          <a:xfrm>
            <a:off x="5429256" y="4214818"/>
            <a:ext cx="3714776" cy="2643206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idx="1"/>
          </p:nvPr>
        </p:nvSpPr>
        <p:spPr>
          <a:xfrm>
            <a:off x="428625" y="1785938"/>
            <a:ext cx="8286750" cy="3786187"/>
          </a:xfrm>
        </p:spPr>
        <p:txBody>
          <a:bodyPr tIns="82800"/>
          <a:lstStyle/>
          <a:p>
            <a:pPr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Выясним более подробно связь того движения, которое определяется в геометрии, с реальным движением тел. </a:t>
            </a: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Представим себе какое-нибудь реальное тело в некотором определенном положении. Каждая его частица занимает определенное положение – находится в определенной точке </a:t>
            </a:r>
            <a:r>
              <a:rPr lang="ru-RU" sz="1800" i="1" dirty="0" smtClean="0"/>
              <a:t>Х </a:t>
            </a:r>
            <a:r>
              <a:rPr lang="ru-RU" sz="1800" dirty="0" smtClean="0"/>
              <a:t>пространства. Допустим, предмет изменил свое положение. Это значит, каждая его частица заняла некоторое новое (или, в частности, старое) положение. Данная частица, бывшая в точке </a:t>
            </a:r>
            <a:r>
              <a:rPr lang="ru-RU" sz="1800" i="1" dirty="0" smtClean="0"/>
              <a:t>Х</a:t>
            </a:r>
            <a:r>
              <a:rPr lang="ru-RU" sz="1800" dirty="0" smtClean="0"/>
              <a:t>, заняла положение в точке пространства </a:t>
            </a:r>
            <a:r>
              <a:rPr lang="ru-RU" sz="1800" i="1" dirty="0" smtClean="0"/>
              <a:t>X</a:t>
            </a:r>
            <a:r>
              <a:rPr lang="ru-RU" sz="1800" i="1" baseline="-25000" dirty="0" smtClean="0"/>
              <a:t>1</a:t>
            </a:r>
            <a:r>
              <a:rPr lang="ru-RU" sz="1800" i="1" dirty="0" smtClean="0"/>
              <a:t>; </a:t>
            </a:r>
            <a:r>
              <a:rPr lang="ru-RU" sz="1800" dirty="0" smtClean="0"/>
              <a:t>тем самым движение предмета устанавливает соответствие между точками пространства: точка </a:t>
            </a:r>
            <a:r>
              <a:rPr lang="ru-RU" sz="1800" i="1" dirty="0" smtClean="0"/>
              <a:t>X</a:t>
            </a:r>
            <a:r>
              <a:rPr lang="ru-RU" sz="1800" i="1" baseline="-25000" dirty="0" smtClean="0"/>
              <a:t>1</a:t>
            </a:r>
            <a:r>
              <a:rPr lang="ru-RU" sz="1800" i="1" dirty="0" smtClean="0"/>
              <a:t> </a:t>
            </a:r>
            <a:r>
              <a:rPr lang="ru-RU" sz="1800" dirty="0" smtClean="0"/>
              <a:t>соответствует точке </a:t>
            </a:r>
            <a:r>
              <a:rPr lang="ru-RU" sz="1800" i="1" dirty="0" smtClean="0"/>
              <a:t>Х</a:t>
            </a:r>
            <a:r>
              <a:rPr lang="ru-RU" sz="1800" dirty="0" smtClean="0"/>
              <a:t>. (Можно сказать еще так: «месту </a:t>
            </a:r>
            <a:r>
              <a:rPr lang="ru-RU" sz="1800" i="1" dirty="0" smtClean="0"/>
              <a:t>Х</a:t>
            </a:r>
            <a:r>
              <a:rPr lang="ru-RU" sz="1800" dirty="0" smtClean="0"/>
              <a:t>, где находилась частица, соответствует место </a:t>
            </a:r>
            <a:r>
              <a:rPr lang="ru-RU" sz="1800" i="1" dirty="0" smtClean="0"/>
              <a:t>X</a:t>
            </a:r>
            <a:r>
              <a:rPr lang="ru-RU" sz="1800" i="1" baseline="-25000" dirty="0" smtClean="0"/>
              <a:t>1</a:t>
            </a:r>
            <a:r>
              <a:rPr lang="ru-RU" sz="1800" dirty="0" smtClean="0"/>
              <a:t>, где она теперь находится»). </a:t>
            </a: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В механике тело называется твердым или даже абсолютно твердым, если оно не допускает никаких деформаций, так что расстояния между его частицами неизменны. Поэтому, если при движении такого тела две его частицы </a:t>
            </a:r>
            <a:r>
              <a:rPr lang="ru-RU" sz="1800" i="1" dirty="0" smtClean="0"/>
              <a:t>Х </a:t>
            </a:r>
            <a:r>
              <a:rPr lang="ru-RU" sz="1800" dirty="0" smtClean="0"/>
              <a:t>и </a:t>
            </a:r>
            <a:r>
              <a:rPr lang="ru-RU" sz="1800" i="1" dirty="0" smtClean="0"/>
              <a:t>Y </a:t>
            </a:r>
            <a:r>
              <a:rPr lang="ru-RU" sz="1800" dirty="0" smtClean="0"/>
              <a:t>перешли в точки </a:t>
            </a:r>
            <a:r>
              <a:rPr lang="ru-RU" sz="1800" i="1" dirty="0" smtClean="0"/>
              <a:t>X</a:t>
            </a:r>
            <a:r>
              <a:rPr lang="ru-RU" sz="1800" i="1" baseline="-25000" dirty="0" smtClean="0"/>
              <a:t>1</a:t>
            </a:r>
            <a:r>
              <a:rPr lang="ru-RU" sz="1800" i="1" dirty="0" smtClean="0"/>
              <a:t> </a:t>
            </a:r>
            <a:r>
              <a:rPr lang="ru-RU" sz="1800" dirty="0" smtClean="0"/>
              <a:t>и </a:t>
            </a:r>
            <a:r>
              <a:rPr lang="ru-RU" sz="1800" i="1" dirty="0" smtClean="0"/>
              <a:t>Y</a:t>
            </a:r>
            <a:r>
              <a:rPr lang="ru-RU" sz="1800" baseline="-25000" dirty="0" smtClean="0"/>
              <a:t>1</a:t>
            </a:r>
            <a:r>
              <a:rPr lang="ru-RU" sz="1800" dirty="0" smtClean="0"/>
              <a:t>, то расстояния сохраняются: </a:t>
            </a:r>
            <a:r>
              <a:rPr lang="ru-RU" sz="1800" i="1" dirty="0" smtClean="0"/>
              <a:t>ХУ</a:t>
            </a:r>
            <a:r>
              <a:rPr lang="ru-RU" sz="1800" dirty="0" smtClean="0"/>
              <a:t>=</a:t>
            </a:r>
            <a:r>
              <a:rPr lang="ru-RU" sz="1800" i="1" dirty="0" smtClean="0"/>
              <a:t> X</a:t>
            </a:r>
            <a:r>
              <a:rPr lang="ru-RU" sz="1800" i="1" baseline="-25000" dirty="0" smtClean="0"/>
              <a:t>1 </a:t>
            </a:r>
            <a:r>
              <a:rPr lang="ru-RU" sz="1800" i="1" dirty="0" smtClean="0"/>
              <a:t>У</a:t>
            </a:r>
            <a:r>
              <a:rPr lang="ru-RU" sz="1800" i="1" baseline="-25000" dirty="0" smtClean="0"/>
              <a:t>1 </a:t>
            </a:r>
            <a:r>
              <a:rPr lang="ru-RU" sz="1800" dirty="0" smtClean="0"/>
              <a:t>, т.е. происходит движение, </a:t>
            </a:r>
          </a:p>
          <a:p>
            <a:pPr indent="0"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как мы его определили геометрически. </a:t>
            </a:r>
          </a:p>
        </p:txBody>
      </p:sp>
      <p:sp>
        <p:nvSpPr>
          <p:cNvPr id="18436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ПРЕОБРАЗОВАНИЯ:  ДВИЖЕНИЕ  МЕХАНИЧЕСКОЕ  И  ГЕОМЕТРИЧЕСКОЕ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9" y="5089197"/>
            <a:ext cx="2357422" cy="1768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idx="1"/>
          </p:nvPr>
        </p:nvSpPr>
        <p:spPr>
          <a:xfrm>
            <a:off x="428625" y="1785938"/>
            <a:ext cx="8286750" cy="4071937"/>
          </a:xfrm>
        </p:spPr>
        <p:txBody>
          <a:bodyPr tIns="82800"/>
          <a:lstStyle/>
          <a:p>
            <a:pPr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В геометрическом понятии движения удерживают только сопоставление одного положения тела с другим, вовсе отвлекаясь от процесса движения. Сам этот процесс можно назвать непрерывным движением. </a:t>
            </a: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Любое движение в геометрии представляет собой либо отвлеченный образ реального движения твердого тела, когда учитывается только то, из каких точек пространства в какие точки переходят частицы тела (т.е. учитывается только соответствие одних точек другим), либо сочетание (композицию) этого отвлеченного образа реального движения с зеркальной симметрией. </a:t>
            </a: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Только что сказанное о движениях принадлежит не самой геометрии, а ее связи с физикой. Можно сказать, что геометрия здесь выступает как первая глава механики, трактующая механическое движение. Без движения геометрия не могла бы существовать. В самом деле, уже сравнение отрезков и измерение длин основано на движении предметов, когда один прикладывается к другому. </a:t>
            </a: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И должно быть понятно, почему Ньютон в предисловии к своему </a:t>
            </a:r>
          </a:p>
          <a:p>
            <a:pPr indent="0"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великому труду «Математические начала натуральной философии»</a:t>
            </a:r>
          </a:p>
          <a:p>
            <a:pPr indent="0"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писал, что геометрия основывается на механике.</a:t>
            </a:r>
          </a:p>
          <a:p>
            <a:pPr marL="360000" indent="-360000" algn="l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endParaRPr lang="ru-RU" sz="1800" dirty="0"/>
          </a:p>
        </p:txBody>
      </p:sp>
      <p:sp>
        <p:nvSpPr>
          <p:cNvPr id="19460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ПРЕОБРАЗОВАНИЯ:  ДВИЖЕНИЕ  МЕХАНИЧЕСКОЕ  И  ГЕОМЕТРИЧЕСКОЕ</a:t>
            </a: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9" y="5089197"/>
            <a:ext cx="2357422" cy="1768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idx="1"/>
          </p:nvPr>
        </p:nvSpPr>
        <p:spPr>
          <a:xfrm>
            <a:off x="428625" y="1428750"/>
            <a:ext cx="8286750" cy="4000500"/>
          </a:xfrm>
        </p:spPr>
        <p:txBody>
          <a:bodyPr tIns="82800"/>
          <a:lstStyle/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Симметрия (от греческого -συμμετρία- означает соразмерность) - это пропорциональность или гармония в расположении одинаковых предметов какой-либо группы или частей в одном предмете, причем гармоничное расположение определяется одной или несколькими воображаемыми зеркальными плоскостями.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Отдельные предметы или части симметричного предмета являются как бы отражениями или изображениями друг друга в этих зеркальных плоскостях, называются плоскостями симметрии. Простейшим случаем симметрии является такое расположение частей целого, при котором целое делится на две.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Если группа или предмет состоит лишь из совместимых частей, то в них можно провести так называемые оси симметрии и совместить равные части, повернув их вокруг этих осей. Кроме зеркальных плоскостей и осей симметрии есть еще зеркальная точка, или центр симметрии. В нем делятся пополам все прямые, соединяющие попарно одинаковые точки предметов группы или частей одного предмета. Зеркальная плоскость, ось симметрии и центр симметрии называют  элементами симметрии и могут быть сведены к зеркальным плоскостям и их сочетаниям.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1800" smtClean="0"/>
              <a:t>Какое-либо нарушение симметрии или её отсутствие вообще называется асимметрией.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</p:txBody>
      </p:sp>
      <p:sp>
        <p:nvSpPr>
          <p:cNvPr id="20484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ПРЕОБРАЗОВАНИЯ:  СИММЕТРИЯ</a:t>
            </a: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292681">
            <a:off x="7621588" y="5421313"/>
            <a:ext cx="1350962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1507" name="Rectangle 7"/>
          <p:cNvSpPr>
            <a:spLocks noGrp="1" noChangeArrowheads="1"/>
          </p:cNvSpPr>
          <p:nvPr>
            <p:ph idx="1"/>
          </p:nvPr>
        </p:nvSpPr>
        <p:spPr>
          <a:xfrm>
            <a:off x="571500" y="1857375"/>
            <a:ext cx="8001000" cy="4500563"/>
          </a:xfrm>
        </p:spPr>
        <p:txBody>
          <a:bodyPr tIns="82800"/>
          <a:lstStyle/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1800" smtClean="0"/>
              <a:t>Симметрия очень широко распространена в природе и в творениях  человека. В творениях человека симметрия больше всего проявляете в архитектуре. Всё учение о кристаллах (Кристаллография) основано на теории симметрии.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В растительном мире также очень распространена симметрия и обнаруживается в расположении органов цветка, частей его листа и даже ветвей. В животном мире симметрия наблюдается не так строго, но также очень распространена. С наружной симметрией стоит в согласии и внутреннее строение животных, растений и кристаллов.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</p:txBody>
      </p:sp>
      <p:sp>
        <p:nvSpPr>
          <p:cNvPr id="21508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ПРЕОБРАЗОВАНИЯ:  СИММЕТРИЯ  В  ПРИРОДЕ  И  В  ТВОРЕНИЯХ  ЧЕЛОВЕКА</a:t>
            </a: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 l="6413" t="7282" r="7908" b="2912"/>
          <a:stretch>
            <a:fillRect/>
          </a:stretch>
        </p:blipFill>
        <p:spPr bwMode="auto">
          <a:xfrm>
            <a:off x="0" y="5286364"/>
            <a:ext cx="2232000" cy="1588154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30348" y="3762370"/>
            <a:ext cx="2513652" cy="309563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3643314"/>
            <a:ext cx="2232000" cy="167400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idx="1"/>
          </p:nvPr>
        </p:nvSpPr>
        <p:spPr>
          <a:xfrm>
            <a:off x="642938" y="1500188"/>
            <a:ext cx="8001000" cy="3500437"/>
          </a:xfrm>
        </p:spPr>
        <p:txBody>
          <a:bodyPr tIns="82800"/>
          <a:lstStyle/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b="1" smtClean="0"/>
              <a:t>Подобные фигуры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     Обозначение:                 (фигура  </a:t>
            </a:r>
            <a:r>
              <a:rPr lang="ru-RU" sz="1800" smtClean="0">
                <a:sym typeface="Symbol" pitchFamily="18" charset="2"/>
              </a:rPr>
              <a:t></a:t>
            </a:r>
            <a:r>
              <a:rPr lang="ru-RU" sz="1800" baseline="-25000" smtClean="0">
                <a:sym typeface="Symbol" pitchFamily="18" charset="2"/>
              </a:rPr>
              <a:t>1 </a:t>
            </a:r>
            <a:r>
              <a:rPr lang="ru-RU" sz="1800" smtClean="0"/>
              <a:t>подобна фигуре  </a:t>
            </a:r>
            <a:r>
              <a:rPr lang="ru-RU" sz="1800" smtClean="0">
                <a:sym typeface="Symbol" pitchFamily="18" charset="2"/>
              </a:rPr>
              <a:t></a:t>
            </a:r>
            <a:r>
              <a:rPr lang="ru-RU" sz="1800" baseline="-25000" smtClean="0">
                <a:sym typeface="Symbol" pitchFamily="18" charset="2"/>
              </a:rPr>
              <a:t>2</a:t>
            </a:r>
            <a:r>
              <a:rPr lang="ru-RU" sz="1800" smtClean="0">
                <a:sym typeface="Symbol" pitchFamily="18" charset="2"/>
              </a:rPr>
              <a:t> </a:t>
            </a:r>
            <a:r>
              <a:rPr lang="ru-RU" sz="1800" smtClean="0"/>
              <a:t>с коэффициентом k).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     Свойства подобных фигур: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     1)  рефлексивность: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  <a:p>
            <a:pPr marL="358775" indent="-358775" algn="l" eaLnBrk="1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1800" smtClean="0"/>
              <a:t>     2)  симметричность: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    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     3)  отношение площадей подобных фигур: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                                 </a:t>
            </a:r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  <a:p>
            <a:pPr marL="358775" indent="-358775" algn="l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</p:txBody>
      </p:sp>
      <p:sp>
        <p:nvSpPr>
          <p:cNvPr id="7176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ГЕОМЕТРИЧЕСКИЕ  ПРЕОБРАЗОВАНИЯ:  ПОДОБНЫЕ  ФИГУРЫ</a:t>
            </a: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2111375" y="1804988"/>
          <a:ext cx="889000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Формула" r:id="rId3" imgW="571320" imgH="368280" progId="Equation.3">
                  <p:embed/>
                </p:oleObj>
              </mc:Choice>
              <mc:Fallback>
                <p:oleObj name="Формула" r:id="rId3" imgW="571320" imgH="3682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375" y="1804988"/>
                        <a:ext cx="889000" cy="569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/>
        </p:nvGraphicFramePr>
        <p:xfrm>
          <a:off x="2928938" y="2805113"/>
          <a:ext cx="88900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Формула" r:id="rId5" imgW="571320" imgH="355320" progId="Equation.3">
                  <p:embed/>
                </p:oleObj>
              </mc:Choice>
              <mc:Fallback>
                <p:oleObj name="Формула" r:id="rId5" imgW="571320" imgH="3553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8" y="2805113"/>
                        <a:ext cx="889000" cy="550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881313" y="3062288"/>
          <a:ext cx="2547937" cy="1376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Формула" r:id="rId7" imgW="1638000" imgH="888840" progId="Equation.3">
                  <p:embed/>
                </p:oleObj>
              </mc:Choice>
              <mc:Fallback>
                <p:oleObj name="Формула" r:id="rId7" imgW="1638000" imgH="8888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1313" y="3062288"/>
                        <a:ext cx="2547937" cy="1376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6"/>
          <p:cNvGraphicFramePr>
            <a:graphicFrameLocks noChangeAspect="1"/>
          </p:cNvGraphicFramePr>
          <p:nvPr/>
        </p:nvGraphicFramePr>
        <p:xfrm>
          <a:off x="4541838" y="4113213"/>
          <a:ext cx="27447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Формула" r:id="rId9" imgW="1765080" imgH="533160" progId="Equation.3">
                  <p:embed/>
                </p:oleObj>
              </mc:Choice>
              <mc:Fallback>
                <p:oleObj name="Формула" r:id="rId9" imgW="1765080" imgH="5331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1838" y="4113213"/>
                        <a:ext cx="2744787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7" name="Picture 7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6604000" y="4357688"/>
            <a:ext cx="2111375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2531" name="Rectangle 7"/>
          <p:cNvSpPr>
            <a:spLocks noGrp="1" noChangeArrowheads="1"/>
          </p:cNvSpPr>
          <p:nvPr>
            <p:ph idx="1"/>
          </p:nvPr>
        </p:nvSpPr>
        <p:spPr>
          <a:xfrm>
            <a:off x="642938" y="1857375"/>
            <a:ext cx="7858125" cy="3000375"/>
          </a:xfrm>
        </p:spPr>
        <p:txBody>
          <a:bodyPr tIns="82800"/>
          <a:lstStyle/>
          <a:p>
            <a:pPr algn="l" eaLnBrk="1" hangingPunct="1">
              <a:buFontTx/>
              <a:buNone/>
            </a:pPr>
            <a:r>
              <a:rPr lang="ru-RU" sz="1800" b="1" i="1" smtClean="0">
                <a:hlinkClick r:id="rId2"/>
              </a:rPr>
              <a:t>Зеркальная симметрия. </a:t>
            </a:r>
            <a:r>
              <a:rPr lang="ru-RU" sz="1800" smtClean="0"/>
              <a:t>Зафиксируем некоторую плоскость α. </a:t>
            </a:r>
          </a:p>
          <a:p>
            <a:pPr algn="l" eaLnBrk="1" hangingPunct="1">
              <a:buFontTx/>
              <a:buNone/>
            </a:pPr>
            <a:r>
              <a:rPr lang="ru-RU" sz="1800" b="1" smtClean="0"/>
              <a:t>Симметрией относительно плоскости  </a:t>
            </a:r>
            <a:r>
              <a:rPr lang="ru-RU" sz="1800" smtClean="0"/>
              <a:t>α называется преобразование фигуры, которое каждой ее точке </a:t>
            </a:r>
            <a:r>
              <a:rPr lang="ru-RU" sz="1800" i="1" smtClean="0"/>
              <a:t>Х </a:t>
            </a:r>
            <a:r>
              <a:rPr lang="ru-RU" sz="1800" smtClean="0"/>
              <a:t>сопоставляет точку </a:t>
            </a:r>
            <a:r>
              <a:rPr lang="ru-RU" sz="1800" i="1" smtClean="0"/>
              <a:t>X</a:t>
            </a:r>
            <a:r>
              <a:rPr lang="ru-RU" sz="1800" i="1" baseline="-25000" smtClean="0"/>
              <a:t>1</a:t>
            </a:r>
            <a:r>
              <a:rPr lang="ru-RU" sz="1800" smtClean="0"/>
              <a:t>, симметричную ей относительно этой плоскости . Аналогично случаю осевой симметрии в случае, когда точка </a:t>
            </a:r>
            <a:r>
              <a:rPr lang="ru-RU" sz="1800" i="1" smtClean="0"/>
              <a:t>Х </a:t>
            </a:r>
            <a:r>
              <a:rPr lang="ru-RU" sz="1800" smtClean="0"/>
              <a:t>не лежит в плоскости α, отрезок </a:t>
            </a:r>
            <a:r>
              <a:rPr lang="ru-RU" sz="1800" i="1" smtClean="0"/>
              <a:t>XX</a:t>
            </a:r>
            <a:r>
              <a:rPr lang="ru-RU" sz="1800" i="1" baseline="-25000" smtClean="0"/>
              <a:t>1 </a:t>
            </a:r>
            <a:r>
              <a:rPr lang="ru-RU" sz="1800" smtClean="0"/>
              <a:t>перпендикулярен плоскости α и пересекает ее в своей середине. Симметрию относительно плоскости α мы обозначим </a:t>
            </a:r>
            <a:r>
              <a:rPr lang="ru-RU" sz="1800" i="1" smtClean="0"/>
              <a:t>S</a:t>
            </a:r>
            <a:r>
              <a:rPr lang="ru-RU" sz="1800" baseline="-25000" smtClean="0"/>
              <a:t>α</a:t>
            </a:r>
            <a:r>
              <a:rPr lang="ru-RU" sz="1800" smtClean="0"/>
              <a:t>. Неподвижные точки зеркальной симметрии </a:t>
            </a:r>
            <a:r>
              <a:rPr lang="ru-RU" sz="1800" i="1" smtClean="0"/>
              <a:t>S</a:t>
            </a:r>
            <a:r>
              <a:rPr lang="ru-RU" sz="1800" baseline="-25000" smtClean="0"/>
              <a:t>α</a:t>
            </a:r>
            <a:r>
              <a:rPr lang="ru-RU" sz="1800" smtClean="0"/>
              <a:t> </a:t>
            </a:r>
            <a:r>
              <a:rPr lang="ru-RU" sz="1800" i="1" smtClean="0">
                <a:sym typeface="Symbol" pitchFamily="18" charset="2"/>
              </a:rPr>
              <a:t></a:t>
            </a:r>
            <a:r>
              <a:rPr lang="ru-RU" sz="1800" i="1" smtClean="0"/>
              <a:t> </a:t>
            </a:r>
            <a:r>
              <a:rPr lang="ru-RU" sz="1800" smtClean="0"/>
              <a:t>это точки плоскости α.</a:t>
            </a:r>
          </a:p>
        </p:txBody>
      </p:sp>
      <p:sp>
        <p:nvSpPr>
          <p:cNvPr id="22532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ИЗУЧЕНИИ  </a:t>
            </a:r>
          </a:p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ГЕОМЕТРИЧЕСКИХ  ПРЕОБРАЗОВАНИЙ  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4F2F4"/>
              </a:clrFrom>
              <a:clrTo>
                <a:srgbClr val="F4F2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4081567"/>
            <a:ext cx="3047995" cy="2285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9219" name="Rectangle 7"/>
          <p:cNvSpPr>
            <a:spLocks noGrp="1" noChangeArrowheads="1"/>
          </p:cNvSpPr>
          <p:nvPr>
            <p:ph idx="1"/>
          </p:nvPr>
        </p:nvSpPr>
        <p:spPr>
          <a:xfrm>
            <a:off x="500063" y="1785938"/>
            <a:ext cx="8143875" cy="4572000"/>
          </a:xfrm>
        </p:spPr>
        <p:txBody>
          <a:bodyPr tIns="82800"/>
          <a:lstStyle/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b="1" i="1" dirty="0" smtClean="0">
                <a:hlinkClick r:id="rId2"/>
              </a:rPr>
              <a:t>Параллельное проектирование</a:t>
            </a:r>
            <a:r>
              <a:rPr lang="ru-RU" sz="1800" i="1" dirty="0" smtClean="0"/>
              <a:t>. </a:t>
            </a:r>
            <a:r>
              <a:rPr lang="ru-RU" sz="1800" dirty="0" smtClean="0"/>
              <a:t>Рассмотрим в пространстве некоторую прямую </a:t>
            </a:r>
            <a:r>
              <a:rPr lang="ru-RU" sz="1800" i="1" dirty="0" err="1" smtClean="0"/>
              <a:t>р</a:t>
            </a:r>
            <a:r>
              <a:rPr lang="ru-RU" sz="1800" dirty="0" smtClean="0"/>
              <a:t>, пересекающую плоскость </a:t>
            </a:r>
            <a:r>
              <a:rPr lang="ru-RU" sz="1800" dirty="0" err="1" smtClean="0"/>
              <a:t>α</a:t>
            </a:r>
            <a:r>
              <a:rPr lang="ru-RU" sz="1800" dirty="0" smtClean="0"/>
              <a:t>. Через каждую точку </a:t>
            </a:r>
            <a:r>
              <a:rPr lang="ru-RU" sz="1800" i="1" dirty="0" smtClean="0"/>
              <a:t>Х </a:t>
            </a:r>
            <a:r>
              <a:rPr lang="ru-RU" sz="1800" dirty="0" smtClean="0"/>
              <a:t>пространства проведем прямую </a:t>
            </a:r>
            <a:r>
              <a:rPr lang="en-US" sz="1800" dirty="0" smtClean="0"/>
              <a:t>q</a:t>
            </a:r>
            <a:r>
              <a:rPr lang="ru-RU" sz="1800" dirty="0" smtClean="0"/>
              <a:t> параллельную прямой р. Прямая </a:t>
            </a:r>
            <a:r>
              <a:rPr lang="en-US" sz="1800" dirty="0" smtClean="0"/>
              <a:t>q</a:t>
            </a:r>
            <a:r>
              <a:rPr lang="ru-RU" sz="1800" dirty="0" smtClean="0"/>
              <a:t> пересечёт плоскость </a:t>
            </a:r>
            <a:r>
              <a:rPr lang="ru-RU" sz="1800" dirty="0" err="1" smtClean="0"/>
              <a:t>α </a:t>
            </a:r>
            <a:r>
              <a:rPr lang="ru-RU" sz="1800" dirty="0" smtClean="0"/>
              <a:t>в некоторой точке Х</a:t>
            </a:r>
            <a:r>
              <a:rPr lang="ru-RU" sz="1800" baseline="-25000" dirty="0" smtClean="0"/>
              <a:t>1</a:t>
            </a:r>
            <a:r>
              <a:rPr lang="ru-RU" sz="1800" dirty="0" smtClean="0"/>
              <a:t>. Эта точка называется </a:t>
            </a:r>
            <a:r>
              <a:rPr lang="ru-RU" sz="1800" b="1" dirty="0" smtClean="0"/>
              <a:t>проекцией точки </a:t>
            </a:r>
            <a:r>
              <a:rPr lang="ru-RU" sz="1800" b="1" i="1" dirty="0" smtClean="0"/>
              <a:t>Х </a:t>
            </a:r>
            <a:r>
              <a:rPr lang="ru-RU" sz="1800" b="1" dirty="0" smtClean="0"/>
              <a:t>в направлении </a:t>
            </a:r>
            <a:r>
              <a:rPr lang="ru-RU" sz="1800" b="1" i="1" dirty="0" err="1" smtClean="0"/>
              <a:t>р</a:t>
            </a:r>
            <a:r>
              <a:rPr lang="ru-RU" sz="1800" b="1" i="1" dirty="0" smtClean="0"/>
              <a:t> </a:t>
            </a:r>
            <a:r>
              <a:rPr lang="ru-RU" sz="1800" b="1" dirty="0" smtClean="0"/>
              <a:t>на плоскость </a:t>
            </a:r>
            <a:r>
              <a:rPr lang="ru-RU" sz="1800" dirty="0" err="1" smtClean="0"/>
              <a:t>α</a:t>
            </a:r>
            <a:r>
              <a:rPr lang="ru-RU" sz="1800" dirty="0" smtClean="0"/>
              <a:t>. Тем самым, мы определили </a:t>
            </a:r>
            <a:r>
              <a:rPr lang="ru-RU" sz="1800" b="1" dirty="0" smtClean="0"/>
              <a:t>параллельное проектирование пространства </a:t>
            </a:r>
            <a:r>
              <a:rPr lang="ru-RU" sz="1800" dirty="0" smtClean="0"/>
              <a:t>на плоскость </a:t>
            </a:r>
            <a:r>
              <a:rPr lang="ru-RU" sz="1800" dirty="0" err="1" smtClean="0"/>
              <a:t>α</a:t>
            </a:r>
            <a:r>
              <a:rPr lang="ru-RU" sz="1800" dirty="0" smtClean="0"/>
              <a:t>. О прямой </a:t>
            </a:r>
            <a:r>
              <a:rPr lang="ru-RU" sz="1800" i="1" dirty="0" err="1" smtClean="0"/>
              <a:t>р</a:t>
            </a:r>
            <a:r>
              <a:rPr lang="ru-RU" sz="1800" i="1" dirty="0" smtClean="0"/>
              <a:t> </a:t>
            </a:r>
            <a:r>
              <a:rPr lang="ru-RU" sz="1800" dirty="0" smtClean="0"/>
              <a:t>говорят, что она задает </a:t>
            </a:r>
            <a:r>
              <a:rPr lang="ru-RU" sz="1800" b="1" dirty="0" smtClean="0"/>
              <a:t>направление проектирования. </a:t>
            </a:r>
            <a:r>
              <a:rPr lang="ru-RU" sz="1800" dirty="0" smtClean="0"/>
              <a:t>А проекцией некоторой фигуры </a:t>
            </a:r>
            <a:r>
              <a:rPr lang="ru-RU" sz="1800" i="1" dirty="0" smtClean="0"/>
              <a:t>М </a:t>
            </a:r>
            <a:r>
              <a:rPr lang="ru-RU" sz="1800" dirty="0" smtClean="0"/>
              <a:t>на плоскость </a:t>
            </a:r>
            <a:r>
              <a:rPr lang="ru-RU" sz="1800" dirty="0" err="1" smtClean="0"/>
              <a:t>α </a:t>
            </a:r>
            <a:r>
              <a:rPr lang="ru-RU" sz="1800" dirty="0" smtClean="0"/>
              <a:t>(в направлении </a:t>
            </a:r>
            <a:r>
              <a:rPr lang="ru-RU" sz="1800" i="1" dirty="0" err="1" smtClean="0"/>
              <a:t>р</a:t>
            </a:r>
            <a:r>
              <a:rPr lang="ru-RU" sz="1800" dirty="0" smtClean="0"/>
              <a:t>) называется фигура </a:t>
            </a:r>
            <a:r>
              <a:rPr lang="ru-RU" sz="1800" i="1" dirty="0" smtClean="0"/>
              <a:t>М</a:t>
            </a:r>
            <a:r>
              <a:rPr lang="ru-RU" sz="1800" i="1" baseline="-25000" dirty="0" smtClean="0"/>
              <a:t>1</a:t>
            </a:r>
            <a:r>
              <a:rPr lang="ru-RU" sz="1800" dirty="0" smtClean="0"/>
              <a:t>, которая состоит из проекций всех точек фигуры </a:t>
            </a:r>
            <a:r>
              <a:rPr lang="ru-RU" sz="1800" i="1" dirty="0" smtClean="0"/>
              <a:t>М </a:t>
            </a:r>
            <a:r>
              <a:rPr lang="ru-RU" sz="1800" dirty="0" smtClean="0"/>
              <a:t>на эту плоскость . </a:t>
            </a:r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Параллельную проекцию реальной фигуры представляет собой, например, её тень, падающая на плоскую поверхность при солнечном </a:t>
            </a:r>
          </a:p>
          <a:p>
            <a:pPr indent="1270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освещении, поскольку солнечные лучи можно считать </a:t>
            </a:r>
          </a:p>
          <a:p>
            <a:pPr indent="1270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параллельными . </a:t>
            </a:r>
          </a:p>
          <a:p>
            <a:pPr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В случае, когда прямая </a:t>
            </a:r>
            <a:r>
              <a:rPr lang="ru-RU" sz="1800" i="1" dirty="0" err="1" smtClean="0"/>
              <a:t>р</a:t>
            </a:r>
            <a:r>
              <a:rPr lang="ru-RU" sz="1800" i="1" dirty="0" smtClean="0"/>
              <a:t> </a:t>
            </a:r>
            <a:r>
              <a:rPr lang="ru-RU" sz="1800" dirty="0" smtClean="0"/>
              <a:t>перпендикулярна плоскости </a:t>
            </a:r>
            <a:r>
              <a:rPr lang="ru-RU" sz="1800" dirty="0" err="1" smtClean="0"/>
              <a:t>α</a:t>
            </a:r>
            <a:r>
              <a:rPr lang="ru-RU" sz="1800" dirty="0" smtClean="0"/>
              <a:t> </a:t>
            </a:r>
          </a:p>
          <a:p>
            <a:pPr indent="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называется </a:t>
            </a:r>
            <a:r>
              <a:rPr lang="ru-RU" sz="1800" b="1" dirty="0" smtClean="0"/>
              <a:t>ортогональным проектированием</a:t>
            </a:r>
            <a:r>
              <a:rPr lang="ru-RU" sz="1800" dirty="0" smtClean="0"/>
              <a:t>. В этом </a:t>
            </a:r>
          </a:p>
          <a:p>
            <a:pPr indent="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случае проекцией </a:t>
            </a:r>
            <a:r>
              <a:rPr lang="ru-RU" sz="1800" i="1" dirty="0" smtClean="0"/>
              <a:t>Х</a:t>
            </a:r>
            <a:r>
              <a:rPr lang="ru-RU" sz="1800" i="1" baseline="-25000" dirty="0" smtClean="0"/>
              <a:t>1</a:t>
            </a:r>
            <a:r>
              <a:rPr lang="ru-RU" sz="1800" i="1" dirty="0" smtClean="0"/>
              <a:t> </a:t>
            </a:r>
            <a:r>
              <a:rPr lang="ru-RU" sz="1800" dirty="0" smtClean="0"/>
              <a:t>точки </a:t>
            </a:r>
            <a:r>
              <a:rPr lang="ru-RU" sz="1800" i="1" dirty="0" smtClean="0"/>
              <a:t>Х</a:t>
            </a:r>
            <a:r>
              <a:rPr lang="ru-RU" sz="1800" dirty="0" smtClean="0"/>
              <a:t>, не лежащей в плоскости </a:t>
            </a:r>
            <a:r>
              <a:rPr lang="ru-RU" sz="1800" dirty="0" err="1" smtClean="0"/>
              <a:t>α</a:t>
            </a:r>
            <a:r>
              <a:rPr lang="ru-RU" sz="1800" dirty="0" smtClean="0"/>
              <a:t>, </a:t>
            </a:r>
          </a:p>
          <a:p>
            <a:pPr indent="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на эту плоскость является основание перпендикуляра, </a:t>
            </a:r>
          </a:p>
          <a:p>
            <a:pPr indent="0" algn="l" eaLnBrk="1" hangingPunct="1">
              <a:lnSpc>
                <a:spcPct val="95000"/>
              </a:lnSpc>
              <a:spcBef>
                <a:spcPts val="0"/>
              </a:spcBef>
              <a:buFontTx/>
              <a:buNone/>
              <a:defRPr/>
            </a:pPr>
            <a:r>
              <a:rPr lang="ru-RU" sz="1800" dirty="0" smtClean="0"/>
              <a:t>проведенного из точки </a:t>
            </a:r>
            <a:r>
              <a:rPr lang="ru-RU" sz="1800" i="1" dirty="0" smtClean="0"/>
              <a:t>Х </a:t>
            </a:r>
            <a:r>
              <a:rPr lang="ru-RU" sz="1800" dirty="0" smtClean="0"/>
              <a:t>на плоскость </a:t>
            </a:r>
            <a:r>
              <a:rPr lang="ru-RU" sz="1800" dirty="0" err="1" smtClean="0"/>
              <a:t>α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23556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ИЗУЧЕНИИ  </a:t>
            </a:r>
          </a:p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ГЕОМЕТРИЧЕСКИХ  ПРЕОБРАЗОВАНИЙ  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4947" y="4234068"/>
            <a:ext cx="2879999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idx="1"/>
          </p:nvPr>
        </p:nvSpPr>
        <p:spPr>
          <a:xfrm>
            <a:off x="642938" y="4714875"/>
            <a:ext cx="7858125" cy="1357313"/>
          </a:xfrm>
        </p:spPr>
        <p:txBody>
          <a:bodyPr tIns="82800"/>
          <a:lstStyle/>
          <a:p>
            <a:pPr algn="l">
              <a:buFontTx/>
              <a:buNone/>
            </a:pPr>
            <a:r>
              <a:rPr lang="ru-RU" sz="1800" b="1" smtClean="0"/>
              <a:t>Задания ЕГЭ </a:t>
            </a:r>
            <a:r>
              <a:rPr lang="ru-RU" sz="1800" smtClean="0"/>
              <a:t>проверяют следующие элементы содержания (Кодификатор элементов содержания к уровню подготовки выпускников общеобразовательных учреждений для проведения в 2011 году единого государственного экзамена по математике: проект):</a:t>
            </a:r>
          </a:p>
          <a:p>
            <a:pPr algn="l">
              <a:buFontTx/>
              <a:buNone/>
            </a:pPr>
            <a:r>
              <a:rPr lang="ru-RU" sz="1800" smtClean="0">
                <a:sym typeface="Symbol" pitchFamily="18" charset="2"/>
              </a:rPr>
              <a:t></a:t>
            </a:r>
            <a:r>
              <a:rPr lang="ru-RU" sz="1800" smtClean="0"/>
              <a:t> Параллельное проектирование. Изображение пространственных фигур.</a:t>
            </a:r>
          </a:p>
        </p:txBody>
      </p:sp>
      <p:sp>
        <p:nvSpPr>
          <p:cNvPr id="24580" name="Прямоугольник 2"/>
          <p:cNvSpPr>
            <a:spLocks noChangeArrowheads="1"/>
          </p:cNvSpPr>
          <p:nvPr/>
        </p:nvSpPr>
        <p:spPr bwMode="auto">
          <a:xfrm>
            <a:off x="785813" y="598488"/>
            <a:ext cx="7643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ru-RU" sz="2400" b="1">
                <a:effectLst/>
                <a:latin typeface="Times New Roman" pitchFamily="18" charset="0"/>
                <a:cs typeface="Times New Roman" pitchFamily="18" charset="0"/>
              </a:rPr>
              <a:t>ЗАДАЧИ   ПО  ТЕМЕ  «ГЕОМЕТРИЧЕСКИЕ  ПРЕОБРАЗОВАНИЯ»  В ТЕКСТАХ ГИА и ЕГЭ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4375" y="3071813"/>
            <a:ext cx="7786688" cy="1662112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800" b="1" dirty="0">
                <a:solidFill>
                  <a:schemeClr val="accent5">
                    <a:lumMod val="25000"/>
                  </a:schemeClr>
                </a:solidFill>
                <a:effectLst/>
                <a:latin typeface="+mn-lt"/>
              </a:rPr>
              <a:t>Задача 2</a:t>
            </a:r>
            <a:r>
              <a:rPr lang="ru-RU" sz="1800" dirty="0">
                <a:solidFill>
                  <a:schemeClr val="accent5">
                    <a:lumMod val="25000"/>
                  </a:schemeClr>
                </a:solidFill>
                <a:effectLst/>
                <a:latin typeface="+mn-lt"/>
              </a:rPr>
              <a:t>. Человек ростом 1,7 м стоит на расстоянии 8 шагов </a:t>
            </a:r>
          </a:p>
          <a:p>
            <a:pPr>
              <a:defRPr/>
            </a:pPr>
            <a:r>
              <a:rPr lang="ru-RU" sz="1800" dirty="0">
                <a:solidFill>
                  <a:schemeClr val="accent5">
                    <a:lumMod val="25000"/>
                  </a:schemeClr>
                </a:solidFill>
                <a:effectLst/>
                <a:latin typeface="+mn-lt"/>
              </a:rPr>
              <a:t>от столба, на котором висит фонарь (см. рис.). Человек </a:t>
            </a:r>
          </a:p>
          <a:p>
            <a:pPr>
              <a:defRPr/>
            </a:pPr>
            <a:r>
              <a:rPr lang="ru-RU" sz="1800" dirty="0">
                <a:solidFill>
                  <a:schemeClr val="accent5">
                    <a:lumMod val="25000"/>
                  </a:schemeClr>
                </a:solidFill>
                <a:effectLst/>
                <a:latin typeface="+mn-lt"/>
              </a:rPr>
              <a:t>отбрасывает тень длиной 4 шага. На какой высоте расположен </a:t>
            </a:r>
          </a:p>
          <a:p>
            <a:pPr>
              <a:defRPr/>
            </a:pPr>
            <a:r>
              <a:rPr lang="ru-RU" sz="1800" dirty="0">
                <a:solidFill>
                  <a:schemeClr val="accent5">
                    <a:lumMod val="25000"/>
                  </a:schemeClr>
                </a:solidFill>
                <a:effectLst/>
                <a:latin typeface="+mn-lt"/>
              </a:rPr>
              <a:t>фонарь?</a:t>
            </a:r>
          </a:p>
          <a:p>
            <a:pPr>
              <a:defRPr/>
            </a:pPr>
            <a:endParaRPr lang="ru-RU" sz="1800" dirty="0">
              <a:solidFill>
                <a:schemeClr val="accent5">
                  <a:lumMod val="25000"/>
                </a:schemeClr>
              </a:solidFill>
              <a:effectLst/>
              <a:latin typeface="+mn-lt"/>
            </a:endParaRPr>
          </a:p>
          <a:p>
            <a:pPr>
              <a:defRPr/>
            </a:pPr>
            <a:endParaRPr lang="ru-RU" sz="1000" dirty="0">
              <a:solidFill>
                <a:schemeClr val="accent5">
                  <a:lumMod val="25000"/>
                </a:schemeClr>
              </a:solidFill>
              <a:effectLst/>
              <a:latin typeface="+mn-lt"/>
            </a:endParaRPr>
          </a:p>
        </p:txBody>
      </p:sp>
      <p:pic>
        <p:nvPicPr>
          <p:cNvPr id="9" name="Рисунок 8" descr="к доске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5786438"/>
            <a:ext cx="38100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 txBox="1">
            <a:spLocks noChangeArrowheads="1"/>
          </p:cNvSpPr>
          <p:nvPr/>
        </p:nvSpPr>
        <p:spPr bwMode="auto">
          <a:xfrm>
            <a:off x="642938" y="1643063"/>
            <a:ext cx="78581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82800" rIns="92075" bIns="46038"/>
          <a:lstStyle/>
          <a:p>
            <a:pPr>
              <a:defRPr/>
            </a:pPr>
            <a:r>
              <a:rPr lang="ru-RU" sz="1800" b="1" kern="0" dirty="0">
                <a:effectLst/>
                <a:latin typeface="+mn-lt"/>
              </a:rPr>
              <a:t>Задания ГИА </a:t>
            </a:r>
            <a:r>
              <a:rPr lang="ru-RU" sz="1800" kern="0" dirty="0">
                <a:effectLst/>
                <a:latin typeface="+mn-lt"/>
              </a:rPr>
              <a:t>проверяют следующие элементы содержания (Кодификатор элементов содержания </a:t>
            </a:r>
            <a:r>
              <a:rPr lang="ru-RU" sz="1800" dirty="0">
                <a:effectLst/>
                <a:latin typeface="+mn-lt"/>
              </a:rPr>
              <a:t>по математике для составления контрольных измерительных материалов государственной (итоговой) аттестации выпускников IX классов общеобразовательных учреждений 2012 года</a:t>
            </a:r>
            <a:r>
              <a:rPr lang="ru-RU" sz="1800" kern="0" dirty="0">
                <a:effectLst/>
                <a:latin typeface="+mn-lt"/>
              </a:rPr>
              <a:t>):</a:t>
            </a:r>
          </a:p>
          <a:p>
            <a:pPr>
              <a:defRPr/>
            </a:pPr>
            <a:r>
              <a:rPr lang="ru-RU" sz="1800" kern="0" dirty="0">
                <a:effectLst/>
                <a:latin typeface="+mn-lt"/>
                <a:sym typeface="Symbol"/>
              </a:rPr>
              <a:t></a:t>
            </a:r>
            <a:r>
              <a:rPr lang="ru-RU" sz="1800" kern="0" dirty="0">
                <a:effectLst/>
                <a:latin typeface="+mn-lt"/>
              </a:rPr>
              <a:t> </a:t>
            </a:r>
            <a:r>
              <a:rPr lang="ru-RU" sz="1800" dirty="0">
                <a:effectLst/>
                <a:latin typeface="+mn-lt"/>
              </a:rPr>
              <a:t>Подобие треугольников, коэффициент подобия. Признаки подобия треугольников</a:t>
            </a:r>
            <a:r>
              <a:rPr lang="ru-RU" sz="1800" kern="0" dirty="0">
                <a:effectLst/>
                <a:latin typeface="+mn-lt"/>
              </a:rPr>
              <a:t>.</a:t>
            </a:r>
          </a:p>
        </p:txBody>
      </p:sp>
      <p:pic>
        <p:nvPicPr>
          <p:cNvPr id="24584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 l="29297" t="14648" r="50781" b="65576"/>
          <a:stretch>
            <a:fillRect/>
          </a:stretch>
        </p:blipFill>
        <p:spPr bwMode="auto">
          <a:xfrm>
            <a:off x="6286500" y="2928938"/>
            <a:ext cx="242887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ertificate">
  <a:themeElements>
    <a:clrScheme name="Другая 3">
      <a:dk1>
        <a:srgbClr val="000000"/>
      </a:dk1>
      <a:lt1>
        <a:srgbClr val="CCECFF"/>
      </a:lt1>
      <a:dk2>
        <a:srgbClr val="000000"/>
      </a:dk2>
      <a:lt2>
        <a:srgbClr val="969696"/>
      </a:lt2>
      <a:accent1>
        <a:srgbClr val="FF3399"/>
      </a:accent1>
      <a:accent2>
        <a:srgbClr val="3333CC"/>
      </a:accent2>
      <a:accent3>
        <a:srgbClr val="E2F4FF"/>
      </a:accent3>
      <a:accent4>
        <a:srgbClr val="000000"/>
      </a:accent4>
      <a:accent5>
        <a:srgbClr val="FFADCA"/>
      </a:accent5>
      <a:accent6>
        <a:srgbClr val="2D2DB9"/>
      </a:accent6>
      <a:hlink>
        <a:srgbClr val="D6004B"/>
      </a:hlink>
      <a:folHlink>
        <a:srgbClr val="B2B2B2"/>
      </a:folHlink>
    </a:clrScheme>
    <a:fontScheme name="Certificate">
      <a:majorFont>
        <a:latin typeface="Arial Narrow"/>
        <a:ea typeface=""/>
        <a:cs typeface=""/>
      </a:majorFont>
      <a:minorFont>
        <a:latin typeface="Monotype Corsiv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ertificate 1">
        <a:dk1>
          <a:srgbClr val="000000"/>
        </a:dk1>
        <a:lt1>
          <a:srgbClr val="FFFFCC"/>
        </a:lt1>
        <a:dk2>
          <a:srgbClr val="333300"/>
        </a:dk2>
        <a:lt2>
          <a:srgbClr val="808000"/>
        </a:lt2>
        <a:accent1>
          <a:srgbClr val="339933"/>
        </a:accent1>
        <a:accent2>
          <a:srgbClr val="A50021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95001D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DDDDDD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4">
        <a:dk1>
          <a:srgbClr val="000000"/>
        </a:dk1>
        <a:lt1>
          <a:srgbClr val="CCEC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E2F4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5">
        <a:dk1>
          <a:srgbClr val="000000"/>
        </a:dk1>
        <a:lt1>
          <a:srgbClr val="DDF2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EBF7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6">
        <a:dk1>
          <a:srgbClr val="000000"/>
        </a:dk1>
        <a:lt1>
          <a:srgbClr val="EBF7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F3FA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Алгебра многочленов</Template>
  <TotalTime>1494</TotalTime>
  <Words>2499</Words>
  <Application>Microsoft Office PowerPoint</Application>
  <PresentationFormat>Экран (4:3)</PresentationFormat>
  <Paragraphs>150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 Narrow</vt:lpstr>
      <vt:lpstr>Calibri</vt:lpstr>
      <vt:lpstr>Monotype Corsiva</vt:lpstr>
      <vt:lpstr>Symbol</vt:lpstr>
      <vt:lpstr>Tahoma</vt:lpstr>
      <vt:lpstr>Times New Roman</vt:lpstr>
      <vt:lpstr>Wingdings</vt:lpstr>
      <vt:lpstr>Certificate</vt:lpstr>
      <vt:lpstr>Формула</vt:lpstr>
      <vt:lpstr>Геометрические преобразования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К.В. МОХНАТКИНА</dc:title>
  <dc:creator>User</dc:creator>
  <cp:lastModifiedBy>Guzaliya</cp:lastModifiedBy>
  <cp:revision>163</cp:revision>
  <dcterms:created xsi:type="dcterms:W3CDTF">2005-09-19T11:51:15Z</dcterms:created>
  <dcterms:modified xsi:type="dcterms:W3CDTF">2020-05-16T11:14:46Z</dcterms:modified>
</cp:coreProperties>
</file>