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1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64" r:id="rId13"/>
    <p:sldId id="260" r:id="rId14"/>
  </p:sldIdLst>
  <p:sldSz cx="9144000" cy="6858000" type="screen4x3"/>
  <p:notesSz cx="6858000" cy="9144000"/>
  <p:embeddedFontLst>
    <p:embeddedFont>
      <p:font typeface="Romana Script" charset="-52"/>
      <p:regular r:id="rId15"/>
    </p:embeddedFont>
    <p:embeddedFont>
      <p:font typeface="Monotype Corsiva" pitchFamily="66" charset="0"/>
      <p:italic r:id="rId16"/>
    </p:embeddedFont>
    <p:embeddedFont>
      <p:font typeface="Calibri" pitchFamily="34" charset="0"/>
      <p:regular r:id="rId17"/>
      <p:bold r:id="rId18"/>
      <p:italic r:id="rId19"/>
      <p:boldItalic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>
        <p:scale>
          <a:sx n="90" d="100"/>
          <a:sy n="90" d="100"/>
        </p:scale>
        <p:origin x="-2244" y="-5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iveinternet.ru/community/4091266/post395541044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71600" y="1268760"/>
            <a:ext cx="7200800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dirty="0">
                <a:ln w="19050">
                  <a:noFill/>
                  <a:prstDash val="solid"/>
                </a:ln>
                <a:solidFill>
                  <a:srgbClr val="66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Romana Script" pitchFamily="34" charset="-52"/>
                <a:cs typeface="Arial" charset="0"/>
              </a:rPr>
              <a:t>Математический диктант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dirty="0">
                <a:ln w="19050">
                  <a:noFill/>
                  <a:prstDash val="solid"/>
                </a:ln>
                <a:solidFill>
                  <a:srgbClr val="66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Romana Script" pitchFamily="34" charset="-52"/>
                <a:cs typeface="Arial" charset="0"/>
              </a:rPr>
              <a:t>по теме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ln w="19050">
                  <a:noFill/>
                  <a:prstDash val="solid"/>
                </a:ln>
                <a:solidFill>
                  <a:srgbClr val="66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Romana Script" pitchFamily="34" charset="-52"/>
                <a:cs typeface="Arial" charset="0"/>
              </a:rPr>
              <a:t>«Сложение и вычитание.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ln w="19050">
                  <a:noFill/>
                  <a:prstDash val="solid"/>
                </a:ln>
                <a:solidFill>
                  <a:srgbClr val="66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Romana Script" pitchFamily="34" charset="-52"/>
                <a:cs typeface="Arial" charset="0"/>
              </a:rPr>
              <a:t>Числа от 11 до 20»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ln w="19050">
                  <a:noFill/>
                  <a:prstDash val="solid"/>
                </a:ln>
                <a:solidFill>
                  <a:srgbClr val="66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Romana Script" pitchFamily="34" charset="-52"/>
                <a:cs typeface="Arial" charset="0"/>
              </a:rPr>
              <a:t>Часть 3</a:t>
            </a:r>
          </a:p>
        </p:txBody>
      </p:sp>
    </p:spTree>
    <p:extLst>
      <p:ext uri="{BB962C8B-B14F-4D97-AF65-F5344CB8AC3E}">
        <p14:creationId xmlns:p14="http://schemas.microsoft.com/office/powerpoint/2010/main" val="258798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03416" y="1268760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Продолжите высказывание: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</a:rPr>
              <a:t>11 – это 5 и … 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Calibri"/>
              </a:rPr>
              <a:t>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Блок-схема: сохраненные данные 4"/>
          <p:cNvSpPr/>
          <p:nvPr/>
        </p:nvSpPr>
        <p:spPr>
          <a:xfrm>
            <a:off x="8028384" y="188640"/>
            <a:ext cx="864096" cy="648072"/>
          </a:xfrm>
          <a:prstGeom prst="flowChartOnlineStorage">
            <a:avLst/>
          </a:prstGeom>
          <a:solidFill>
            <a:srgbClr val="FFFF00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660066"/>
                </a:solidFill>
              </a:rPr>
              <a:t>1</a:t>
            </a:r>
            <a:endParaRPr lang="ru-RU" sz="2800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0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03416" y="1268760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Сколько нужно прибавить к числу 7, чтобы получилось 11?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Блок-схема: сохраненные данные 4"/>
          <p:cNvSpPr/>
          <p:nvPr/>
        </p:nvSpPr>
        <p:spPr>
          <a:xfrm>
            <a:off x="8028384" y="188640"/>
            <a:ext cx="864096" cy="648072"/>
          </a:xfrm>
          <a:prstGeom prst="flowChartOnlineStorage">
            <a:avLst/>
          </a:prstGeom>
          <a:solidFill>
            <a:srgbClr val="FFFF00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660066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0879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03416" y="1268760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Число 12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уменьшите на 9.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Блок-схема: сохраненные данные 4"/>
          <p:cNvSpPr/>
          <p:nvPr/>
        </p:nvSpPr>
        <p:spPr>
          <a:xfrm>
            <a:off x="8028384" y="188640"/>
            <a:ext cx="864096" cy="648072"/>
          </a:xfrm>
          <a:prstGeom prst="flowChartOnlineStorage">
            <a:avLst/>
          </a:prstGeom>
          <a:solidFill>
            <a:srgbClr val="FFFF00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660066"/>
                </a:solidFill>
              </a:rPr>
              <a:t>3</a:t>
            </a:r>
            <a:endParaRPr lang="ru-RU" sz="2800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8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03416" y="1268760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Уменьшаемое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равно 12, вычитаемое равно 3. Чему равна разность?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Блок-схема: сохраненные данные 4"/>
          <p:cNvSpPr/>
          <p:nvPr/>
        </p:nvSpPr>
        <p:spPr>
          <a:xfrm>
            <a:off x="8028384" y="188640"/>
            <a:ext cx="864096" cy="648072"/>
          </a:xfrm>
          <a:prstGeom prst="flowChartOnlineStorage">
            <a:avLst/>
          </a:prstGeom>
          <a:solidFill>
            <a:srgbClr val="FFFF00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660066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26948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03416" y="1268760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Чему равна разность чисел 15 и 4?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Блок-схема: сохраненные данные 4"/>
          <p:cNvSpPr/>
          <p:nvPr/>
        </p:nvSpPr>
        <p:spPr>
          <a:xfrm>
            <a:off x="8028384" y="188640"/>
            <a:ext cx="864096" cy="648072"/>
          </a:xfrm>
          <a:prstGeom prst="flowChartOnlineStorage">
            <a:avLst/>
          </a:prstGeom>
          <a:solidFill>
            <a:srgbClr val="FFFF00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660066"/>
                </a:solidFill>
              </a:rPr>
              <a:t>5</a:t>
            </a:r>
            <a:endParaRPr lang="ru-RU" sz="2800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31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03416" y="1268760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Какое число на 2 меньше числа 12?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Блок-схема: сохраненные данные 4"/>
          <p:cNvSpPr/>
          <p:nvPr/>
        </p:nvSpPr>
        <p:spPr>
          <a:xfrm>
            <a:off x="8028384" y="188640"/>
            <a:ext cx="864096" cy="648072"/>
          </a:xfrm>
          <a:prstGeom prst="flowChartOnlineStorage">
            <a:avLst/>
          </a:prstGeom>
          <a:solidFill>
            <a:srgbClr val="FFFF00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660066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95014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03416" y="1268760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Число 14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уменьшите на 7.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Блок-схема: сохраненные данные 4"/>
          <p:cNvSpPr/>
          <p:nvPr/>
        </p:nvSpPr>
        <p:spPr>
          <a:xfrm>
            <a:off x="8028384" y="188640"/>
            <a:ext cx="864096" cy="648072"/>
          </a:xfrm>
          <a:prstGeom prst="flowChartOnlineStorage">
            <a:avLst/>
          </a:prstGeom>
          <a:solidFill>
            <a:srgbClr val="FFFF00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660066"/>
                </a:solidFill>
              </a:rPr>
              <a:t>7</a:t>
            </a:r>
            <a:endParaRPr lang="ru-RU" sz="2800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15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03416" y="1268760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Найдите сумму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чисел 8 и 9.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Блок-схема: сохраненные данные 4"/>
          <p:cNvSpPr/>
          <p:nvPr/>
        </p:nvSpPr>
        <p:spPr>
          <a:xfrm>
            <a:off x="8028384" y="188640"/>
            <a:ext cx="864096" cy="648072"/>
          </a:xfrm>
          <a:prstGeom prst="flowChartOnlineStorage">
            <a:avLst/>
          </a:prstGeom>
          <a:solidFill>
            <a:srgbClr val="FFFF00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660066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82360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03416" y="1268760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Юля купила 12 ручек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и 4 карандаша.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smtClean="0">
                <a:solidFill>
                  <a:srgbClr val="660066"/>
                </a:solidFill>
                <a:latin typeface="Calibri"/>
              </a:rPr>
              <a:t>На </a:t>
            </a:r>
            <a:r>
              <a:rPr lang="ru-RU" b="1" dirty="0" smtClean="0">
                <a:solidFill>
                  <a:srgbClr val="660066"/>
                </a:solidFill>
                <a:latin typeface="Calibri"/>
              </a:rPr>
              <a:t>сколько ручек больше, чем карандашей?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Блок-схема: сохраненные данные 4"/>
          <p:cNvSpPr/>
          <p:nvPr/>
        </p:nvSpPr>
        <p:spPr>
          <a:xfrm>
            <a:off x="8028384" y="188640"/>
            <a:ext cx="864096" cy="648072"/>
          </a:xfrm>
          <a:prstGeom prst="flowChartOnlineStorage">
            <a:avLst/>
          </a:prstGeom>
          <a:solidFill>
            <a:srgbClr val="FFFF00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660066"/>
                </a:solidFill>
              </a:rPr>
              <a:t>9</a:t>
            </a:r>
            <a:endParaRPr lang="ru-RU" sz="2800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52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03416" y="1268760"/>
            <a:ext cx="5760640" cy="4320480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Зайчиха старшему зайчонку дала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660066"/>
                </a:solidFill>
                <a:latin typeface="Calibri"/>
              </a:rPr>
              <a:t>6 морковок, младшему – 5. Сколько всего морковок раздала зайчиха?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Блок-схема: сохраненные данные 4"/>
          <p:cNvSpPr/>
          <p:nvPr/>
        </p:nvSpPr>
        <p:spPr>
          <a:xfrm>
            <a:off x="8028384" y="188640"/>
            <a:ext cx="864096" cy="648072"/>
          </a:xfrm>
          <a:prstGeom prst="flowChartOnlineStorage">
            <a:avLst/>
          </a:prstGeom>
          <a:solidFill>
            <a:srgbClr val="FFFF00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660066"/>
                </a:solidFill>
              </a:rPr>
              <a:t>10</a:t>
            </a:r>
            <a:endParaRPr lang="ru-RU" sz="2800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80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979712" y="908720"/>
            <a:ext cx="5760641" cy="72008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4800" b="1" dirty="0" smtClean="0">
                <a:solidFill>
                  <a:srgbClr val="660066"/>
                </a:solidFill>
                <a:latin typeface="Calibri" pitchFamily="34" charset="0"/>
                <a:ea typeface="+mn-ea"/>
                <a:cs typeface="Calibri" pitchFamily="34" charset="0"/>
              </a:rPr>
              <a:t>Проверьте себя</a:t>
            </a:r>
            <a:endParaRPr lang="ru-RU" sz="4800" dirty="0">
              <a:solidFill>
                <a:srgbClr val="660066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979712" y="1916832"/>
            <a:ext cx="6068083" cy="3672408"/>
          </a:xfrm>
          <a:prstGeom prst="rect">
            <a:avLst/>
          </a:prstGeom>
        </p:spPr>
        <p:txBody>
          <a:bodyPr numCol="2"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1. </a:t>
            </a:r>
            <a:r>
              <a:rPr lang="ru-RU" sz="4800" b="1" dirty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6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2. </a:t>
            </a:r>
            <a:r>
              <a:rPr lang="ru-RU" sz="4800" b="1" dirty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4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3. </a:t>
            </a:r>
            <a:r>
              <a:rPr lang="ru-RU" sz="4800" b="1" dirty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3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4. </a:t>
            </a:r>
            <a:r>
              <a:rPr lang="ru-RU" sz="4800" b="1" dirty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9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5. </a:t>
            </a:r>
            <a:r>
              <a:rPr lang="ru-RU" sz="48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11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6. </a:t>
            </a:r>
            <a:r>
              <a:rPr lang="ru-RU" sz="48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10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7. </a:t>
            </a:r>
            <a:r>
              <a:rPr lang="ru-RU" sz="4800" b="1" dirty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7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8. </a:t>
            </a:r>
            <a:r>
              <a:rPr lang="ru-RU" sz="48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17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9. </a:t>
            </a:r>
            <a:r>
              <a:rPr lang="ru-RU" sz="4800" b="1" dirty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н</a:t>
            </a:r>
            <a:r>
              <a:rPr lang="ru-RU" sz="48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а 8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10. </a:t>
            </a:r>
            <a:r>
              <a:rPr lang="ru-RU" sz="4800" b="1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11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endParaRPr lang="ru-RU" sz="4800" b="1" dirty="0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1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71600" y="620688"/>
            <a:ext cx="72008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660066"/>
                </a:solidFill>
                <a:latin typeface="Amelia_DG" pitchFamily="2" charset="0"/>
              </a:rPr>
              <a:t>Информационные источники</a:t>
            </a:r>
          </a:p>
          <a:p>
            <a:pPr algn="ctr"/>
            <a:r>
              <a:rPr lang="ru-RU" sz="2000" dirty="0" err="1">
                <a:solidFill>
                  <a:srgbClr val="660066"/>
                </a:solidFill>
                <a:latin typeface="Amelia_DG" pitchFamily="2" charset="0"/>
              </a:rPr>
              <a:t>Скраб</a:t>
            </a:r>
            <a:r>
              <a:rPr lang="ru-RU" sz="2000" dirty="0">
                <a:solidFill>
                  <a:srgbClr val="660066"/>
                </a:solidFill>
                <a:latin typeface="Amelia_DG" pitchFamily="2" charset="0"/>
              </a:rPr>
              <a:t>-набор </a:t>
            </a:r>
            <a:r>
              <a:rPr lang="ru-RU" sz="2000" u="sng" dirty="0">
                <a:solidFill>
                  <a:srgbClr val="660066"/>
                </a:solidFill>
                <a:latin typeface="Amelia_DG" pitchFamily="2" charset="0"/>
                <a:hlinkClick r:id="rId2"/>
              </a:rPr>
              <a:t>http://www.liveinternet.ru/community/4091266/post395541044</a:t>
            </a:r>
            <a:r>
              <a:rPr lang="ru-RU" sz="2000" u="sng" dirty="0" smtClean="0">
                <a:solidFill>
                  <a:srgbClr val="660066"/>
                </a:solidFill>
                <a:latin typeface="Amelia_DG" pitchFamily="2" charset="0"/>
                <a:hlinkClick r:id="rId2"/>
              </a:rPr>
              <a:t>/</a:t>
            </a:r>
            <a:endParaRPr lang="ru-RU" sz="2000" u="sng" dirty="0" smtClean="0">
              <a:solidFill>
                <a:srgbClr val="660066"/>
              </a:solidFill>
              <a:latin typeface="Amelia_DG" pitchFamily="2" charset="0"/>
            </a:endParaRPr>
          </a:p>
          <a:p>
            <a:pPr algn="ctr"/>
            <a:r>
              <a:rPr lang="ru-RU" sz="2000" dirty="0">
                <a:solidFill>
                  <a:srgbClr val="660066"/>
                </a:solidFill>
                <a:latin typeface="Amelia_DG" pitchFamily="2" charset="0"/>
              </a:rPr>
              <a:t> Алимпиева М. Н., Векшина Т. В. Математические диктанты. 1 класс. М.: ВАКО, 2017</a:t>
            </a:r>
          </a:p>
          <a:p>
            <a:pPr algn="ctr"/>
            <a:endParaRPr lang="ru-RU" sz="2000" dirty="0">
              <a:solidFill>
                <a:srgbClr val="660066"/>
              </a:solidFill>
              <a:latin typeface="Amelia_DG" pitchFamily="2" charset="0"/>
            </a:endParaRPr>
          </a:p>
          <a:p>
            <a:pPr algn="ctr"/>
            <a:endParaRPr lang="ru-RU" sz="3200" b="1" dirty="0" smtClean="0">
              <a:solidFill>
                <a:schemeClr val="accent3">
                  <a:lumMod val="50000"/>
                </a:schemeClr>
              </a:solidFill>
              <a:latin typeface="Amelia_DG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82151" y="5589240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660066"/>
                </a:solidFill>
                <a:latin typeface="Monotype Corsiva" pitchFamily="66" charset="0"/>
              </a:rPr>
              <a:t>На момент создания ресурса  все ссылки являются активными!</a:t>
            </a:r>
            <a:endParaRPr lang="ru-RU" b="1" dirty="0">
              <a:solidFill>
                <a:srgbClr val="660066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70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F497A"/>
      </a:hlink>
      <a:folHlink>
        <a:srgbClr val="5F497A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171</Words>
  <Application>Microsoft Office PowerPoint</Application>
  <PresentationFormat>Экран (4:3)</PresentationFormat>
  <Paragraphs>39</Paragraphs>
  <Slides>13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Romana Script</vt:lpstr>
      <vt:lpstr>Amelia_DG</vt:lpstr>
      <vt:lpstr>Monotype Corsiva</vt:lpstr>
      <vt:lpstr>Calibri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Сложение и вычитание. Числа от 11 до 20</dc:title>
  <dc:creator>Фокина Лидия Петровна</dc:creator>
  <cp:keywords>Математический диктант</cp:keywords>
  <cp:lastModifiedBy>Рафаэль</cp:lastModifiedBy>
  <cp:revision>57</cp:revision>
  <dcterms:created xsi:type="dcterms:W3CDTF">2014-07-06T18:18:01Z</dcterms:created>
  <dcterms:modified xsi:type="dcterms:W3CDTF">2020-04-28T05:01:06Z</dcterms:modified>
</cp:coreProperties>
</file>