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414" y="-270"/>
      </p:cViewPr>
      <p:guideLst>
        <p:guide orient="horz" pos="1620"/>
        <p:guide orient="horz" pos="169"/>
        <p:guide orient="horz" pos="3072"/>
        <p:guide pos="2880"/>
        <p:guide pos="3107"/>
        <p:guide pos="2653"/>
        <p:guide pos="5556"/>
        <p:guide pos="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636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01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162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80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9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9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2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2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19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79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6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8356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34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3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5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532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260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579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883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201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33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932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C04B3-8771-432A-8897-EE03B72AA400}" type="datetimeFigureOut">
              <a:rPr lang="ru-RU" smtClean="0"/>
              <a:t>26.01.2015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BED1D-A604-47A9-A0CE-6420E37F79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79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DC476-4AD1-46F0-AAA6-B67F8B5647C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DA8BE-7D3B-4414-8A7E-2CD4E68A069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308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7.png"/><Relationship Id="rId3" Type="http://schemas.openxmlformats.org/officeDocument/2006/relationships/image" Target="../media/image16.png"/><Relationship Id="rId7" Type="http://schemas.openxmlformats.org/officeDocument/2006/relationships/image" Target="../media/image30.png"/><Relationship Id="rId12" Type="http://schemas.openxmlformats.org/officeDocument/2006/relationships/image" Target="../media/image3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2.png"/><Relationship Id="rId5" Type="http://schemas.openxmlformats.org/officeDocument/2006/relationships/image" Target="../media/image29.gif"/><Relationship Id="rId10" Type="http://schemas.openxmlformats.org/officeDocument/2006/relationships/image" Target="../media/image31.jpeg"/><Relationship Id="rId4" Type="http://schemas.openxmlformats.org/officeDocument/2006/relationships/image" Target="../media/image1.png"/><Relationship Id="rId9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60.png"/><Relationship Id="rId12" Type="http://schemas.openxmlformats.org/officeDocument/2006/relationships/image" Target="../media/image4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3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59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26" Type="http://schemas.openxmlformats.org/officeDocument/2006/relationships/image" Target="../media/image82.png"/><Relationship Id="rId3" Type="http://schemas.openxmlformats.org/officeDocument/2006/relationships/image" Target="../media/image1.png"/><Relationship Id="rId21" Type="http://schemas.openxmlformats.org/officeDocument/2006/relationships/image" Target="../media/image77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5" Type="http://schemas.openxmlformats.org/officeDocument/2006/relationships/image" Target="../media/image81.png"/><Relationship Id="rId2" Type="http://schemas.openxmlformats.org/officeDocument/2006/relationships/image" Target="../media/image43.png"/><Relationship Id="rId16" Type="http://schemas.openxmlformats.org/officeDocument/2006/relationships/image" Target="../media/image7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24" Type="http://schemas.openxmlformats.org/officeDocument/2006/relationships/image" Target="../media/image80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23" Type="http://schemas.openxmlformats.org/officeDocument/2006/relationships/image" Target="../media/image79.png"/><Relationship Id="rId10" Type="http://schemas.openxmlformats.org/officeDocument/2006/relationships/image" Target="../media/image66.png"/><Relationship Id="rId19" Type="http://schemas.openxmlformats.org/officeDocument/2006/relationships/image" Target="../media/image44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Relationship Id="rId22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3" Type="http://schemas.openxmlformats.org/officeDocument/2006/relationships/image" Target="../media/image1.png"/><Relationship Id="rId21" Type="http://schemas.openxmlformats.org/officeDocument/2006/relationships/image" Target="../media/image100.png"/><Relationship Id="rId7" Type="http://schemas.openxmlformats.org/officeDocument/2006/relationships/image" Target="../media/image86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43.png"/><Relationship Id="rId16" Type="http://schemas.openxmlformats.org/officeDocument/2006/relationships/image" Target="../media/image47.png"/><Relationship Id="rId20" Type="http://schemas.openxmlformats.org/officeDocument/2006/relationships/image" Target="../media/image9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10" Type="http://schemas.openxmlformats.org/officeDocument/2006/relationships/image" Target="../media/image89.png"/><Relationship Id="rId19" Type="http://schemas.openxmlformats.org/officeDocument/2006/relationships/image" Target="../media/image98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03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105.png"/><Relationship Id="rId4" Type="http://schemas.openxmlformats.org/officeDocument/2006/relationships/image" Target="../media/image3.png"/><Relationship Id="rId9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8.png"/><Relationship Id="rId5" Type="http://schemas.openxmlformats.org/officeDocument/2006/relationships/image" Target="../media/image21.png"/><Relationship Id="rId10" Type="http://schemas.openxmlformats.org/officeDocument/2006/relationships/image" Target="../media/image27.png"/><Relationship Id="rId4" Type="http://schemas.openxmlformats.org/officeDocument/2006/relationships/image" Target="../media/image1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40" y="157659"/>
            <a:ext cx="8280920" cy="126196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Энергия.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Кинетическая </a:t>
            </a:r>
            <a:r>
              <a:rPr lang="ru-RU" sz="3200" b="1" dirty="0">
                <a:solidFill>
                  <a:srgbClr val="002060"/>
                </a:solidFill>
              </a:rPr>
              <a:t>и потенциальная энергия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08512" y="238882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Переворачивая каждый новый камень, мы находим невообразимую странность, ведущую нас к удивительным открытиям</a:t>
            </a:r>
            <a:r>
              <a:rPr lang="ru-RU" dirty="0" smtClean="0"/>
              <a:t>…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12446" y="3570570"/>
            <a:ext cx="1907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Ричард Фейнман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87" y="1851670"/>
            <a:ext cx="4186097" cy="23557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002" y="2113587"/>
            <a:ext cx="587899" cy="221344"/>
          </a:xfrm>
          <a:prstGeom prst="rect">
            <a:avLst/>
          </a:prstGeom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91680" y="3659339"/>
            <a:ext cx="931287" cy="45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" r="54730"/>
          <a:stretch/>
        </p:blipFill>
        <p:spPr>
          <a:xfrm>
            <a:off x="-36352" y="-92546"/>
            <a:ext cx="9380377" cy="5236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932000" y="699542"/>
            <a:ext cx="4062370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Кинетическая энергия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которой обладает всякое движущееся тело.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65648" y="2248197"/>
            <a:ext cx="1130400" cy="1131590"/>
          </a:xfrm>
          <a:prstGeom prst="rect">
            <a:avLst/>
          </a:prstGeom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4932000" y="2435746"/>
            <a:ext cx="4062370" cy="1360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Кинетическая энергия 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движущегося тела равна 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работе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 которую нужно совершить, чтобы остановить это тело.</a:t>
            </a:r>
            <a:endParaRPr lang="ru-RU" sz="2000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Объект 2"/>
              <p:cNvSpPr txBox="1">
                <a:spLocks/>
              </p:cNvSpPr>
              <p:nvPr/>
            </p:nvSpPr>
            <p:spPr>
              <a:xfrm>
                <a:off x="4909456" y="1850713"/>
                <a:ext cx="4062370" cy="50501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ru-RU" sz="2000" b="1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Кинетическая энергия: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 smtClean="0"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𝑬</m:t>
                        </m:r>
                      </m:e>
                      <m:sub>
                        <m:r>
                          <a:rPr lang="ru-RU" sz="2000" b="1" i="1" smtClean="0">
                            <a:effectLst>
                              <a:glow rad="88900">
                                <a:schemeClr val="bg1">
                                  <a:alpha val="60000"/>
                                </a:schemeClr>
                              </a:glow>
                            </a:effectLst>
                            <a:latin typeface="Cambria Math"/>
                          </a:rPr>
                          <m:t>к</m:t>
                        </m:r>
                      </m:sub>
                    </m:sSub>
                  </m:oMath>
                </a14:m>
                <a:endParaRPr lang="ru-RU" sz="20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7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456" y="1850713"/>
                <a:ext cx="4062370" cy="505013"/>
              </a:xfrm>
              <a:prstGeom prst="rect">
                <a:avLst/>
              </a:prstGeom>
              <a:blipFill rotWithShape="1">
                <a:blip r:embed="rId6"/>
                <a:stretch>
                  <a:fillRect l="-2399" t="-14634" b="-85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Рисунок 9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6352" y="2427894"/>
            <a:ext cx="1440000" cy="1440000"/>
          </a:xfrm>
          <a:prstGeom prst="rect">
            <a:avLst/>
          </a:prstGeom>
        </p:spPr>
      </p:pic>
      <p:pic>
        <p:nvPicPr>
          <p:cNvPr id="14" name="Рисунок 13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43348" y="3152777"/>
            <a:ext cx="2719233" cy="1218352"/>
          </a:xfrm>
          <a:prstGeom prst="rect">
            <a:avLst/>
          </a:prstGeom>
        </p:spPr>
      </p:pic>
      <p:pic>
        <p:nvPicPr>
          <p:cNvPr id="15" name="Рисунок 14"/>
          <p:cNvPicPr preferRelativeResize="0"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43777" y="3153734"/>
            <a:ext cx="2719233" cy="1218216"/>
          </a:xfrm>
          <a:prstGeom prst="rect">
            <a:avLst/>
          </a:prstGeom>
        </p:spPr>
      </p:pic>
      <p:grpSp>
        <p:nvGrpSpPr>
          <p:cNvPr id="28" name="Группа 27"/>
          <p:cNvGrpSpPr/>
          <p:nvPr/>
        </p:nvGrpSpPr>
        <p:grpSpPr>
          <a:xfrm>
            <a:off x="-36512" y="2499742"/>
            <a:ext cx="4532560" cy="1584176"/>
            <a:chOff x="39440" y="2499742"/>
            <a:chExt cx="4532560" cy="1584176"/>
          </a:xfrm>
        </p:grpSpPr>
        <p:sp>
          <p:nvSpPr>
            <p:cNvPr id="29" name="Прямоугольный треугольник 28"/>
            <p:cNvSpPr/>
            <p:nvPr/>
          </p:nvSpPr>
          <p:spPr>
            <a:xfrm>
              <a:off x="39440" y="2499742"/>
              <a:ext cx="2160240" cy="1316199"/>
            </a:xfrm>
            <a:prstGeom prst="rtTriangle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ый треугольник 29"/>
            <p:cNvSpPr/>
            <p:nvPr/>
          </p:nvSpPr>
          <p:spPr>
            <a:xfrm>
              <a:off x="1475656" y="3723878"/>
              <a:ext cx="2160240" cy="288031"/>
            </a:xfrm>
            <a:prstGeom prst="rtTriangle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ый треугольник 30"/>
            <p:cNvSpPr/>
            <p:nvPr/>
          </p:nvSpPr>
          <p:spPr>
            <a:xfrm>
              <a:off x="39440" y="2767718"/>
              <a:ext cx="2160240" cy="1316199"/>
            </a:xfrm>
            <a:prstGeom prst="rtTriangle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Куб 31"/>
            <p:cNvSpPr/>
            <p:nvPr/>
          </p:nvSpPr>
          <p:spPr>
            <a:xfrm>
              <a:off x="2067000" y="3815942"/>
              <a:ext cx="2505000" cy="267976"/>
            </a:xfrm>
            <a:prstGeom prst="cube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71750"/>
            <a:ext cx="538468" cy="54192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2" y="2173846"/>
            <a:ext cx="538468" cy="54192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7843"/>
            <a:ext cx="772968" cy="777923"/>
          </a:xfrm>
          <a:prstGeom prst="rect">
            <a:avLst/>
          </a:prstGeom>
        </p:spPr>
      </p:pic>
      <p:sp>
        <p:nvSpPr>
          <p:cNvPr id="33" name="Куб 32"/>
          <p:cNvSpPr/>
          <p:nvPr/>
        </p:nvSpPr>
        <p:spPr>
          <a:xfrm>
            <a:off x="2270875" y="3598514"/>
            <a:ext cx="385950" cy="288031"/>
          </a:xfrm>
          <a:prstGeom prst="cub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Куб 34"/>
          <p:cNvSpPr/>
          <p:nvPr/>
        </p:nvSpPr>
        <p:spPr>
          <a:xfrm>
            <a:off x="2270875" y="3598514"/>
            <a:ext cx="385950" cy="288031"/>
          </a:xfrm>
          <a:prstGeom prst="cub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Куб 36"/>
          <p:cNvSpPr/>
          <p:nvPr/>
        </p:nvSpPr>
        <p:spPr>
          <a:xfrm>
            <a:off x="2267744" y="3598514"/>
            <a:ext cx="385950" cy="288031"/>
          </a:xfrm>
          <a:prstGeom prst="cub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/>
          <p:cNvSpPr txBox="1"/>
          <p:nvPr/>
        </p:nvSpPr>
        <p:spPr>
          <a:xfrm>
            <a:off x="251520" y="161210"/>
            <a:ext cx="4017203" cy="707886"/>
          </a:xfrm>
          <a:prstGeom prst="rect">
            <a:avLst/>
          </a:prstGeom>
          <a:gradFill>
            <a:gsLst>
              <a:gs pos="58000">
                <a:srgbClr val="83AEE1">
                  <a:alpha val="70000"/>
                </a:srgb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5400000" scaled="1"/>
          </a:gra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glow rad="88900">
                    <a:schemeClr val="tx1">
                      <a:alpha val="60000"/>
                    </a:schemeClr>
                  </a:glow>
                </a:effectLst>
              </a:rPr>
              <a:t>Кинетическая энергия тем больше, чем больше скорость!</a:t>
            </a:r>
            <a:endParaRPr lang="ru-RU" sz="2000" dirty="0">
              <a:solidFill>
                <a:schemeClr val="bg1"/>
              </a:solidFill>
              <a:effectLst>
                <a:glow rad="889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999768"/>
            <a:ext cx="4017203" cy="707886"/>
          </a:xfrm>
          <a:prstGeom prst="rect">
            <a:avLst/>
          </a:prstGeom>
          <a:gradFill>
            <a:gsLst>
              <a:gs pos="58000">
                <a:srgbClr val="83AEE1">
                  <a:alpha val="70000"/>
                </a:srgb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5400000" scaled="1"/>
          </a:gra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glow rad="88900">
                    <a:schemeClr val="tx1">
                      <a:alpha val="60000"/>
                    </a:schemeClr>
                  </a:glow>
                </a:effectLst>
              </a:rPr>
              <a:t>Кинетическая энергия тем больше, чем больше масса!</a:t>
            </a:r>
            <a:endParaRPr lang="ru-RU" sz="2000" dirty="0">
              <a:solidFill>
                <a:schemeClr val="bg1"/>
              </a:solidFill>
              <a:effectLst>
                <a:glow rad="88900">
                  <a:schemeClr val="tx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6273119" y="3795886"/>
                <a:ext cx="133504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119" y="3795886"/>
                <a:ext cx="1335044" cy="707886"/>
              </a:xfrm>
              <a:prstGeom prst="rect">
                <a:avLst/>
              </a:prstGeom>
              <a:blipFill rotWithShape="1">
                <a:blip r:embed="rId13"/>
                <a:stretch>
                  <a:fillRect r="-11872" b="-86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55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3827E-6 L 0.41754 4.93827E-6 " pathEditMode="relative" rAng="0" ptsTypes="AA">
                                      <p:cBhvr>
                                        <p:cTn id="17" dur="6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9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71605E-6 L 0.75677 0.01883 " pathEditMode="relative" rAng="0" ptsTypes="AA">
                                      <p:cBhvr>
                                        <p:cTn id="21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92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278 L 0.75764 0.02161 " pathEditMode="relative" rAng="0" ptsTypes="AA">
                                      <p:cBhvr>
                                        <p:cTn id="23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64198E-7 L 0.12812 0.14784 " pathEditMode="relative" rAng="0" ptsTypes="AA">
                                      <p:cBhvr>
                                        <p:cTn id="6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737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3" presetClass="pat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12812 0.14352 L 0.17534 0.14352 " pathEditMode="relative" rAng="0" ptsTypes="AA">
                                      <p:cBhvr>
                                        <p:cTn id="6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6740000">
                                      <p:cBhvr>
                                        <p:cTn id="65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3" presetClass="path" presetSubtype="0" decel="33333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8.64198E-7 L 0.04948 8.64198E-7 " pathEditMode="relative" rAng="0" ptsTypes="AA">
                                      <p:cBhvr>
                                        <p:cTn id="6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34568E-6 L 0.19496 0.225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123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19497 0.225 L 0.29722 0.225 " pathEditMode="relative" rAng="0" ptsTypes="AA">
                                      <p:cBhvr>
                                        <p:cTn id="8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6740000">
                                      <p:cBhvr>
                                        <p:cTn id="9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63" presetClass="path" presetSubtype="0" decel="33333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-4.07407E-6 L 0.10452 -4.07407E-6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34568E-6 L 0.19496 0.225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40" y="1123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63" presetClass="pat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1901 0.22963 L 0.35538 0.22963 " pathEditMode="relative" rAng="0" ptsTypes="AA">
                                      <p:cBhvr>
                                        <p:cTn id="12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8" presetClass="emph" presetSubtype="0" decel="33333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6740000">
                                      <p:cBhvr>
                                        <p:cTn id="12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63" presetClass="path" presetSubtype="0" decel="33333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77778E-6 -4.67757E-6 L 0.16007 -4.67757E-6 " pathEditMode="relative" rAng="0" ptsTypes="AA">
                                      <p:cBhvr>
                                        <p:cTn id="124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3" grpId="0" animBg="1"/>
      <p:bldP spid="33" grpId="1" animBg="1"/>
      <p:bldP spid="33" grpId="2" animBg="1"/>
      <p:bldP spid="35" grpId="0" animBg="1"/>
      <p:bldP spid="35" grpId="1" animBg="1"/>
      <p:bldP spid="35" grpId="2" animBg="1"/>
      <p:bldP spid="37" grpId="0" animBg="1"/>
      <p:bldP spid="37" grpId="1" animBg="1"/>
      <p:bldP spid="40" grpId="0" animBg="1"/>
      <p:bldP spid="41" grpId="0" animBg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" r="54730"/>
          <a:stretch/>
        </p:blipFill>
        <p:spPr>
          <a:xfrm>
            <a:off x="-36352" y="-92546"/>
            <a:ext cx="9380377" cy="5236046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7862"/>
            <a:ext cx="3237426" cy="34374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958" y="2537883"/>
            <a:ext cx="278234" cy="479406"/>
          </a:xfrm>
          <a:prstGeom prst="rect">
            <a:avLst/>
          </a:prstGeom>
        </p:spPr>
      </p:pic>
      <p:pic>
        <p:nvPicPr>
          <p:cNvPr id="30" name="Рисунок 2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937574"/>
            <a:ext cx="2718000" cy="12183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307052" y="2161371"/>
                <a:ext cx="1840183" cy="1015663"/>
              </a:xfrm>
              <a:prstGeom prst="rect">
                <a:avLst/>
              </a:prstGeom>
              <a:gradFill>
                <a:gsLst>
                  <a:gs pos="50000">
                    <a:schemeClr val="accent3">
                      <a:lumMod val="75000"/>
                      <a:alpha val="70000"/>
                    </a:schemeClr>
                  </a:gs>
                  <a:gs pos="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≠0; 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000" b="0" i="1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𝐸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00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7052" y="2161371"/>
                <a:ext cx="1840183" cy="1015663"/>
              </a:xfrm>
              <a:prstGeom prst="rect">
                <a:avLst/>
              </a:prstGeom>
              <a:blipFill rotWithShape="1">
                <a:blip r:embed="rId7"/>
                <a:stretch>
                  <a:fillRect t="-7229" r="-9302" b="-602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540608" y="282477"/>
                <a:ext cx="1887376" cy="461665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≠0;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≠0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608" y="282477"/>
                <a:ext cx="1887376" cy="461665"/>
              </a:xfrm>
              <a:prstGeom prst="rect">
                <a:avLst/>
              </a:prstGeom>
              <a:blipFill rotWithShape="1">
                <a:blip r:embed="rId8"/>
                <a:stretch>
                  <a:fillRect t="-19737" r="-9385" b="-3947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2133447" y="3017047"/>
                <a:ext cx="1870640" cy="707886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3">
                      <a:lumMod val="75000"/>
                      <a:alpha val="70000"/>
                    </a:schemeClr>
                  </a:gs>
                  <a:gs pos="0">
                    <a:srgbClr val="D5E917">
                      <a:alpha val="49804"/>
                    </a:srgbClr>
                  </a:gs>
                </a:gsLst>
                <a:lin ang="5400000" scaled="1"/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=0</m:t>
                      </m:r>
                      <m:r>
                        <a:rPr lang="en-US" sz="2000" b="0" i="0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; 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0</m:t>
                      </m:r>
                    </m:oMath>
                  </m:oMathPara>
                </a14:m>
                <a:endParaRPr lang="en-US" sz="20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𝐸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bg1"/>
                              </a:solidFill>
                              <a:effectLst>
                                <a:glow rad="889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𝑚𝑔h</m:t>
                      </m:r>
                    </m:oMath>
                  </m:oMathPara>
                </a14:m>
                <a:endParaRPr lang="en-US" sz="2000" b="0" dirty="0" smtClean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447" y="3017047"/>
                <a:ext cx="1870640" cy="707886"/>
              </a:xfrm>
              <a:prstGeom prst="rect">
                <a:avLst/>
              </a:prstGeom>
              <a:blipFill rotWithShape="1">
                <a:blip r:embed="rId9"/>
                <a:stretch>
                  <a:fillRect t="-9483" r="-6840" b="-19828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93" y="273500"/>
            <a:ext cx="1284191" cy="483498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027" y="1317862"/>
            <a:ext cx="569358" cy="5997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540608" y="813941"/>
                <a:ext cx="1887376" cy="461665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𝑣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≠0;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≠0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608" y="813941"/>
                <a:ext cx="1887376" cy="461665"/>
              </a:xfrm>
              <a:prstGeom prst="rect">
                <a:avLst/>
              </a:prstGeom>
              <a:blipFill rotWithShape="1">
                <a:blip r:embed="rId12"/>
                <a:stretch>
                  <a:fillRect t="-21333" r="-9385" b="-40000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4983203" y="339502"/>
                <a:ext cx="3837269" cy="831061"/>
              </a:xfrm>
              <a:prstGeom prst="rect">
                <a:avLst/>
              </a:prstGeom>
              <a:gradFill>
                <a:gsLst>
                  <a:gs pos="17000">
                    <a:srgbClr val="83AEE1">
                      <a:alpha val="70000"/>
                    </a:srgbClr>
                  </a:gs>
                  <a:gs pos="100000">
                    <a:schemeClr val="bg1">
                      <a:lumMod val="85000"/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𝐸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п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bg1"/>
                                  </a:solidFill>
                                  <a:effectLst>
                                    <a:glow rad="50800">
                                      <a:schemeClr val="tx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2400" b="0" i="1" smtClean="0">
                              <a:solidFill>
                                <a:schemeClr val="bg1"/>
                              </a:solidFill>
                              <a:effectLst>
                                <a:glow rad="50800">
                                  <a:schemeClr val="tx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chemeClr val="bg1"/>
                          </a:solidFill>
                          <a:effectLst>
                            <a:glow rad="508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𝑚𝑔h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508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3203" y="339502"/>
                <a:ext cx="3837269" cy="831061"/>
              </a:xfrm>
              <a:prstGeom prst="rect">
                <a:avLst/>
              </a:prstGeom>
              <a:blipFill rotWithShape="1">
                <a:blip r:embed="rId13"/>
                <a:stretch>
                  <a:fillRect r="-4286" b="-5882"/>
                </a:stretch>
              </a:blipFill>
              <a:ln>
                <a:noFill/>
              </a:ln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5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Найдите потенциальную энергию яблока, висящего на яблоне, на высоте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3 м над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землей. Масса яблока равна </a:t>
            </a:r>
            <a:r>
              <a:rPr lang="en-US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350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г.</a:t>
            </a: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532" y="915566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99692" y="1054356"/>
            <a:ext cx="0" cy="162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2211710"/>
            <a:ext cx="143403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735796" y="915566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47564" y="2230062"/>
                <a:ext cx="92531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 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64" y="2230062"/>
                <a:ext cx="925318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658" t="-20000" r="-15132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311610"/>
                <a:ext cx="1081706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311610"/>
                <a:ext cx="1081706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3955" t="-12308" r="-5085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879812" y="1811600"/>
                <a:ext cx="136550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635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9812" y="1811600"/>
                <a:ext cx="1365502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3125" t="-13636" r="-5804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2871544" y="3150133"/>
                <a:ext cx="205870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u="sng" dirty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Ответ</a:t>
                </a:r>
                <a:r>
                  <a:rPr lang="ru-RU" sz="2000" dirty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prstClr val="white"/>
                        </a:solidFill>
                        <a:effectLst>
                          <a:glow rad="101600">
                            <a:prstClr val="black">
                              <a:alpha val="60000"/>
                            </a:prstClr>
                          </a:glow>
                        </a:effectLst>
                        <a:latin typeface="Cambria Math"/>
                        <a:ea typeface="Cambria Math"/>
                      </a:rPr>
                      <m:t>10,29 </m:t>
                    </m:r>
                    <m:r>
                      <a:rPr lang="ru-RU" sz="2000" b="0" i="1" smtClean="0">
                        <a:solidFill>
                          <a:prstClr val="white"/>
                        </a:solidFill>
                        <a:effectLst>
                          <a:glow rad="101600">
                            <a:prstClr val="black">
                              <a:alpha val="60000"/>
                            </a:prstClr>
                          </a:glow>
                        </a:effectLst>
                        <a:latin typeface="Cambria Math"/>
                        <a:ea typeface="Cambria Math"/>
                      </a:rPr>
                      <m:t>Дж</m:t>
                    </m:r>
                  </m:oMath>
                </a14:m>
                <a:r>
                  <a:rPr lang="ru-RU" sz="2000" dirty="0">
                    <a:solidFill>
                      <a:prstClr val="white"/>
                    </a:solidFill>
                    <a:effectLst>
                      <a:glow rad="101600">
                        <a:prstClr val="black">
                          <a:alpha val="60000"/>
                        </a:prstClr>
                      </a:glow>
                    </a:effectLst>
                  </a:rPr>
                  <a:t>.</a:t>
                </a: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1544" y="3150133"/>
                <a:ext cx="2058705" cy="400110"/>
              </a:xfrm>
              <a:prstGeom prst="rect">
                <a:avLst/>
              </a:prstGeom>
              <a:blipFill rotWithShape="1">
                <a:blip r:embed="rId7"/>
                <a:stretch>
                  <a:fillRect l="-5325" t="-20000" r="-7692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/>
          <p:cNvSpPr txBox="1"/>
          <p:nvPr/>
        </p:nvSpPr>
        <p:spPr>
          <a:xfrm>
            <a:off x="1808684" y="91556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СИ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2735796" y="1054356"/>
            <a:ext cx="0" cy="162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879812" y="1419622"/>
            <a:ext cx="3318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Потенциальная энергия: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2628" y="1722171"/>
                <a:ext cx="137986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50 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722171"/>
                <a:ext cx="1379865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1327" t="-14063" r="-3540"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1799692" y="1722171"/>
                <a:ext cx="101662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0,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692" y="1722171"/>
                <a:ext cx="1016625" cy="392993"/>
              </a:xfrm>
              <a:prstGeom prst="rect">
                <a:avLst/>
              </a:prstGeom>
              <a:blipFill rotWithShape="1">
                <a:blip r:embed="rId9"/>
                <a:stretch>
                  <a:fillRect l="-4192" t="-14063" r="-4790"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7308304" y="88670"/>
                <a:ext cx="1081706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88670"/>
                <a:ext cx="1081706" cy="392993"/>
              </a:xfrm>
              <a:prstGeom prst="rect">
                <a:avLst/>
              </a:prstGeom>
              <a:blipFill rotWithShape="1">
                <a:blip r:embed="rId10"/>
                <a:stretch>
                  <a:fillRect l="-3955" t="-14063" r="-5085"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2260127" y="50354"/>
                <a:ext cx="86921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− 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127" y="50354"/>
                <a:ext cx="869212" cy="400110"/>
              </a:xfrm>
              <a:prstGeom prst="rect">
                <a:avLst/>
              </a:prstGeom>
              <a:blipFill rotWithShape="1">
                <a:blip r:embed="rId11"/>
                <a:stretch>
                  <a:fillRect l="-704" t="-18182" r="-16901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2771800" y="306549"/>
                <a:ext cx="137986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350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306549"/>
                <a:ext cx="1379865" cy="392993"/>
              </a:xfrm>
              <a:prstGeom prst="rect">
                <a:avLst/>
              </a:prstGeom>
              <a:blipFill rotWithShape="1">
                <a:blip r:embed="rId12"/>
                <a:stretch>
                  <a:fillRect l="-1327" t="-12308" r="-3540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3" name="Рисунок 62"/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883" y="1246698"/>
            <a:ext cx="2777734" cy="2847178"/>
          </a:xfrm>
          <a:prstGeom prst="rect">
            <a:avLst/>
          </a:prstGeom>
        </p:spPr>
      </p:pic>
      <p:cxnSp>
        <p:nvCxnSpPr>
          <p:cNvPr id="68" name="Прямая со стрелкой 67"/>
          <p:cNvCxnSpPr/>
          <p:nvPr/>
        </p:nvCxnSpPr>
        <p:spPr>
          <a:xfrm>
            <a:off x="6732240" y="2827844"/>
            <a:ext cx="0" cy="1184066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6300192" y="3190205"/>
                <a:ext cx="438389" cy="461665"/>
              </a:xfrm>
              <a:prstGeom prst="rect">
                <a:avLst/>
              </a:prstGeom>
              <a:noFill/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bg1"/>
                          </a:solidFill>
                          <a:effectLst>
                            <a:glow rad="1016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190205"/>
                <a:ext cx="438389" cy="461665"/>
              </a:xfrm>
              <a:prstGeom prst="rect">
                <a:avLst/>
              </a:prstGeom>
              <a:blipFill rotWithShape="1">
                <a:blip r:embed="rId14"/>
                <a:stretch>
                  <a:fillRect l="-5556" t="-21053" r="-41667" b="-3947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Прямая соединительная линия 72"/>
          <p:cNvCxnSpPr/>
          <p:nvPr/>
        </p:nvCxnSpPr>
        <p:spPr>
          <a:xfrm>
            <a:off x="6197882" y="3998980"/>
            <a:ext cx="27666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/>
              <p:cNvSpPr txBox="1"/>
              <p:nvPr/>
            </p:nvSpPr>
            <p:spPr>
              <a:xfrm>
                <a:off x="2879812" y="2427734"/>
                <a:ext cx="353019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=0,35∙9,8∙3=10,29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Дж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635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9812" y="2427734"/>
                <a:ext cx="3530197" cy="400110"/>
              </a:xfrm>
              <a:prstGeom prst="rect">
                <a:avLst/>
              </a:prstGeom>
              <a:blipFill rotWithShape="1">
                <a:blip r:embed="rId15"/>
                <a:stretch>
                  <a:fillRect l="-1207" t="-13636" r="-1552" b="-3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562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08642E-6 L -0.75208 0.2348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04" y="1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93827E-7 L -0.26441 0.2762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1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5679E-6 L -0.17257 0.4231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28" y="2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38" grpId="0"/>
      <p:bldP spid="52" grpId="0"/>
      <p:bldP spid="42" grpId="0"/>
      <p:bldP spid="54" grpId="0"/>
      <p:bldP spid="55" grpId="0"/>
      <p:bldP spid="56" grpId="0"/>
      <p:bldP spid="77" grpId="0"/>
      <p:bldP spid="77" grpId="1"/>
      <p:bldP spid="77" grpId="2"/>
      <p:bldP spid="78" grpId="0"/>
      <p:bldP spid="78" grpId="1"/>
      <p:bldP spid="78" grpId="2"/>
      <p:bldP spid="79" grpId="0"/>
      <p:bldP spid="79" grpId="1"/>
      <p:bldP spid="79" grpId="2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Автомобиль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массой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1,5 т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едет со скоростью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60 км/ч,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а автомобиль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массой 9 ц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едет со скоростью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80 км/ч.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Определите, какой автомобиль обладает большей кинетической энергией?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9532" y="977123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49915" y="1115913"/>
            <a:ext cx="0" cy="252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3029578"/>
            <a:ext cx="16842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18067" y="977123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25786" y="3047930"/>
                <a:ext cx="13099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b="0" i="1" dirty="0" smtClean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6" y="3047930"/>
                <a:ext cx="1309910" cy="707886"/>
              </a:xfrm>
              <a:prstGeom prst="rect">
                <a:avLst/>
              </a:prstGeom>
              <a:blipFill rotWithShape="1">
                <a:blip r:embed="rId4"/>
                <a:stretch>
                  <a:fillRect l="-930" t="-11207" r="-9767" b="-215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373167"/>
                <a:ext cx="141705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1,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т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373167"/>
                <a:ext cx="1417055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1293" t="-12308" r="-3448" b="-1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911324" y="1310446"/>
                <a:ext cx="133504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324" y="1310446"/>
                <a:ext cx="1335045" cy="707886"/>
              </a:xfrm>
              <a:prstGeom prst="rect">
                <a:avLst/>
              </a:prstGeom>
              <a:blipFill rotWithShape="1">
                <a:blip r:embed="rId6"/>
                <a:stretch>
                  <a:fillRect r="-6393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2145116" y="4253775"/>
            <a:ext cx="6531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Ответ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 кинетическая энергия второго автомобиля больше.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8907" y="977123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СИ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347864" y="1115913"/>
            <a:ext cx="0" cy="2520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356132" y="1481179"/>
            <a:ext cx="2944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Кинетическая энергия: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2628" y="1783728"/>
                <a:ext cx="1727139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783728"/>
                <a:ext cx="1727139" cy="392993"/>
              </a:xfrm>
              <a:prstGeom prst="rect">
                <a:avLst/>
              </a:prstGeom>
              <a:blipFill rotWithShape="1">
                <a:blip r:embed="rId7"/>
                <a:stretch>
                  <a:fillRect l="-1060" t="-14063" r="-2827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2026800" y="1373166"/>
                <a:ext cx="1106393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00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6800" y="1373166"/>
                <a:ext cx="1106393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3846" t="-12308" r="-4945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7179279" y="49927"/>
                <a:ext cx="124187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ц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9279" y="49927"/>
                <a:ext cx="1241878" cy="392993"/>
              </a:xfrm>
              <a:prstGeom prst="rect">
                <a:avLst/>
              </a:prstGeom>
              <a:blipFill rotWithShape="1">
                <a:blip r:embed="rId9"/>
                <a:stretch>
                  <a:fillRect l="-1478" t="-12308" r="-4433" b="-16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6191755" y="267494"/>
                <a:ext cx="130991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b="0" i="1" dirty="0" smtClean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755" y="267494"/>
                <a:ext cx="1309910" cy="707886"/>
              </a:xfrm>
              <a:prstGeom prst="rect">
                <a:avLst/>
              </a:prstGeom>
              <a:blipFill rotWithShape="1">
                <a:blip r:embed="rId10"/>
                <a:stretch>
                  <a:fillRect l="-930" t="-11207" r="-9767" b="-206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2051720" y="51470"/>
                <a:ext cx="141705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1,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т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51470"/>
                <a:ext cx="1417055" cy="392993"/>
              </a:xfrm>
              <a:prstGeom prst="rect">
                <a:avLst/>
              </a:prstGeom>
              <a:blipFill rotWithShape="1">
                <a:blip r:embed="rId11"/>
                <a:stretch>
                  <a:fillRect l="-1724" t="-12308" r="-3448" b="-138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142230" y="51470"/>
                <a:ext cx="1727139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2230" y="51470"/>
                <a:ext cx="1727139" cy="392993"/>
              </a:xfrm>
              <a:prstGeom prst="rect">
                <a:avLst/>
              </a:prstGeom>
              <a:blipFill rotWithShape="1">
                <a:blip r:embed="rId12"/>
                <a:stretch>
                  <a:fillRect l="-1056" t="-12308" r="-2817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971600" y="339502"/>
                <a:ext cx="1733103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80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39502"/>
                <a:ext cx="1733103" cy="392993"/>
              </a:xfrm>
              <a:prstGeom prst="rect">
                <a:avLst/>
              </a:prstGeom>
              <a:blipFill rotWithShape="1">
                <a:blip r:embed="rId13"/>
                <a:stretch>
                  <a:fillRect l="-1053" t="-14063" r="-2456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23850" y="2160174"/>
                <a:ext cx="124187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ц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2160174"/>
                <a:ext cx="1241878" cy="392993"/>
              </a:xfrm>
              <a:prstGeom prst="rect">
                <a:avLst/>
              </a:prstGeom>
              <a:blipFill rotWithShape="1">
                <a:blip r:embed="rId14"/>
                <a:stretch>
                  <a:fillRect l="-1471" t="-12308" r="-3922" b="-169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23850" y="2570735"/>
                <a:ext cx="1733103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80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2570735"/>
                <a:ext cx="1733103" cy="392993"/>
              </a:xfrm>
              <a:prstGeom prst="rect">
                <a:avLst/>
              </a:prstGeom>
              <a:blipFill rotWithShape="1">
                <a:blip r:embed="rId15"/>
                <a:stretch>
                  <a:fillRect l="-1056" t="-14063" r="-2817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026800" y="1783727"/>
                <a:ext cx="131959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16,67 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6800" y="1783727"/>
                <a:ext cx="1319592" cy="392993"/>
              </a:xfrm>
              <a:prstGeom prst="rect">
                <a:avLst/>
              </a:prstGeom>
              <a:blipFill rotWithShape="1">
                <a:blip r:embed="rId16"/>
                <a:stretch>
                  <a:fillRect l="-3226" t="-14063" r="-3687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2026800" y="2160173"/>
                <a:ext cx="963725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9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00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6800" y="2160173"/>
                <a:ext cx="963725" cy="392993"/>
              </a:xfrm>
              <a:prstGeom prst="rect">
                <a:avLst/>
              </a:prstGeom>
              <a:blipFill rotWithShape="1">
                <a:blip r:embed="rId17"/>
                <a:stretch>
                  <a:fillRect l="-4403" t="-12308" r="-5660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026800" y="2570735"/>
                <a:ext cx="131959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22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6800" y="2570735"/>
                <a:ext cx="1319592" cy="392993"/>
              </a:xfrm>
              <a:prstGeom prst="rect">
                <a:avLst/>
              </a:prstGeom>
              <a:blipFill rotWithShape="1">
                <a:blip r:embed="rId18"/>
                <a:stretch>
                  <a:fillRect l="-3226" t="-14063" r="-3687" b="-29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 preferRelativeResize="0">
            <a:picLocks/>
          </p:cNvPicPr>
          <p:nvPr/>
        </p:nvPicPr>
        <p:blipFill>
          <a:blip r:embed="rId1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6" y="1275606"/>
            <a:ext cx="1512168" cy="74588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0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6912" y="2368703"/>
            <a:ext cx="1510478" cy="6912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7796001" y="930510"/>
                <a:ext cx="3706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solidFill>
                            <a:schemeClr val="bg1"/>
                          </a:solidFill>
                          <a:effectLst>
                            <a:glow rad="1016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001" y="930510"/>
                <a:ext cx="370614" cy="369332"/>
              </a:xfrm>
              <a:prstGeom prst="rect">
                <a:avLst/>
              </a:prstGeom>
              <a:blipFill rotWithShape="1">
                <a:blip r:embed="rId21"/>
                <a:stretch>
                  <a:fillRect t="-8333" r="-21311" b="-2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7779052" y="2202418"/>
                <a:ext cx="3706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solidFill>
                            <a:schemeClr val="bg1"/>
                          </a:solidFill>
                          <a:effectLst>
                            <a:glow rad="1016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9052" y="2202418"/>
                <a:ext cx="370614" cy="369332"/>
              </a:xfrm>
              <a:prstGeom prst="rect">
                <a:avLst/>
              </a:prstGeom>
              <a:blipFill rotWithShape="1">
                <a:blip r:embed="rId22"/>
                <a:stretch>
                  <a:fillRect t="-8197" r="-22951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3418067" y="2041503"/>
                <a:ext cx="16495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067" y="2041503"/>
                <a:ext cx="1649554" cy="707886"/>
              </a:xfrm>
              <a:prstGeom prst="rect">
                <a:avLst/>
              </a:prstGeom>
              <a:blipFill rotWithShape="1">
                <a:blip r:embed="rId23"/>
                <a:stretch>
                  <a:fillRect r="-5556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5086547" y="2027624"/>
                <a:ext cx="171803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547" y="2027624"/>
                <a:ext cx="1718034" cy="707886"/>
              </a:xfrm>
              <a:prstGeom prst="rect">
                <a:avLst/>
              </a:prstGeom>
              <a:blipFill rotWithShape="1">
                <a:blip r:embed="rId24"/>
                <a:stretch>
                  <a:fillRect r="-2128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3408418" y="2747704"/>
                <a:ext cx="394300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1500∙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16,67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208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,3 кДж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8418" y="2747704"/>
                <a:ext cx="3943002" cy="707886"/>
              </a:xfrm>
              <a:prstGeom prst="rect">
                <a:avLst/>
              </a:prstGeom>
              <a:blipFill rotWithShape="1">
                <a:blip r:embed="rId25"/>
                <a:stretch>
                  <a:fillRect r="-1700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3418067" y="3545889"/>
                <a:ext cx="380033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к2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9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00∙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ru-RU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22</m:t>
                              </m:r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,</m:t>
                              </m:r>
                              <m:r>
                                <a:rPr lang="ru-RU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22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22,2 кДж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067" y="3545889"/>
                <a:ext cx="3800336" cy="707886"/>
              </a:xfrm>
              <a:prstGeom prst="rect">
                <a:avLst/>
              </a:prstGeom>
              <a:blipFill rotWithShape="1">
                <a:blip r:embed="rId26"/>
                <a:stretch>
                  <a:fillRect r="-1766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497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5185E-6 L -0.17969 0.255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3" y="127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42535 0.3398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1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93827E-7 L -0.73889 0.4240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44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34568E-6 L -0.07899 0.43797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218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87654E-7 L -0.61875 0.54722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37" y="27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38" grpId="0"/>
      <p:bldP spid="52" grpId="0"/>
      <p:bldP spid="42" grpId="0"/>
      <p:bldP spid="54" grpId="0"/>
      <p:bldP spid="55" grpId="0"/>
      <p:bldP spid="56" grpId="0"/>
      <p:bldP spid="77" grpId="0"/>
      <p:bldP spid="77" grpId="1"/>
      <p:bldP spid="77" grpId="2"/>
      <p:bldP spid="78" grpId="0"/>
      <p:bldP spid="78" grpId="1"/>
      <p:bldP spid="78" grpId="2"/>
      <p:bldP spid="79" grpId="0"/>
      <p:bldP spid="79" grpId="1"/>
      <p:bldP spid="79" grpId="2"/>
      <p:bldP spid="29" grpId="0"/>
      <p:bldP spid="29" grpId="1"/>
      <p:bldP spid="29" grpId="2"/>
      <p:bldP spid="30" grpId="0"/>
      <p:bldP spid="30" grpId="1"/>
      <p:bldP spid="30" grpId="2"/>
      <p:bldP spid="31" grpId="0"/>
      <p:bldP spid="32" grpId="0"/>
      <p:bldP spid="33" grpId="0"/>
      <p:bldP spid="34" grpId="0"/>
      <p:bldP spid="35" grpId="0"/>
      <p:bldP spid="39" grpId="0"/>
      <p:bldP spid="40" grpId="0"/>
      <p:bldP spid="41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2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2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92889" y="51470"/>
            <a:ext cx="852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Истребитель массой </a:t>
            </a:r>
            <a:r>
              <a:rPr lang="en-US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26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т летит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со скоростью </a:t>
            </a:r>
            <a:r>
              <a:rPr lang="en-US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3600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км</a:t>
            </a:r>
            <a:r>
              <a:rPr lang="en-US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/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ч.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Известно, что полная энергия истребителя составляет </a:t>
            </a:r>
            <a:r>
              <a:rPr lang="en-US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15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 ГДж.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На какой высоте летит истребитель?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9532" y="767196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Дано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222823" y="905986"/>
            <a:ext cx="0" cy="190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65654" y="2355726"/>
            <a:ext cx="18661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879007" y="767196"/>
            <a:ext cx="150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Решение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25786" y="2374078"/>
                <a:ext cx="7532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6" y="2374078"/>
                <a:ext cx="753283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806" t="-18182" r="-18548" b="-378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352628" y="1163240"/>
                <a:ext cx="1254831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26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т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163240"/>
                <a:ext cx="1254831" cy="392993"/>
              </a:xfrm>
              <a:prstGeom prst="rect">
                <a:avLst/>
              </a:prstGeom>
              <a:blipFill rotWithShape="1">
                <a:blip r:embed="rId5"/>
                <a:stretch>
                  <a:fillRect l="-1456" t="-14063" r="-3883"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892699" y="1758827"/>
                <a:ext cx="158139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699" y="1758827"/>
                <a:ext cx="1581395" cy="400110"/>
              </a:xfrm>
              <a:prstGeom prst="rect">
                <a:avLst/>
              </a:prstGeom>
              <a:blipFill rotWithShape="1">
                <a:blip r:embed="rId6"/>
                <a:stretch>
                  <a:fillRect l="-3089" t="-20000" r="-6178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3851920" y="4219802"/>
            <a:ext cx="1766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Ответ</a:t>
            </a:r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 7849 м.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31815" y="767196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u="sng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СИ</a:t>
            </a:r>
            <a:r>
              <a:rPr lang="ru-RU" sz="2000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: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>
            <a:off x="3808804" y="905986"/>
            <a:ext cx="0" cy="1908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817071" y="1271252"/>
            <a:ext cx="3862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Полная механическая энергия: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52628" y="1530685"/>
                <a:ext cx="190879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3600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28" y="1530685"/>
                <a:ext cx="1908792" cy="392993"/>
              </a:xfrm>
              <a:prstGeom prst="rect">
                <a:avLst/>
              </a:prstGeom>
              <a:blipFill rotWithShape="1">
                <a:blip r:embed="rId7"/>
                <a:stretch>
                  <a:fillRect l="-958" t="-12308" r="-2236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2199708" y="1163239"/>
                <a:ext cx="1249060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6000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708" y="1163239"/>
                <a:ext cx="1249060" cy="392993"/>
              </a:xfrm>
              <a:prstGeom prst="rect">
                <a:avLst/>
              </a:prstGeom>
              <a:blipFill rotWithShape="1">
                <a:blip r:embed="rId8"/>
                <a:stretch>
                  <a:fillRect l="-3415" t="-14063" r="-3902" b="-78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/>
              <p:cNvSpPr txBox="1"/>
              <p:nvPr/>
            </p:nvSpPr>
            <p:spPr>
              <a:xfrm>
                <a:off x="3154178" y="306296"/>
                <a:ext cx="156183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  <m:r>
                        <a:rPr lang="ru-RU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15 ГДж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178" y="306296"/>
                <a:ext cx="1561838" cy="392993"/>
              </a:xfrm>
              <a:prstGeom prst="rect">
                <a:avLst/>
              </a:prstGeom>
              <a:blipFill rotWithShape="1">
                <a:blip r:embed="rId9"/>
                <a:stretch>
                  <a:fillRect l="-2724" t="-12308" r="-3113" b="-230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5364088" y="339502"/>
                <a:ext cx="753283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−?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339502"/>
                <a:ext cx="753283" cy="400110"/>
              </a:xfrm>
              <a:prstGeom prst="rect">
                <a:avLst/>
              </a:prstGeom>
              <a:blipFill rotWithShape="1">
                <a:blip r:embed="rId10"/>
                <a:stretch>
                  <a:fillRect l="-806" t="-20000" r="-18548" b="-3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/>
              <p:cNvSpPr txBox="1"/>
              <p:nvPr/>
            </p:nvSpPr>
            <p:spPr>
              <a:xfrm>
                <a:off x="2123728" y="51470"/>
                <a:ext cx="1254831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26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т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51470"/>
                <a:ext cx="1254831" cy="392993"/>
              </a:xfrm>
              <a:prstGeom prst="rect">
                <a:avLst/>
              </a:prstGeom>
              <a:blipFill rotWithShape="1">
                <a:blip r:embed="rId11"/>
                <a:stretch>
                  <a:fillRect l="-1456" t="-12308" r="-3883" b="-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11960" y="18517"/>
                <a:ext cx="1908792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3600</m:t>
                      </m:r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км/ч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8517"/>
                <a:ext cx="1908792" cy="392993"/>
              </a:xfrm>
              <a:prstGeom prst="rect">
                <a:avLst/>
              </a:prstGeom>
              <a:blipFill rotWithShape="1">
                <a:blip r:embed="rId12"/>
                <a:stretch>
                  <a:fillRect l="-958" t="-13846" r="-2236" b="-292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23850" y="1950247"/>
                <a:ext cx="1561838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  <m:r>
                        <a:rPr lang="ru-RU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15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ГДж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0" y="1950247"/>
                <a:ext cx="1561838" cy="392993"/>
              </a:xfrm>
              <a:prstGeom prst="rect">
                <a:avLst/>
              </a:prstGeom>
              <a:blipFill rotWithShape="1">
                <a:blip r:embed="rId13"/>
                <a:stretch>
                  <a:fillRect l="-2734" t="-14063" r="-3125" b="-25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199708" y="1530000"/>
                <a:ext cx="1266693" cy="392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1000 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708" y="1530000"/>
                <a:ext cx="1266693" cy="392993"/>
              </a:xfrm>
              <a:prstGeom prst="rect">
                <a:avLst/>
              </a:prstGeom>
              <a:blipFill rotWithShape="1">
                <a:blip r:embed="rId14"/>
                <a:stretch>
                  <a:fillRect l="-3365" t="-14063" r="-3846" b="-31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2199708" y="1950246"/>
                <a:ext cx="1497141" cy="399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15∙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9</m:t>
                          </m:r>
                        </m:sup>
                      </m:sSup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Дж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708" y="1950246"/>
                <a:ext cx="1497141" cy="399212"/>
              </a:xfrm>
              <a:prstGeom prst="rect">
                <a:avLst/>
              </a:prstGeom>
              <a:blipFill rotWithShape="1">
                <a:blip r:embed="rId15"/>
                <a:stretch>
                  <a:fillRect l="-2857" t="-12308" r="-3265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Рисунок 35"/>
          <p:cNvPicPr preferRelativeResize="0">
            <a:picLocks/>
          </p:cNvPicPr>
          <p:nvPr/>
        </p:nvPicPr>
        <p:blipFill>
          <a:blip r:embed="rId1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6296" y="1960071"/>
            <a:ext cx="1512168" cy="5693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5292080" y="1575832"/>
                <a:ext cx="183095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575832"/>
                <a:ext cx="1830950" cy="707886"/>
              </a:xfrm>
              <a:prstGeom prst="rect">
                <a:avLst/>
              </a:prstGeom>
              <a:blipFill rotWithShape="1">
                <a:blip r:embed="rId17"/>
                <a:stretch>
                  <a:fillRect r="-5000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3935097" y="2655952"/>
                <a:ext cx="20724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097" y="2655952"/>
                <a:ext cx="2072490" cy="707886"/>
              </a:xfrm>
              <a:prstGeom prst="rect">
                <a:avLst/>
              </a:prstGeom>
              <a:blipFill rotWithShape="1">
                <a:blip r:embed="rId18"/>
                <a:stretch>
                  <a:fillRect r="-4130" b="-4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2199600" y="1163239"/>
                <a:ext cx="1457066" cy="3979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,6∙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4</m:t>
                          </m:r>
                        </m:sup>
                      </m:sSup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кг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600" y="1163239"/>
                <a:ext cx="1457066" cy="397929"/>
              </a:xfrm>
              <a:prstGeom prst="rect">
                <a:avLst/>
              </a:prstGeom>
              <a:blipFill rotWithShape="1">
                <a:blip r:embed="rId19"/>
                <a:stretch>
                  <a:fillRect l="-2929" t="-13846" r="-3347" b="-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2196087" y="1530000"/>
                <a:ext cx="1421799" cy="399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1∙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3</m:t>
                          </m:r>
                        </m:sup>
                      </m:sSup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м/с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6087" y="1530000"/>
                <a:ext cx="1421799" cy="399212"/>
              </a:xfrm>
              <a:prstGeom prst="rect">
                <a:avLst/>
              </a:prstGeom>
              <a:blipFill rotWithShape="1">
                <a:blip r:embed="rId20"/>
                <a:stretch>
                  <a:fillRect l="-3004" t="-12308" r="-3433" b="-3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2191978" y="1956514"/>
                <a:ext cx="1659942" cy="3992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5∙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prstClr val="white"/>
                              </a:solidFill>
                              <a:effectLst>
                                <a:glow rad="1016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10</m:t>
                          </m:r>
                        </m:sup>
                      </m:sSup>
                      <m:r>
                        <a:rPr lang="en-US" sz="2000" i="1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1016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Дж</m:t>
                      </m:r>
                    </m:oMath>
                  </m:oMathPara>
                </a14:m>
                <a:endParaRPr lang="ru-RU" sz="2000" baseline="30000" dirty="0">
                  <a:solidFill>
                    <a:prstClr val="white"/>
                  </a:solidFill>
                  <a:effectLst>
                    <a:glow rad="1016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978" y="1956514"/>
                <a:ext cx="1659942" cy="399212"/>
              </a:xfrm>
              <a:prstGeom prst="rect">
                <a:avLst/>
              </a:prstGeom>
              <a:blipFill rotWithShape="1">
                <a:blip r:embed="rId21"/>
                <a:stretch>
                  <a:fillRect l="-2941" t="-12308" r="-2941" b="-246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3808804" y="2225133"/>
            <a:ext cx="2238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</a:rPr>
              <a:t>Искомая высота:</a:t>
            </a:r>
            <a:endParaRPr lang="ru-RU" sz="20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5868144" y="2655952"/>
                <a:ext cx="2011448" cy="7638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⇒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𝑚𝑔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2655952"/>
                <a:ext cx="2011448" cy="763863"/>
              </a:xfrm>
              <a:prstGeom prst="rect">
                <a:avLst/>
              </a:prstGeom>
              <a:blipFill rotWithShape="1">
                <a:blip r:embed="rId22"/>
                <a:stretch>
                  <a:fillRect r="-42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3935097" y="3345128"/>
                <a:ext cx="4343753" cy="7424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1,5∙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2,6∙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</m:sup>
                          </m:sSup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∙9,8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solidFill>
                                        <a:prstClr val="white"/>
                                      </a:solidFill>
                                      <a:effectLst>
                                        <a:glow rad="50800">
                                          <a:prstClr val="black">
                                            <a:alpha val="60000"/>
                                          </a:prstClr>
                                        </a:glo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solidFill>
                                            <a:prstClr val="white"/>
                                          </a:solidFill>
                                          <a:effectLst>
                                            <a:glow rad="50800">
                                              <a:prstClr val="black">
                                                <a:alpha val="60000"/>
                                              </a:prstClr>
                                            </a:glow>
                                          </a:effectLst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prstClr val="white"/>
                                          </a:solidFill>
                                          <a:effectLst>
                                            <a:glow rad="50800">
                                              <a:prstClr val="black">
                                                <a:alpha val="60000"/>
                                              </a:prstClr>
                                            </a:glow>
                                          </a:effectLst>
                                          <a:latin typeface="Cambria Math"/>
                                          <a:ea typeface="Cambria Math"/>
                                        </a:rPr>
                                        <m:t>10</m:t>
                                      </m:r>
                                    </m:e>
                                    <m:sup>
                                      <m:r>
                                        <a:rPr lang="en-US" sz="2000" b="0" i="1" smtClean="0">
                                          <a:solidFill>
                                            <a:prstClr val="white"/>
                                          </a:solidFill>
                                          <a:effectLst>
                                            <a:glow rad="50800">
                                              <a:prstClr val="black">
                                                <a:alpha val="60000"/>
                                              </a:prstClr>
                                            </a:glow>
                                          </a:effectLst>
                                          <a:latin typeface="Cambria Math"/>
                                          <a:ea typeface="Cambria Math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prstClr val="white"/>
                                  </a:solidFill>
                                  <a:effectLst>
                                    <a:glow rad="50800">
                                      <a:prstClr val="black">
                                        <a:alpha val="60000"/>
                                      </a:prst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prstClr val="white"/>
                              </a:solidFill>
                              <a:effectLst>
                                <a:glow rad="50800">
                                  <a:prstClr val="black">
                                    <a:alpha val="60000"/>
                                  </a:prst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2∙9,8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≈7849 </m:t>
                      </m:r>
                      <m:r>
                        <a:rPr lang="ru-RU" sz="2000" b="0" i="1" smtClean="0">
                          <a:solidFill>
                            <a:prstClr val="white"/>
                          </a:solidFill>
                          <a:effectLst>
                            <a:glow rad="50800">
                              <a:prstClr val="black">
                                <a:alpha val="60000"/>
                              </a:prstClr>
                            </a:glow>
                          </a:effectLst>
                          <a:latin typeface="Cambria Math"/>
                          <a:ea typeface="Cambria Math"/>
                        </a:rPr>
                        <m:t>м</m:t>
                      </m:r>
                    </m:oMath>
                  </m:oMathPara>
                </a14:m>
                <a:endParaRPr lang="ru-RU" sz="2000" dirty="0">
                  <a:solidFill>
                    <a:prstClr val="white"/>
                  </a:solidFill>
                  <a:effectLst>
                    <a:glow rad="50800">
                      <a:prstClr val="black">
                        <a:alpha val="60000"/>
                      </a:prst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097" y="3345128"/>
                <a:ext cx="4343753" cy="742447"/>
              </a:xfrm>
              <a:prstGeom prst="rect">
                <a:avLst/>
              </a:prstGeom>
              <a:blipFill rotWithShape="1">
                <a:blip r:embed="rId23"/>
                <a:stretch>
                  <a:fillRect r="-14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17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5185E-6 L -0.18681 0.2138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0" y="10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-0.43507 0.3043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3" y="15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8.64198E-7 L -0.31267 0.3185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42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7284E-6 L -0.52153 0.3950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76" y="197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20" grpId="0"/>
      <p:bldP spid="51" grpId="0"/>
      <p:bldP spid="38" grpId="0"/>
      <p:bldP spid="52" grpId="0"/>
      <p:bldP spid="42" grpId="0"/>
      <p:bldP spid="54" grpId="0"/>
      <p:bldP spid="55" grpId="0"/>
      <p:bldP spid="56" grpId="0"/>
      <p:bldP spid="56" grpId="1"/>
      <p:bldP spid="77" grpId="0"/>
      <p:bldP spid="77" grpId="1"/>
      <p:bldP spid="77" grpId="2"/>
      <p:bldP spid="78" grpId="0"/>
      <p:bldP spid="78" grpId="1"/>
      <p:bldP spid="78" grpId="2"/>
      <p:bldP spid="79" grpId="0"/>
      <p:bldP spid="79" grpId="1"/>
      <p:bldP spid="79" grpId="2"/>
      <p:bldP spid="29" grpId="0"/>
      <p:bldP spid="29" grpId="1"/>
      <p:bldP spid="29" grpId="2"/>
      <p:bldP spid="31" grpId="0"/>
      <p:bldP spid="33" grpId="0"/>
      <p:bldP spid="33" grpId="1"/>
      <p:bldP spid="34" grpId="0"/>
      <p:bldP spid="34" grpId="1"/>
      <p:bldP spid="41" grpId="0"/>
      <p:bldP spid="44" grpId="0"/>
      <p:bldP spid="47" grpId="0"/>
      <p:bldP spid="48" grpId="0"/>
      <p:bldP spid="49" grpId="0"/>
      <p:bldP spid="50" grpId="0"/>
      <p:bldP spid="53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4730"/>
          <a:stretch/>
        </p:blipFill>
        <p:spPr>
          <a:xfrm>
            <a:off x="-324544" y="-92546"/>
            <a:ext cx="9668569" cy="52360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Объект 2"/>
          <p:cNvSpPr txBox="1">
            <a:spLocks/>
          </p:cNvSpPr>
          <p:nvPr/>
        </p:nvSpPr>
        <p:spPr>
          <a:xfrm>
            <a:off x="4896000" y="1059582"/>
            <a:ext cx="4104456" cy="11908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00" b="1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физическая величина, показывающая, какую работу может совершить тело.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44008" y="455335"/>
            <a:ext cx="3898776" cy="63757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Основные выводы</a:t>
            </a:r>
            <a:endParaRPr lang="ru-RU" sz="26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Объект 2"/>
              <p:cNvSpPr txBox="1">
                <a:spLocks/>
              </p:cNvSpPr>
              <p:nvPr/>
            </p:nvSpPr>
            <p:spPr>
              <a:xfrm>
                <a:off x="4932000" y="3507854"/>
                <a:ext cx="4062370" cy="79208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ru-RU" sz="1900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В</a:t>
                </a:r>
                <a:r>
                  <a:rPr lang="ru-RU" sz="1900" b="1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СИ энергия</a:t>
                </a:r>
                <a:r>
                  <a:rPr lang="ru-RU" sz="1900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измеряется в джоулях:</a:t>
                </a:r>
              </a:p>
              <a:p>
                <a:pPr marL="0" indent="0">
                  <a:buFont typeface="Arial" pitchFamily="34" charset="0"/>
                  <a:buNone/>
                </a:pPr>
                <a:endParaRPr lang="ru-RU" sz="6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190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9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</m:d>
                      <m:r>
                        <a:rPr lang="ru-RU" sz="19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19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19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Дж</m:t>
                          </m:r>
                        </m:e>
                      </m:d>
                    </m:oMath>
                  </m:oMathPara>
                </a14:m>
                <a:endParaRPr lang="ru-RU" sz="19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8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00" y="3507854"/>
                <a:ext cx="4062370" cy="792088"/>
              </a:xfrm>
              <a:prstGeom prst="rect">
                <a:avLst/>
              </a:prstGeom>
              <a:blipFill rotWithShape="1">
                <a:blip r:embed="rId5"/>
                <a:stretch>
                  <a:fillRect l="-2402" t="-8462" r="-3153" b="-1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Объект 2"/>
          <p:cNvSpPr txBox="1">
            <a:spLocks/>
          </p:cNvSpPr>
          <p:nvPr/>
        </p:nvSpPr>
        <p:spPr>
          <a:xfrm>
            <a:off x="4909456" y="2859782"/>
            <a:ext cx="4234544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скалярная величина!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94" y="2923850"/>
            <a:ext cx="2627784" cy="1177247"/>
          </a:xfrm>
          <a:prstGeom prst="rect">
            <a:avLst/>
          </a:prstGeom>
        </p:spPr>
      </p:pic>
      <p:pic>
        <p:nvPicPr>
          <p:cNvPr id="12" name="Рисунок 11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7784" y="3219822"/>
            <a:ext cx="1105200" cy="1087029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4932000" y="2211710"/>
            <a:ext cx="406237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обозначается буквой </a:t>
            </a:r>
            <a:r>
              <a:rPr lang="en-US" sz="1900" b="1" i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E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4334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/>
      <p:bldP spid="9" grpId="0" build="p"/>
      <p:bldP spid="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Штриховая стрелка вправо 13"/>
          <p:cNvSpPr/>
          <p:nvPr/>
        </p:nvSpPr>
        <p:spPr>
          <a:xfrm rot="16200000" flipH="1">
            <a:off x="6602703" y="2707466"/>
            <a:ext cx="580601" cy="46842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296796" y="411510"/>
            <a:ext cx="4507452" cy="61555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glow rad="76200">
                    <a:srgbClr val="0070C0"/>
                  </a:glow>
                </a:effectLst>
                <a:latin typeface="Arial" pitchFamily="34" charset="0"/>
                <a:cs typeface="Arial" pitchFamily="34" charset="0"/>
              </a:rPr>
              <a:t>Механическая энергия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1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Скругленный прямоугольник 18"/>
          <p:cNvSpPr/>
          <p:nvPr/>
        </p:nvSpPr>
        <p:spPr>
          <a:xfrm>
            <a:off x="1108559" y="1851670"/>
            <a:ext cx="2428892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Кинетическая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678003" y="1851670"/>
            <a:ext cx="2430000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Потенциальная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59276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которой обладает всяко</a:t>
            </a:r>
            <a:r>
              <a:rPr lang="ru-RU" b="1" dirty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 движущееся тело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Штриховая стрелка вправо 21"/>
          <p:cNvSpPr/>
          <p:nvPr/>
        </p:nvSpPr>
        <p:spPr>
          <a:xfrm rot="8471511">
            <a:off x="3129058" y="1212396"/>
            <a:ext cx="646885" cy="452022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 rot="13128489" flipH="1">
            <a:off x="5372534" y="1218640"/>
            <a:ext cx="647283" cy="452022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 rot="16200000" flipH="1">
            <a:off x="2032704" y="2707469"/>
            <a:ext cx="580602" cy="468426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04047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которая определяется взаимным расположением тел (или частей одного и того же тела)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6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" r="54730"/>
          <a:stretch/>
        </p:blipFill>
        <p:spPr>
          <a:xfrm>
            <a:off x="-36352" y="-92546"/>
            <a:ext cx="9380377" cy="5236046"/>
          </a:xfrm>
          <a:prstGeom prst="rect">
            <a:avLst/>
          </a:prstGeom>
        </p:spPr>
      </p:pic>
      <p:pic>
        <p:nvPicPr>
          <p:cNvPr id="8" name="Рисунок 7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000" y="2749782"/>
            <a:ext cx="2718000" cy="12183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93" y="273500"/>
            <a:ext cx="1284191" cy="483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317862"/>
            <a:ext cx="3237426" cy="34374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422" y="2537883"/>
            <a:ext cx="278234" cy="4794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644008" y="455335"/>
            <a:ext cx="3898776" cy="63757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Основные выводы</a:t>
            </a:r>
            <a:endParaRPr lang="ru-RU" sz="26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4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Объект 2"/>
          <p:cNvSpPr txBox="1">
            <a:spLocks/>
          </p:cNvSpPr>
          <p:nvPr/>
        </p:nvSpPr>
        <p:spPr>
          <a:xfrm>
            <a:off x="4932000" y="915566"/>
            <a:ext cx="4062370" cy="165618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Потенциальная энергия</a:t>
            </a:r>
            <a:r>
              <a:rPr lang="ru-RU" sz="190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которая определяется взаимным расположением взаимодействующих тел (или же частей одного и того же тела).</a:t>
            </a:r>
            <a:endParaRPr lang="ru-RU" sz="1900" dirty="0" smtClean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6280434" y="2499742"/>
                <a:ext cx="13655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434" y="2499742"/>
                <a:ext cx="1365502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16667" r="-9375" b="-348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Объект 2"/>
          <p:cNvSpPr txBox="1">
            <a:spLocks/>
          </p:cNvSpPr>
          <p:nvPr/>
        </p:nvSpPr>
        <p:spPr>
          <a:xfrm>
            <a:off x="4932000" y="2931790"/>
            <a:ext cx="4062370" cy="11521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Кинетическая 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энергия, которой обладает всякое движущееся тело.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к</m:t>
                          </m:r>
                        </m:sub>
                      </m:sSub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𝑚</m:t>
                          </m:r>
                          <m:sSup>
                            <m:sSupPr>
                              <m:ctrlP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sz="1900" b="0" i="1" smtClean="0">
                                  <a:solidFill>
                                    <a:srgbClr val="002060"/>
                                  </a:solidFill>
                                  <a:effectLst>
                                    <a:glow rad="88900">
                                      <a:schemeClr val="bg1">
                                        <a:alpha val="60000"/>
                                      </a:schemeClr>
                                    </a:glow>
                                  </a:effectLst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ru-RU" sz="19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9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119" y="3867894"/>
                <a:ext cx="1277016" cy="677173"/>
              </a:xfrm>
              <a:prstGeom prst="rect">
                <a:avLst/>
              </a:prstGeom>
              <a:blipFill rotWithShape="1">
                <a:blip r:embed="rId10"/>
                <a:stretch>
                  <a:fillRect r="-11429" b="-89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325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" r="7814"/>
          <a:stretch/>
        </p:blipFill>
        <p:spPr>
          <a:xfrm>
            <a:off x="4644008" y="1086491"/>
            <a:ext cx="4248000" cy="2979257"/>
          </a:xfrm>
          <a:prstGeom prst="rect">
            <a:avLst/>
          </a:prstGeom>
        </p:spPr>
      </p:pic>
      <p:pic>
        <p:nvPicPr>
          <p:cNvPr id="5" name="Рисунок 4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86491"/>
            <a:ext cx="4248000" cy="2979257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009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7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5486"/>
            <a:ext cx="1284191" cy="483498"/>
          </a:xfrm>
          <a:prstGeom prst="rect">
            <a:avLst/>
          </a:prstGeom>
        </p:spPr>
      </p:pic>
      <p:pic>
        <p:nvPicPr>
          <p:cNvPr id="6" name="Рисунок 5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7035" y="3962043"/>
            <a:ext cx="2034279" cy="10034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299241"/>
            <a:ext cx="1391822" cy="593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91" y="3732511"/>
            <a:ext cx="592638" cy="9932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667" y="4011910"/>
            <a:ext cx="239197" cy="17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5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5"/>
          <a:stretch/>
        </p:blipFill>
        <p:spPr>
          <a:xfrm>
            <a:off x="-324544" y="-92546"/>
            <a:ext cx="9763819" cy="523604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7095" y="2314504"/>
            <a:ext cx="1083600" cy="10851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469847"/>
            <a:ext cx="873541" cy="624145"/>
          </a:xfrm>
          <a:prstGeom prst="rect">
            <a:avLst/>
          </a:prstGeom>
        </p:spPr>
      </p:pic>
      <p:pic>
        <p:nvPicPr>
          <p:cNvPr id="10" name="Рисунок 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32426" y="2859782"/>
            <a:ext cx="2719233" cy="1218352"/>
          </a:xfrm>
          <a:prstGeom prst="rect">
            <a:avLst/>
          </a:prstGeom>
        </p:spPr>
      </p:pic>
      <p:pic>
        <p:nvPicPr>
          <p:cNvPr id="11" name="Рисунок 10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132855" y="2860739"/>
            <a:ext cx="2719233" cy="121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51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71605E-6 L 0.75677 0.01883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9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0.00278 L 0.75764 0.02161 " pathEditMode="relative" rAng="0" ptsTypes="AA">
                                      <p:cBhvr>
                                        <p:cTn id="8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0" y="9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Motion origin="layout" path="M 4.16667E-6 1.23457E-6 L 0.07934 1.23457E-6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4730"/>
          <a:stretch/>
        </p:blipFill>
        <p:spPr>
          <a:xfrm>
            <a:off x="-324544" y="-92546"/>
            <a:ext cx="9668569" cy="52360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932000" y="627534"/>
            <a:ext cx="4062370" cy="1161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физическая величина, показывающая, какую работу может совершить тело.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Объект 2"/>
          <p:cNvSpPr txBox="1">
            <a:spLocks/>
          </p:cNvSpPr>
          <p:nvPr/>
        </p:nvSpPr>
        <p:spPr>
          <a:xfrm>
            <a:off x="4932000" y="1635646"/>
            <a:ext cx="406237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обозначается буквой </a:t>
            </a:r>
            <a:r>
              <a:rPr lang="en-US" sz="1900" b="1" i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E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Объект 2"/>
              <p:cNvSpPr txBox="1">
                <a:spLocks/>
              </p:cNvSpPr>
              <p:nvPr/>
            </p:nvSpPr>
            <p:spPr>
              <a:xfrm>
                <a:off x="4909455" y="2139702"/>
                <a:ext cx="4236989" cy="9361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ru-RU" sz="2000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В</a:t>
                </a:r>
                <a:r>
                  <a:rPr lang="ru-RU" sz="2000" b="1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СИ энергия</a:t>
                </a:r>
                <a:r>
                  <a:rPr lang="ru-RU" sz="2000" dirty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 измеряется в джоулях:</a:t>
                </a:r>
              </a:p>
              <a:p>
                <a:pPr marL="0" indent="0">
                  <a:buNone/>
                </a:pPr>
                <a:endParaRPr lang="ru-RU" sz="700" dirty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𝐸</m:t>
                          </m:r>
                        </m:e>
                      </m:d>
                      <m:r>
                        <a:rPr lang="ru-RU" sz="2100" i="1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100" i="1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Дж</m:t>
                          </m:r>
                        </m:e>
                      </m:d>
                    </m:oMath>
                  </m:oMathPara>
                </a14:m>
                <a:endParaRPr lang="ru-RU" sz="21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0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455" y="2139702"/>
                <a:ext cx="4236989" cy="936104"/>
              </a:xfrm>
              <a:prstGeom prst="rect">
                <a:avLst/>
              </a:prstGeom>
              <a:blipFill rotWithShape="1">
                <a:blip r:embed="rId5"/>
                <a:stretch>
                  <a:fillRect l="-2158" t="-71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94" y="2923850"/>
            <a:ext cx="2627784" cy="1177247"/>
          </a:xfrm>
          <a:prstGeom prst="rect">
            <a:avLst/>
          </a:prstGeom>
        </p:spPr>
      </p:pic>
      <p:pic>
        <p:nvPicPr>
          <p:cNvPr id="13" name="Рисунок 12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27784" y="3219822"/>
            <a:ext cx="1105200" cy="10870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Объект 2"/>
              <p:cNvSpPr txBox="1">
                <a:spLocks/>
              </p:cNvSpPr>
              <p:nvPr/>
            </p:nvSpPr>
            <p:spPr>
              <a:xfrm>
                <a:off x="4909455" y="3003798"/>
                <a:ext cx="4084915" cy="117174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ru-RU" sz="1900" dirty="0" smtClean="0">
                    <a:effectLst>
                      <a:glow rad="88900">
                        <a:schemeClr val="bg1">
                          <a:alpha val="60000"/>
                        </a:schemeClr>
                      </a:glow>
                    </a:effectLst>
                  </a:rPr>
                  <a:t>Совершенная работа равна изменению энергии:</a:t>
                </a:r>
              </a:p>
              <a:p>
                <a:pPr marL="0" indent="0">
                  <a:buFont typeface="Arial" pitchFamily="34" charset="0"/>
                  <a:buNone/>
                </a:pPr>
                <a:endParaRPr lang="ru-RU" sz="6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𝐴</m:t>
                      </m:r>
                      <m:r>
                        <a:rPr lang="ru-RU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ru-RU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sz="19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𝐸</m:t>
                      </m:r>
                    </m:oMath>
                  </m:oMathPara>
                </a14:m>
                <a:endParaRPr lang="ru-RU" sz="19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9455" y="3003798"/>
                <a:ext cx="4084915" cy="1171747"/>
              </a:xfrm>
              <a:prstGeom prst="rect">
                <a:avLst/>
              </a:prstGeom>
              <a:blipFill rotWithShape="1">
                <a:blip r:embed="rId8"/>
                <a:stretch>
                  <a:fillRect l="-2239" t="-5729" b="-36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Объект 2"/>
          <p:cNvSpPr txBox="1">
            <a:spLocks/>
          </p:cNvSpPr>
          <p:nvPr/>
        </p:nvSpPr>
        <p:spPr>
          <a:xfrm>
            <a:off x="4909456" y="4175545"/>
            <a:ext cx="4234544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9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Энергия</a:t>
            </a:r>
            <a:r>
              <a:rPr lang="ru-RU" sz="19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это </a:t>
            </a:r>
            <a:r>
              <a:rPr lang="ru-RU" sz="19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скалярная величина!</a:t>
            </a:r>
          </a:p>
        </p:txBody>
      </p:sp>
    </p:spTree>
    <p:extLst>
      <p:ext uri="{BB962C8B-B14F-4D97-AF65-F5344CB8AC3E}">
        <p14:creationId xmlns:p14="http://schemas.microsoft.com/office/powerpoint/2010/main" val="285363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p"/>
      <p:bldP spid="10" grpId="0" uiExpand="1" build="p"/>
      <p:bldP spid="14" grpId="0" uiExpand="1" build="p"/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Штриховая стрелка вправо 4"/>
          <p:cNvSpPr/>
          <p:nvPr/>
        </p:nvSpPr>
        <p:spPr>
          <a:xfrm rot="16200000" flipH="1">
            <a:off x="6602703" y="2707466"/>
            <a:ext cx="580601" cy="468425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296796" y="411510"/>
            <a:ext cx="4507452" cy="615553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endParaRPr lang="ru-RU" sz="200" b="1" dirty="0" smtClean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glow rad="76200">
                    <a:srgbClr val="0070C0"/>
                  </a:glow>
                </a:effectLst>
                <a:latin typeface="Arial" pitchFamily="34" charset="0"/>
                <a:cs typeface="Arial" pitchFamily="34" charset="0"/>
              </a:rPr>
              <a:t>Механическая энергия</a:t>
            </a:r>
          </a:p>
          <a:p>
            <a:endParaRPr lang="ru-RU" sz="200" b="1" dirty="0">
              <a:solidFill>
                <a:schemeClr val="bg1"/>
              </a:solidFill>
              <a:effectLst>
                <a:glow rad="76200">
                  <a:srgbClr val="0070C0"/>
                </a:glow>
              </a:effectLst>
              <a:latin typeface="+mj-lt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Скругленный прямоугольник 9"/>
          <p:cNvSpPr/>
          <p:nvPr/>
        </p:nvSpPr>
        <p:spPr>
          <a:xfrm>
            <a:off x="1108559" y="1851670"/>
            <a:ext cx="2428892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Кинетическая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78003" y="1851670"/>
            <a:ext cx="2430000" cy="573316"/>
          </a:xfrm>
          <a:prstGeom prst="roundRect">
            <a:avLst>
              <a:gd name="adj" fmla="val 1782"/>
            </a:avLst>
          </a:prstGeom>
          <a:gradFill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Потенциальная</a:t>
            </a:r>
            <a:endParaRPr lang="ru-RU" sz="2400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9276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которой обладает всякое движущееся тело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Штриховая стрелка вправо 12"/>
          <p:cNvSpPr/>
          <p:nvPr/>
        </p:nvSpPr>
        <p:spPr>
          <a:xfrm rot="8471511">
            <a:off x="3129058" y="1212396"/>
            <a:ext cx="646885" cy="452022"/>
          </a:xfrm>
          <a:prstGeom prst="stripedRightArrow">
            <a:avLst>
              <a:gd name="adj1" fmla="val 50000"/>
              <a:gd name="adj2" fmla="val 83204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13128489" flipH="1">
            <a:off x="5372534" y="1218640"/>
            <a:ext cx="647283" cy="452022"/>
          </a:xfrm>
          <a:prstGeom prst="stripedRightArrow">
            <a:avLst>
              <a:gd name="adj1" fmla="val 50000"/>
              <a:gd name="adj2" fmla="val 85529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16200000" flipH="1">
            <a:off x="2032704" y="2707469"/>
            <a:ext cx="580602" cy="468426"/>
          </a:xfrm>
          <a:prstGeom prst="stripedRightArrow">
            <a:avLst>
              <a:gd name="adj1" fmla="val 50000"/>
              <a:gd name="adj2" fmla="val 84664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0">
                <a:schemeClr val="bg1"/>
              </a:gs>
              <a:gs pos="53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04047" y="3363838"/>
            <a:ext cx="3777911" cy="1216516"/>
          </a:xfrm>
          <a:prstGeom prst="roundRect">
            <a:avLst>
              <a:gd name="adj" fmla="val 1782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glow rad="114300">
                    <a:srgbClr val="0070C0"/>
                  </a:glow>
                </a:effectLst>
                <a:latin typeface="Times New Roman" pitchFamily="18" charset="0"/>
                <a:cs typeface="Times New Roman" pitchFamily="18" charset="0"/>
              </a:rPr>
              <a:t>Энергия, которая определяется взаимным расположением тел (или частей одного и того же тела)</a:t>
            </a:r>
            <a:endParaRPr lang="ru-RU" b="1" dirty="0">
              <a:solidFill>
                <a:schemeClr val="bg1"/>
              </a:solidFill>
              <a:effectLst>
                <a:glow rad="114300">
                  <a:srgbClr val="0070C0"/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8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336" y="-123157"/>
            <a:ext cx="9461906" cy="52723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932000" y="627534"/>
            <a:ext cx="4062370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Потенциальная энергия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— </a:t>
            </a:r>
            <a:r>
              <a:rPr lang="ru-RU" sz="2000" dirty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это энергия, которая определяется взаимным расположением взаимодействующих тел (или же частей одного и того же тела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).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694" y="1692501"/>
            <a:ext cx="3229105" cy="3309832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2051720" y="3380656"/>
            <a:ext cx="0" cy="1496144"/>
          </a:xfrm>
          <a:prstGeom prst="straightConnector1">
            <a:avLst/>
          </a:prstGeom>
          <a:ln>
            <a:solidFill>
              <a:schemeClr val="bg1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051720" y="3939902"/>
                <a:ext cx="438389" cy="461665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B050">
                      <a:alpha val="70000"/>
                    </a:srgbClr>
                  </a:gs>
                  <a:gs pos="1000">
                    <a:srgbClr val="92D05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939902"/>
                <a:ext cx="438389" cy="461665"/>
              </a:xfrm>
              <a:prstGeom prst="rect">
                <a:avLst/>
              </a:prstGeom>
              <a:blipFill rotWithShape="1">
                <a:blip r:embed="rId6"/>
                <a:stretch>
                  <a:fillRect l="-5634" t="-19737" r="-42254" b="-3947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единительная линия 16"/>
          <p:cNvCxnSpPr/>
          <p:nvPr/>
        </p:nvCxnSpPr>
        <p:spPr>
          <a:xfrm>
            <a:off x="216024" y="4863870"/>
            <a:ext cx="40679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257871" y="4414341"/>
                <a:ext cx="1008481" cy="461665"/>
              </a:xfrm>
              <a:prstGeom prst="rect">
                <a:avLst/>
              </a:prstGeom>
              <a:gradFill flip="none" rotWithShape="1">
                <a:gsLst>
                  <a:gs pos="100000">
                    <a:srgbClr val="00B050">
                      <a:alpha val="70000"/>
                    </a:srgbClr>
                  </a:gs>
                  <a:gs pos="1000">
                    <a:srgbClr val="92D050">
                      <a:alpha val="7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softEdge rad="63500"/>
              </a:effectLst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  <m:r>
                        <a:rPr lang="ru-RU" sz="2400" b="0" i="1" smtClean="0">
                          <a:solidFill>
                            <a:schemeClr val="bg1"/>
                          </a:solidFill>
                          <a:effectLst>
                            <a:glow rad="88900">
                              <a:schemeClr val="tx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ru-RU" sz="2400" dirty="0">
                  <a:solidFill>
                    <a:schemeClr val="bg1"/>
                  </a:solidFill>
                  <a:effectLst>
                    <a:glow rad="88900">
                      <a:schemeClr val="tx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7871" y="4414341"/>
                <a:ext cx="1008481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1807" t="-19737" r="-16867" b="-39474"/>
                </a:stretch>
              </a:blipFill>
              <a:effectLst>
                <a:softEdge rad="63500"/>
              </a:effec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5020148" y="3683808"/>
                <a:ext cx="135562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𝐴</m:t>
                      </m:r>
                      <m:r>
                        <a:rPr lang="ru-RU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=−</m:t>
                      </m:r>
                      <m:r>
                        <a:rPr lang="ru-RU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∆</m:t>
                      </m:r>
                      <m:sSub>
                        <m:sSubPr>
                          <m:ctrlP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0148" y="3683808"/>
                <a:ext cx="1355628" cy="400110"/>
              </a:xfrm>
              <a:prstGeom prst="rect">
                <a:avLst/>
              </a:prstGeom>
              <a:blipFill rotWithShape="1">
                <a:blip r:embed="rId8"/>
                <a:stretch>
                  <a:fillRect t="-16667" r="-9459" b="-348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Прямоугольник 19"/>
              <p:cNvSpPr/>
              <p:nvPr/>
            </p:nvSpPr>
            <p:spPr>
              <a:xfrm>
                <a:off x="6372200" y="3683808"/>
                <a:ext cx="10290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𝐴</m:t>
                      </m:r>
                      <m:r>
                        <a:rPr lang="ru-RU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𝐹</m:t>
                      </m:r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𝑠</m:t>
                      </m:r>
                    </m:oMath>
                  </m:oMathPara>
                </a14:m>
                <a:endPara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3683808"/>
                <a:ext cx="1029000" cy="400110"/>
              </a:xfrm>
              <a:prstGeom prst="rect">
                <a:avLst/>
              </a:prstGeom>
              <a:blipFill rotWithShape="1">
                <a:blip r:embed="rId9"/>
                <a:stretch>
                  <a:fillRect t="-16667" r="-13018" b="-348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Объект 2"/>
          <p:cNvSpPr txBox="1">
            <a:spLocks/>
          </p:cNvSpPr>
          <p:nvPr/>
        </p:nvSpPr>
        <p:spPr>
          <a:xfrm>
            <a:off x="4932000" y="2306930"/>
            <a:ext cx="4062370" cy="1448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Потенциальная энергия</a:t>
            </a:r>
            <a:r>
              <a:rPr lang="en-US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поднятого над землей тела равна работе, которую совершит сила тяжести при падении тела.</a:t>
            </a:r>
            <a:endParaRPr lang="ru-RU" sz="2000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7551151" y="3683808"/>
                <a:ext cx="13413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𝐴</m:t>
                      </m:r>
                      <m:r>
                        <a:rPr lang="ru-RU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𝐹</m:t>
                          </m:r>
                        </m:e>
                        <m:sub>
                          <m:r>
                            <a:rPr lang="ru-RU" sz="2000" b="0" i="1" smtClean="0"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</a:rPr>
                            <m:t>тяж</m:t>
                          </m:r>
                        </m:sub>
                      </m:sSub>
                      <m:r>
                        <a:rPr lang="en-US" sz="2000" b="0" i="1" smtClean="0"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</a:rPr>
                        <m:t>h</m:t>
                      </m:r>
                    </m:oMath>
                  </m:oMathPara>
                </a14:m>
                <a:endParaRPr lang="ru-RU" sz="2000" dirty="0" smtClean="0"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151" y="3683808"/>
                <a:ext cx="1341329" cy="400110"/>
              </a:xfrm>
              <a:prstGeom prst="rect">
                <a:avLst/>
              </a:prstGeom>
              <a:blipFill rotWithShape="1">
                <a:blip r:embed="rId10"/>
                <a:stretch>
                  <a:fillRect t="-16667" r="-9091" b="-348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6280434" y="4187864"/>
                <a:ext cx="136550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002060"/>
                              </a:solidFill>
                              <a:effectLst>
                                <a:glow rad="88900">
                                  <a:schemeClr val="bg1">
                                    <a:alpha val="60000"/>
                                  </a:schemeClr>
                                </a:glow>
                              </a:effectLst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002060"/>
                          </a:solidFill>
                          <a:effectLst>
                            <a:glow rad="889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Cambria Math"/>
                          <a:ea typeface="Cambria Math"/>
                        </a:rPr>
                        <m:t>𝑚𝑔h</m:t>
                      </m:r>
                    </m:oMath>
                  </m:oMathPara>
                </a14:m>
                <a:endParaRPr lang="ru-RU" sz="2000" dirty="0" smtClean="0">
                  <a:solidFill>
                    <a:srgbClr val="002060"/>
                  </a:solidFill>
                  <a:effectLst>
                    <a:glow rad="88900">
                      <a:schemeClr val="bg1">
                        <a:alpha val="6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434" y="4187864"/>
                <a:ext cx="1365502" cy="400110"/>
              </a:xfrm>
              <a:prstGeom prst="rect">
                <a:avLst/>
              </a:prstGeom>
              <a:blipFill rotWithShape="1">
                <a:blip r:embed="rId11"/>
                <a:stretch>
                  <a:fillRect t="-16667" r="-9375" b="-348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25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90" y="1083883"/>
            <a:ext cx="4442074" cy="308483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6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2" descr="C:\Users\user\Downloads\066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770293"/>
            <a:ext cx="4499992" cy="33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4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707" y="-444599"/>
            <a:ext cx="5631869" cy="6032695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932000" y="1131590"/>
            <a:ext cx="3888150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Любое 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упруго деформированное 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тело обладает </a:t>
            </a: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потенциальной энергией!</a:t>
            </a:r>
            <a:endParaRPr lang="ru-RU" sz="2000" dirty="0" smtClean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691345" y="4796378"/>
            <a:ext cx="2455100" cy="347122"/>
            <a:chOff x="6691345" y="4796378"/>
            <a:chExt cx="2455100" cy="347122"/>
          </a:xfrm>
        </p:grpSpPr>
        <p:sp>
          <p:nvSpPr>
            <p:cNvPr id="7" name="Прямоугольник 7"/>
            <p:cNvSpPr/>
            <p:nvPr/>
          </p:nvSpPr>
          <p:spPr>
            <a:xfrm>
              <a:off x="6691345" y="4796378"/>
              <a:ext cx="2455100" cy="347122"/>
            </a:xfrm>
            <a:custGeom>
              <a:avLst/>
              <a:gdLst>
                <a:gd name="connsiteX0" fmla="*/ 0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0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345688 w 9144000"/>
                <a:gd name="connsiteY0" fmla="*/ 0 h 339502"/>
                <a:gd name="connsiteX1" fmla="*/ 9144000 w 9144000"/>
                <a:gd name="connsiteY1" fmla="*/ 0 h 339502"/>
                <a:gd name="connsiteX2" fmla="*/ 9144000 w 9144000"/>
                <a:gd name="connsiteY2" fmla="*/ 339502 h 339502"/>
                <a:gd name="connsiteX3" fmla="*/ 0 w 9144000"/>
                <a:gd name="connsiteY3" fmla="*/ 339502 h 339502"/>
                <a:gd name="connsiteX4" fmla="*/ 345688 w 9144000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078075 w 10876387"/>
                <a:gd name="connsiteY0" fmla="*/ 0 h 339502"/>
                <a:gd name="connsiteX1" fmla="*/ 10876387 w 10876387"/>
                <a:gd name="connsiteY1" fmla="*/ 0 h 339502"/>
                <a:gd name="connsiteX2" fmla="*/ 10876387 w 10876387"/>
                <a:gd name="connsiteY2" fmla="*/ 339502 h 339502"/>
                <a:gd name="connsiteX3" fmla="*/ 0 w 10876387"/>
                <a:gd name="connsiteY3" fmla="*/ 339502 h 339502"/>
                <a:gd name="connsiteX4" fmla="*/ 2078075 w 10876387"/>
                <a:gd name="connsiteY4" fmla="*/ 0 h 339502"/>
                <a:gd name="connsiteX0" fmla="*/ 2621569 w 10876387"/>
                <a:gd name="connsiteY0" fmla="*/ 0 h 347122"/>
                <a:gd name="connsiteX1" fmla="*/ 10876387 w 10876387"/>
                <a:gd name="connsiteY1" fmla="*/ 7620 h 347122"/>
                <a:gd name="connsiteX2" fmla="*/ 10876387 w 10876387"/>
                <a:gd name="connsiteY2" fmla="*/ 347122 h 347122"/>
                <a:gd name="connsiteX3" fmla="*/ 0 w 10876387"/>
                <a:gd name="connsiteY3" fmla="*/ 347122 h 347122"/>
                <a:gd name="connsiteX4" fmla="*/ 2621569 w 10876387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876387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  <a:gd name="connsiteX0" fmla="*/ 2621569 w 10944324"/>
                <a:gd name="connsiteY0" fmla="*/ 0 h 347122"/>
                <a:gd name="connsiteX1" fmla="*/ 10944324 w 10944324"/>
                <a:gd name="connsiteY1" fmla="*/ 0 h 347122"/>
                <a:gd name="connsiteX2" fmla="*/ 10910356 w 10944324"/>
                <a:gd name="connsiteY2" fmla="*/ 347122 h 347122"/>
                <a:gd name="connsiteX3" fmla="*/ 0 w 10944324"/>
                <a:gd name="connsiteY3" fmla="*/ 347122 h 347122"/>
                <a:gd name="connsiteX4" fmla="*/ 2621569 w 10944324"/>
                <a:gd name="connsiteY4" fmla="*/ 0 h 347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4324" h="347122">
                  <a:moveTo>
                    <a:pt x="2621569" y="0"/>
                  </a:moveTo>
                  <a:lnTo>
                    <a:pt x="10944324" y="0"/>
                  </a:lnTo>
                  <a:lnTo>
                    <a:pt x="10910356" y="347122"/>
                  </a:lnTo>
                  <a:lnTo>
                    <a:pt x="0" y="347122"/>
                  </a:lnTo>
                  <a:cubicBezTo>
                    <a:pt x="479275" y="107203"/>
                    <a:pt x="1637400" y="1654"/>
                    <a:pt x="262156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4" descr="E:\РАБОЧИЕ ПРОЕКТЫ\FREE-LANCE\2013\октябрь\Логотип_варианты_цвета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2110" y="4863870"/>
              <a:ext cx="1872260" cy="224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2" y="-89947"/>
            <a:ext cx="2664296" cy="5277158"/>
          </a:xfrm>
          <a:prstGeom prst="rect">
            <a:avLst/>
          </a:prstGeom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932000" y="2571750"/>
            <a:ext cx="3888150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При 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упругой деформации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 телу сообщается энергия, и оно способно </a:t>
            </a:r>
            <a:r>
              <a:rPr lang="ru-RU" sz="2000" b="1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совершить работу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, чтобы </a:t>
            </a:r>
            <a:r>
              <a:rPr lang="ru-RU" sz="2000" u="sng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восстановить свою форму</a:t>
            </a:r>
            <a:r>
              <a:rPr lang="ru-RU" sz="2000" dirty="0" smtClean="0">
                <a:effectLst>
                  <a:glow rad="88900">
                    <a:schemeClr val="bg1">
                      <a:alpha val="60000"/>
                    </a:schemeClr>
                  </a:glow>
                </a:effectLst>
              </a:rPr>
              <a:t>.</a:t>
            </a:r>
            <a:endParaRPr lang="ru-RU" sz="2000" dirty="0">
              <a:effectLst>
                <a:glow rad="889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7" r="9659" b="6749"/>
          <a:stretch/>
        </p:blipFill>
        <p:spPr>
          <a:xfrm>
            <a:off x="107504" y="720439"/>
            <a:ext cx="4342150" cy="365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0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982</Words>
  <Application>Microsoft Office PowerPoint</Application>
  <PresentationFormat>Экран (16:9)</PresentationFormat>
  <Paragraphs>130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Энергия. Кинетическая и потенциальная энергия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CompEdu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Энергия. Кинетическая и потенциальная энергия</dc:title>
  <dc:creator>User</dc:creator>
  <cp:lastModifiedBy>User</cp:lastModifiedBy>
  <cp:revision>60</cp:revision>
  <dcterms:created xsi:type="dcterms:W3CDTF">2015-01-13T09:02:42Z</dcterms:created>
  <dcterms:modified xsi:type="dcterms:W3CDTF">2015-01-26T08:47:38Z</dcterms:modified>
</cp:coreProperties>
</file>