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014" y="-270"/>
      </p:cViewPr>
      <p:guideLst>
        <p:guide orient="horz" pos="1620"/>
        <p:guide orient="horz" pos="169"/>
        <p:guide orient="horz" pos="3072"/>
        <p:guide pos="2880"/>
        <p:guide pos="2653"/>
        <p:guide pos="3107"/>
        <p:guide pos="5556"/>
        <p:guide pos="2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788A-94F1-4F5B-A58E-A1BA1F2560E7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A2714-B76E-43C5-85EA-6445E3D3C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527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788A-94F1-4F5B-A58E-A1BA1F2560E7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A2714-B76E-43C5-85EA-6445E3D3C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938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788A-94F1-4F5B-A58E-A1BA1F2560E7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A2714-B76E-43C5-85EA-6445E3D3C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961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788A-94F1-4F5B-A58E-A1BA1F2560E7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A2714-B76E-43C5-85EA-6445E3D3C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775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788A-94F1-4F5B-A58E-A1BA1F2560E7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A2714-B76E-43C5-85EA-6445E3D3C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403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788A-94F1-4F5B-A58E-A1BA1F2560E7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A2714-B76E-43C5-85EA-6445E3D3C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921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788A-94F1-4F5B-A58E-A1BA1F2560E7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A2714-B76E-43C5-85EA-6445E3D3C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401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788A-94F1-4F5B-A58E-A1BA1F2560E7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A2714-B76E-43C5-85EA-6445E3D3C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338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788A-94F1-4F5B-A58E-A1BA1F2560E7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A2714-B76E-43C5-85EA-6445E3D3C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812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788A-94F1-4F5B-A58E-A1BA1F2560E7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A2714-B76E-43C5-85EA-6445E3D3C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866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1788A-94F1-4F5B-A58E-A1BA1F2560E7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A2714-B76E-43C5-85EA-6445E3D3C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297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51788A-94F1-4F5B-A58E-A1BA1F2560E7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EA2714-B76E-43C5-85EA-6445E3D3CE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122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35.png"/><Relationship Id="rId18" Type="http://schemas.openxmlformats.org/officeDocument/2006/relationships/image" Target="../media/image67.png"/><Relationship Id="rId3" Type="http://schemas.openxmlformats.org/officeDocument/2006/relationships/image" Target="../media/image1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" Type="http://schemas.openxmlformats.org/officeDocument/2006/relationships/image" Target="../media/image34.png"/><Relationship Id="rId16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5" Type="http://schemas.openxmlformats.org/officeDocument/2006/relationships/image" Target="../media/image64.png"/><Relationship Id="rId10" Type="http://schemas.openxmlformats.org/officeDocument/2006/relationships/image" Target="../media/image59.png"/><Relationship Id="rId19" Type="http://schemas.openxmlformats.org/officeDocument/2006/relationships/image" Target="../media/image68.png"/><Relationship Id="rId4" Type="http://schemas.openxmlformats.org/officeDocument/2006/relationships/image" Target="../media/image53.png"/><Relationship Id="rId9" Type="http://schemas.openxmlformats.org/officeDocument/2006/relationships/image" Target="../media/image350.png"/><Relationship Id="rId1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41.png"/><Relationship Id="rId18" Type="http://schemas.openxmlformats.org/officeDocument/2006/relationships/image" Target="../media/image81.png"/><Relationship Id="rId3" Type="http://schemas.openxmlformats.org/officeDocument/2006/relationships/image" Target="../media/image1.png"/><Relationship Id="rId21" Type="http://schemas.openxmlformats.org/officeDocument/2006/relationships/image" Target="../media/image84.png"/><Relationship Id="rId7" Type="http://schemas.openxmlformats.org/officeDocument/2006/relationships/image" Target="../media/image72.png"/><Relationship Id="rId12" Type="http://schemas.openxmlformats.org/officeDocument/2006/relationships/image" Target="../media/image77.png"/><Relationship Id="rId17" Type="http://schemas.openxmlformats.org/officeDocument/2006/relationships/image" Target="../media/image80.png"/><Relationship Id="rId2" Type="http://schemas.openxmlformats.org/officeDocument/2006/relationships/image" Target="../media/image34.png"/><Relationship Id="rId16" Type="http://schemas.openxmlformats.org/officeDocument/2006/relationships/image" Target="../media/image79.png"/><Relationship Id="rId20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11" Type="http://schemas.openxmlformats.org/officeDocument/2006/relationships/image" Target="../media/image76.png"/><Relationship Id="rId5" Type="http://schemas.openxmlformats.org/officeDocument/2006/relationships/image" Target="../media/image70.png"/><Relationship Id="rId15" Type="http://schemas.microsoft.com/office/2007/relationships/hdphoto" Target="../media/hdphoto2.wdp"/><Relationship Id="rId23" Type="http://schemas.openxmlformats.org/officeDocument/2006/relationships/image" Target="../media/image63.png"/><Relationship Id="rId10" Type="http://schemas.openxmlformats.org/officeDocument/2006/relationships/image" Target="../media/image75.png"/><Relationship Id="rId19" Type="http://schemas.openxmlformats.org/officeDocument/2006/relationships/image" Target="../media/image581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Relationship Id="rId14" Type="http://schemas.openxmlformats.org/officeDocument/2006/relationships/image" Target="../media/image20.png"/><Relationship Id="rId22" Type="http://schemas.openxmlformats.org/officeDocument/2006/relationships/image" Target="../media/image6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6.png"/><Relationship Id="rId18" Type="http://schemas.openxmlformats.org/officeDocument/2006/relationships/image" Target="../media/image50.png"/><Relationship Id="rId3" Type="http://schemas.openxmlformats.org/officeDocument/2006/relationships/image" Target="../media/image1.png"/><Relationship Id="rId7" Type="http://schemas.openxmlformats.org/officeDocument/2006/relationships/image" Target="../media/image90.png"/><Relationship Id="rId12" Type="http://schemas.openxmlformats.org/officeDocument/2006/relationships/image" Target="../media/image95.png"/><Relationship Id="rId17" Type="http://schemas.openxmlformats.org/officeDocument/2006/relationships/image" Target="../media/image100.png"/><Relationship Id="rId2" Type="http://schemas.openxmlformats.org/officeDocument/2006/relationships/image" Target="../media/image34.png"/><Relationship Id="rId16" Type="http://schemas.openxmlformats.org/officeDocument/2006/relationships/image" Target="../media/image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11" Type="http://schemas.openxmlformats.org/officeDocument/2006/relationships/image" Target="../media/image620.png"/><Relationship Id="rId5" Type="http://schemas.openxmlformats.org/officeDocument/2006/relationships/image" Target="../media/image88.png"/><Relationship Id="rId15" Type="http://schemas.openxmlformats.org/officeDocument/2006/relationships/image" Target="../media/image98.png"/><Relationship Id="rId10" Type="http://schemas.openxmlformats.org/officeDocument/2006/relationships/image" Target="../media/image580.png"/><Relationship Id="rId19" Type="http://schemas.openxmlformats.org/officeDocument/2006/relationships/image" Target="../media/image102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Relationship Id="rId14" Type="http://schemas.openxmlformats.org/officeDocument/2006/relationships/image" Target="../media/image6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93.png"/><Relationship Id="rId7" Type="http://schemas.openxmlformats.org/officeDocument/2006/relationships/image" Target="../media/image10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11" Type="http://schemas.openxmlformats.org/officeDocument/2006/relationships/image" Target="../media/image1.png"/><Relationship Id="rId5" Type="http://schemas.openxmlformats.org/officeDocument/2006/relationships/image" Target="../media/image28.jpg"/><Relationship Id="rId10" Type="http://schemas.openxmlformats.org/officeDocument/2006/relationships/image" Target="../media/image52.png"/><Relationship Id="rId4" Type="http://schemas.openxmlformats.org/officeDocument/2006/relationships/image" Target="../media/image94.png"/><Relationship Id="rId9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1.wdp"/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8.png"/><Relationship Id="rId10" Type="http://schemas.openxmlformats.org/officeDocument/2006/relationships/image" Target="../media/image14.png"/><Relationship Id="rId4" Type="http://schemas.openxmlformats.org/officeDocument/2006/relationships/image" Target="../media/image1.png"/><Relationship Id="rId9" Type="http://schemas.openxmlformats.org/officeDocument/2006/relationships/image" Target="../media/image13.pn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5" Type="http://schemas.openxmlformats.org/officeDocument/2006/relationships/image" Target="../media/image910.png"/><Relationship Id="rId4" Type="http://schemas.openxmlformats.org/officeDocument/2006/relationships/image" Target="../media/image1.png"/><Relationship Id="rId9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27.gif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0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29.png"/><Relationship Id="rId5" Type="http://schemas.openxmlformats.org/officeDocument/2006/relationships/image" Target="../media/image24.png"/><Relationship Id="rId10" Type="http://schemas.openxmlformats.org/officeDocument/2006/relationships/image" Target="../media/image270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8.jpg"/><Relationship Id="rId7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12" Type="http://schemas.openxmlformats.org/officeDocument/2006/relationships/image" Target="../media/image46.png"/><Relationship Id="rId17" Type="http://schemas.openxmlformats.org/officeDocument/2006/relationships/image" Target="../media/image33.png"/><Relationship Id="rId2" Type="http://schemas.openxmlformats.org/officeDocument/2006/relationships/image" Target="../media/image18.jpe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45.png"/><Relationship Id="rId5" Type="http://schemas.openxmlformats.org/officeDocument/2006/relationships/image" Target="../media/image19.png"/><Relationship Id="rId15" Type="http://schemas.openxmlformats.org/officeDocument/2006/relationships/image" Target="../media/image49.png"/><Relationship Id="rId10" Type="http://schemas.openxmlformats.org/officeDocument/2006/relationships/image" Target="../media/image44.png"/><Relationship Id="rId4" Type="http://schemas.openxmlformats.org/officeDocument/2006/relationships/image" Target="../media/image1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0648" y="123478"/>
            <a:ext cx="8422704" cy="194421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Превращение </a:t>
            </a:r>
            <a:r>
              <a:rPr lang="ru-RU" b="1" dirty="0">
                <a:solidFill>
                  <a:srgbClr val="002060"/>
                </a:solidFill>
              </a:rPr>
              <a:t>одного вида механической энергии в другой.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Закон сохранения </a:t>
            </a:r>
            <a:r>
              <a:rPr lang="ru-RU" b="1" dirty="0" smtClean="0">
                <a:solidFill>
                  <a:srgbClr val="002060"/>
                </a:solidFill>
              </a:rPr>
              <a:t>энергии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79410" y="2925189"/>
            <a:ext cx="36407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изменяется, ничто 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исчезает.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40352" y="3426554"/>
            <a:ext cx="9476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Овидий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001531"/>
            <a:ext cx="3005413" cy="2946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64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Группа 2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2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2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292889" y="51470"/>
            <a:ext cx="85275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Из ружья вертикально вверх вылетела пуля со скоростью 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1300 км/ч. 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Пренебрегая сопротивлением воздуха, найдите максимальную высоту, на которую взлетит пуля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.</a:t>
            </a:r>
            <a:endParaRPr lang="ru-RU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9532" y="771550"/>
            <a:ext cx="8098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Дано</a:t>
            </a:r>
            <a:r>
              <a:rPr lang="ru-RU" sz="2000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: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337947" y="910340"/>
            <a:ext cx="0" cy="1152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65654" y="1577224"/>
            <a:ext cx="197229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18067" y="771550"/>
            <a:ext cx="1506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Решение</a:t>
            </a:r>
            <a:r>
              <a:rPr lang="ru-RU" sz="2000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47564" y="1595576"/>
                <a:ext cx="80938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− ?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564" y="1595576"/>
                <a:ext cx="809389" cy="400110"/>
              </a:xfrm>
              <a:prstGeom prst="rect">
                <a:avLst/>
              </a:prstGeom>
              <a:blipFill rotWithShape="1">
                <a:blip r:embed="rId4"/>
                <a:stretch>
                  <a:fillRect l="-752" t="-20000" r="-17293" b="-384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352628" y="1167594"/>
                <a:ext cx="2018438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0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1300 </m:t>
                      </m:r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км/ч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628" y="1167594"/>
                <a:ext cx="2018438" cy="392993"/>
              </a:xfrm>
              <a:prstGeom prst="rect">
                <a:avLst/>
              </a:prstGeom>
              <a:blipFill rotWithShape="1">
                <a:blip r:embed="rId5"/>
                <a:stretch>
                  <a:fillRect l="-906" t="-14063" r="-2115" b="-296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3562083" y="1667584"/>
                <a:ext cx="245657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п</m:t>
                          </m:r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0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</m:t>
                          </m:r>
                          <m: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0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п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</m:t>
                          </m:r>
                        </m:sub>
                      </m:sSub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635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2083" y="1667584"/>
                <a:ext cx="2456570" cy="400110"/>
              </a:xfrm>
              <a:prstGeom prst="rect">
                <a:avLst/>
              </a:prstGeom>
              <a:blipFill rotWithShape="1">
                <a:blip r:embed="rId6"/>
                <a:stretch>
                  <a:fillRect l="-1737" t="-15385" r="-2978" b="-338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6257711" y="4047224"/>
                <a:ext cx="182787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u="sng" dirty="0" smtClean="0">
                    <a:solidFill>
                      <a:prstClr val="white"/>
                    </a:solidFill>
                    <a:effectLst>
                      <a:glow rad="101600">
                        <a:prstClr val="black">
                          <a:alpha val="60000"/>
                        </a:prstClr>
                      </a:glow>
                    </a:effectLst>
                  </a:rPr>
                  <a:t>Ответ</a:t>
                </a:r>
                <a:r>
                  <a:rPr lang="ru-RU" sz="2000" dirty="0">
                    <a:solidFill>
                      <a:prstClr val="white"/>
                    </a:solidFill>
                    <a:effectLst>
                      <a:glow rad="101600">
                        <a:prstClr val="black">
                          <a:alpha val="60000"/>
                        </a:prstClr>
                      </a:glow>
                    </a:effectLst>
                  </a:rPr>
                  <a:t>:</a:t>
                </a:r>
                <a:r>
                  <a:rPr lang="ru-RU" sz="2000" dirty="0" smtClean="0">
                    <a:solidFill>
                      <a:prstClr val="white"/>
                    </a:solidFill>
                    <a:effectLst>
                      <a:glow rad="101600">
                        <a:prstClr val="black">
                          <a:alpha val="60000"/>
                        </a:prstClr>
                      </a:glow>
                    </a:effectLst>
                  </a:rPr>
                  <a:t> </a:t>
                </a:r>
                <a14:m>
                  <m:oMath xmlns:m="http://schemas.openxmlformats.org/officeDocument/2006/math">
                    <m:r>
                      <a:rPr lang="ru-RU" sz="2000" b="0" i="1" smtClean="0">
                        <a:solidFill>
                          <a:prstClr val="white"/>
                        </a:solidFill>
                        <a:effectLst>
                          <a:glow rad="101600">
                            <a:prstClr val="black">
                              <a:alpha val="60000"/>
                            </a:prstClr>
                          </a:glow>
                        </a:effectLst>
                        <a:latin typeface="Cambria Math"/>
                        <a:ea typeface="Cambria Math"/>
                      </a:rPr>
                      <m:t>6653 м</m:t>
                    </m:r>
                  </m:oMath>
                </a14:m>
                <a:r>
                  <a:rPr lang="ru-RU" sz="2000" dirty="0">
                    <a:solidFill>
                      <a:prstClr val="white"/>
                    </a:solidFill>
                    <a:effectLst>
                      <a:glow rad="101600">
                        <a:prstClr val="black">
                          <a:alpha val="60000"/>
                        </a:prstClr>
                      </a:glow>
                    </a:effectLst>
                  </a:rPr>
                  <a:t>.</a:t>
                </a:r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7711" y="4047224"/>
                <a:ext cx="1827873" cy="400110"/>
              </a:xfrm>
              <a:prstGeom prst="rect">
                <a:avLst/>
              </a:prstGeom>
              <a:blipFill rotWithShape="1">
                <a:blip r:embed="rId7"/>
                <a:stretch>
                  <a:fillRect l="-6355" t="-19697" r="-9365" b="-378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extBox 41"/>
          <p:cNvSpPr txBox="1"/>
          <p:nvPr/>
        </p:nvSpPr>
        <p:spPr>
          <a:xfrm>
            <a:off x="2346939" y="771550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СИ</a:t>
            </a:r>
            <a:r>
              <a:rPr lang="ru-RU" sz="2000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:</a:t>
            </a: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>
            <a:off x="3418067" y="910340"/>
            <a:ext cx="0" cy="1152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3562083" y="1275606"/>
            <a:ext cx="3318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Закон сохранения энергии:</a:t>
            </a:r>
            <a:endParaRPr lang="ru-RU" sz="2000" dirty="0">
              <a:solidFill>
                <a:prstClr val="white"/>
              </a:solidFill>
              <a:effectLst>
                <a:glow rad="101600">
                  <a:prstClr val="black">
                    <a:alpha val="60000"/>
                  </a:prstClr>
                </a:glo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/>
              <p:cNvSpPr txBox="1"/>
              <p:nvPr/>
            </p:nvSpPr>
            <p:spPr>
              <a:xfrm>
                <a:off x="2337947" y="1167594"/>
                <a:ext cx="1124026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3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61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м/с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7947" y="1167594"/>
                <a:ext cx="1124026" cy="392993"/>
              </a:xfrm>
              <a:prstGeom prst="rect">
                <a:avLst/>
              </a:prstGeom>
              <a:blipFill rotWithShape="1">
                <a:blip r:embed="rId8"/>
                <a:stretch>
                  <a:fillRect l="-4348" t="-14063" r="-4891" b="-296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/>
              <p:cNvSpPr txBox="1"/>
              <p:nvPr/>
            </p:nvSpPr>
            <p:spPr>
              <a:xfrm>
                <a:off x="5652120" y="-20538"/>
                <a:ext cx="2018438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0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3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00</m:t>
                      </m:r>
                      <m:r>
                        <a:rPr lang="en-US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к</m:t>
                      </m:r>
                      <m:r>
                        <a:rPr lang="ru-RU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м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/ч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77" name="TextBox 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120" y="-20538"/>
                <a:ext cx="2018438" cy="392993"/>
              </a:xfrm>
              <a:prstGeom prst="rect">
                <a:avLst/>
              </a:prstGeom>
              <a:blipFill rotWithShape="1">
                <a:blip r:embed="rId9"/>
                <a:stretch>
                  <a:fillRect l="-906" t="-14063" r="-2115" b="-296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/>
              <p:cNvSpPr txBox="1"/>
              <p:nvPr/>
            </p:nvSpPr>
            <p:spPr>
              <a:xfrm>
                <a:off x="5220072" y="339502"/>
                <a:ext cx="80938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− ?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78" name="TextBox 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339502"/>
                <a:ext cx="809389" cy="400110"/>
              </a:xfrm>
              <a:prstGeom prst="rect">
                <a:avLst/>
              </a:prstGeom>
              <a:blipFill rotWithShape="1">
                <a:blip r:embed="rId10"/>
                <a:stretch>
                  <a:fillRect l="-752" t="-20000" r="-17293" b="-384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8" name="Прямая со стрелкой 67"/>
          <p:cNvCxnSpPr/>
          <p:nvPr/>
        </p:nvCxnSpPr>
        <p:spPr>
          <a:xfrm>
            <a:off x="8604448" y="1014188"/>
            <a:ext cx="0" cy="1704091"/>
          </a:xfrm>
          <a:prstGeom prst="straightConnector1">
            <a:avLst/>
          </a:prstGeom>
          <a:ln>
            <a:solidFill>
              <a:schemeClr val="bg1"/>
            </a:solidFill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/>
              <p:cNvSpPr txBox="1"/>
              <p:nvPr/>
            </p:nvSpPr>
            <p:spPr>
              <a:xfrm>
                <a:off x="8532440" y="1622190"/>
                <a:ext cx="438389" cy="461665"/>
              </a:xfrm>
              <a:prstGeom prst="rect">
                <a:avLst/>
              </a:prstGeom>
              <a:noFill/>
              <a:effectLst>
                <a:softEdge rad="63500"/>
              </a:effectLst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</a:rPr>
                        <m:t>h</m:t>
                      </m:r>
                    </m:oMath>
                  </m:oMathPara>
                </a14:m>
                <a:endParaRPr lang="ru-RU" sz="24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72" name="TextBox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2440" y="1622190"/>
                <a:ext cx="438389" cy="461665"/>
              </a:xfrm>
              <a:prstGeom prst="rect">
                <a:avLst/>
              </a:prstGeom>
              <a:blipFill rotWithShape="1">
                <a:blip r:embed="rId11"/>
                <a:stretch>
                  <a:fillRect l="-6944" t="-21053" r="-40278" b="-39474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3" name="Прямая соединительная линия 72"/>
          <p:cNvCxnSpPr/>
          <p:nvPr/>
        </p:nvCxnSpPr>
        <p:spPr>
          <a:xfrm>
            <a:off x="6197882" y="3697492"/>
            <a:ext cx="276660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/>
              <p:cNvSpPr txBox="1"/>
              <p:nvPr/>
            </p:nvSpPr>
            <p:spPr>
              <a:xfrm>
                <a:off x="3562083" y="2171640"/>
                <a:ext cx="212455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п</m:t>
                          </m:r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0</m:t>
                          </m:r>
                        </m:sub>
                      </m:sSub>
                      <m:r>
                        <a:rPr lang="en-US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𝑚𝑔</m:t>
                      </m:r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ru-RU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0</m:t>
                          </m:r>
                        </m:sub>
                      </m:sSub>
                      <m:r>
                        <a:rPr lang="en-US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=0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635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75" name="TextBox 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2083" y="2171640"/>
                <a:ext cx="2124556" cy="400110"/>
              </a:xfrm>
              <a:prstGeom prst="rect">
                <a:avLst/>
              </a:prstGeom>
              <a:blipFill rotWithShape="1">
                <a:blip r:embed="rId12"/>
                <a:stretch>
                  <a:fillRect l="-2006" t="-13636" r="-860" b="-3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22818" y="2852084"/>
            <a:ext cx="1094263" cy="7933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4382" y="3048700"/>
            <a:ext cx="1026740" cy="689953"/>
          </a:xfrm>
          <a:prstGeom prst="rect">
            <a:avLst/>
          </a:prstGeom>
        </p:spPr>
      </p:pic>
      <p:cxnSp>
        <p:nvCxnSpPr>
          <p:cNvPr id="10" name="Прямая со стрелкой 9"/>
          <p:cNvCxnSpPr/>
          <p:nvPr/>
        </p:nvCxnSpPr>
        <p:spPr>
          <a:xfrm flipV="1">
            <a:off x="8331122" y="2225846"/>
            <a:ext cx="0" cy="475777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7817752" y="2064691"/>
                <a:ext cx="567912" cy="461665"/>
              </a:xfrm>
              <a:prstGeom prst="rect">
                <a:avLst/>
              </a:prstGeom>
              <a:noFill/>
              <a:effectLst>
                <a:softEdge rad="63500"/>
              </a:effectLst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ru-RU" sz="2400" i="1" smtClean="0">
                                  <a:solidFill>
                                    <a:prstClr val="white"/>
                                  </a:solidFill>
                                  <a:effectLst>
                                    <a:glow rad="1016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4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1016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</m:e>
                        <m:sub>
                          <m:r>
                            <a:rPr lang="en-US" sz="24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ru-RU" sz="24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7752" y="2064691"/>
                <a:ext cx="567912" cy="461665"/>
              </a:xfrm>
              <a:prstGeom prst="rect">
                <a:avLst/>
              </a:prstGeom>
              <a:blipFill rotWithShape="1">
                <a:blip r:embed="rId15"/>
                <a:stretch>
                  <a:fillRect l="-1064" t="-29333" r="-35106" b="-41333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Овал 10"/>
          <p:cNvSpPr/>
          <p:nvPr/>
        </p:nvSpPr>
        <p:spPr>
          <a:xfrm>
            <a:off x="8384179" y="2631632"/>
            <a:ext cx="90483" cy="90483"/>
          </a:xfrm>
          <a:prstGeom prst="ellipse">
            <a:avLst/>
          </a:prstGeom>
          <a:solidFill>
            <a:schemeClr val="bg1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8384400" y="968946"/>
            <a:ext cx="90483" cy="90483"/>
          </a:xfrm>
          <a:prstGeom prst="ellips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5855797" y="1995686"/>
                <a:ext cx="181254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i="1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</m:t>
                          </m:r>
                        </m:sub>
                      </m:sSub>
                      <m:r>
                        <a:rPr lang="en-US" sz="200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𝑚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en-US" sz="200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=0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508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5797" y="1995686"/>
                <a:ext cx="1812547" cy="707886"/>
              </a:xfrm>
              <a:prstGeom prst="rect">
                <a:avLst/>
              </a:prstGeom>
              <a:blipFill rotWithShape="1">
                <a:blip r:embed="rId16"/>
                <a:stretch>
                  <a:fillRect r="-4714" b="-517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3553815" y="2571750"/>
                <a:ext cx="302820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</m:t>
                          </m:r>
                          <m: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0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i="1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п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⇒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𝑚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𝑚𝑔h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508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3815" y="2571750"/>
                <a:ext cx="3028201" cy="707886"/>
              </a:xfrm>
              <a:prstGeom prst="rect">
                <a:avLst/>
              </a:prstGeom>
              <a:blipFill rotWithShape="1">
                <a:blip r:embed="rId17"/>
                <a:stretch>
                  <a:fillRect r="-2616" b="-43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3553814" y="3147814"/>
                <a:ext cx="1106906" cy="7638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𝑔</m:t>
                          </m:r>
                        </m:den>
                      </m:f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508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3814" y="3147814"/>
                <a:ext cx="1106906" cy="763863"/>
              </a:xfrm>
              <a:prstGeom prst="rect">
                <a:avLst/>
              </a:prstGeom>
              <a:blipFill rotWithShape="1">
                <a:blip r:embed="rId18"/>
                <a:stretch>
                  <a:fillRect r="-82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3517455" y="3871714"/>
                <a:ext cx="2524409" cy="7424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361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2∙9,8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=6653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м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508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7455" y="3871714"/>
                <a:ext cx="2524409" cy="742447"/>
              </a:xfrm>
              <a:prstGeom prst="rect">
                <a:avLst/>
              </a:prstGeom>
              <a:blipFill rotWithShape="1">
                <a:blip r:embed="rId19"/>
                <a:stretch>
                  <a:fillRect r="-33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5519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7.40741E-7 L -0.59861 0.2277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31" y="1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7284E-6 L -0.49305 0.2410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53" y="1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20" grpId="0"/>
      <p:bldP spid="51" grpId="0"/>
      <p:bldP spid="38" grpId="0"/>
      <p:bldP spid="52" grpId="0"/>
      <p:bldP spid="42" grpId="0"/>
      <p:bldP spid="54" grpId="0"/>
      <p:bldP spid="56" grpId="0"/>
      <p:bldP spid="77" grpId="0"/>
      <p:bldP spid="77" grpId="1"/>
      <p:bldP spid="77" grpId="2"/>
      <p:bldP spid="78" grpId="0"/>
      <p:bldP spid="78" grpId="1"/>
      <p:bldP spid="78" grpId="2"/>
      <p:bldP spid="75" grpId="0"/>
      <p:bldP spid="39" grpId="0"/>
      <p:bldP spid="44" grpId="0"/>
      <p:bldP spid="45" grpId="0"/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Группа 2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2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2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292889" y="51470"/>
            <a:ext cx="85275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Мальчик, находясь на балконе, подбрасывает мяч вертикально вверх с начальной 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скоростью 3 м/с. 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После этого мяч падает на землю. Пренебрегая сопротивлением воздуха, найдите скорость мяча в момент удара о землю, если расстояние между землей и балконом равно 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5 м.</a:t>
            </a:r>
            <a:endParaRPr lang="ru-RU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9532" y="1199244"/>
            <a:ext cx="8098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Дано</a:t>
            </a:r>
            <a:r>
              <a:rPr lang="ru-RU" sz="2000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: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763688" y="1338034"/>
            <a:ext cx="0" cy="150816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65654" y="2427734"/>
            <a:ext cx="14171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282981" y="1199244"/>
            <a:ext cx="1506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Решение</a:t>
            </a:r>
            <a:r>
              <a:rPr lang="ru-RU" sz="2000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25786" y="2446086"/>
                <a:ext cx="75321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𝑣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−?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6" y="2446086"/>
                <a:ext cx="753219" cy="400110"/>
              </a:xfrm>
              <a:prstGeom prst="rect">
                <a:avLst/>
              </a:prstGeom>
              <a:blipFill rotWithShape="1">
                <a:blip r:embed="rId4"/>
                <a:stretch>
                  <a:fillRect t="-18182" r="-18548" b="-378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352628" y="1595288"/>
                <a:ext cx="1191032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=5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м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628" y="1595288"/>
                <a:ext cx="1191032" cy="392993"/>
              </a:xfrm>
              <a:prstGeom prst="rect">
                <a:avLst/>
              </a:prstGeom>
              <a:blipFill rotWithShape="1">
                <a:blip r:embed="rId5"/>
                <a:stretch>
                  <a:fillRect l="-3590" t="-14063" r="-4103" b="-140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TextBox 51"/>
          <p:cNvSpPr txBox="1"/>
          <p:nvPr/>
        </p:nvSpPr>
        <p:spPr>
          <a:xfrm>
            <a:off x="221638" y="4092942"/>
            <a:ext cx="19513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Ответ</a:t>
            </a:r>
            <a:r>
              <a:rPr lang="ru-RU" sz="2000" dirty="0" smtClean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: </a:t>
            </a:r>
            <a:r>
              <a:rPr lang="en-US" sz="2000" dirty="0" smtClean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10,34 </a:t>
            </a:r>
            <a:r>
              <a:rPr lang="ru-RU" sz="2000" dirty="0" smtClean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м/с</a:t>
            </a:r>
            <a:endParaRPr lang="ru-RU" sz="2000" dirty="0">
              <a:solidFill>
                <a:prstClr val="white"/>
              </a:solidFill>
              <a:effectLst>
                <a:glow rad="101600">
                  <a:prstClr val="black">
                    <a:alpha val="60000"/>
                  </a:prstClr>
                </a:glow>
              </a:effectLst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221046" y="1703300"/>
            <a:ext cx="3287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Закон сохранения энергии: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352628" y="2005849"/>
                <a:ext cx="1430135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0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3 м/с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628" y="2005849"/>
                <a:ext cx="1430135" cy="392993"/>
              </a:xfrm>
              <a:prstGeom prst="rect">
                <a:avLst/>
              </a:prstGeom>
              <a:blipFill rotWithShape="1">
                <a:blip r:embed="rId6"/>
                <a:stretch>
                  <a:fillRect l="-1282" t="-13846" r="-3419" b="-2923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/>
              <p:cNvSpPr txBox="1"/>
              <p:nvPr/>
            </p:nvSpPr>
            <p:spPr>
              <a:xfrm>
                <a:off x="2699792" y="555526"/>
                <a:ext cx="75322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𝑣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−?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78" name="TextBox 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792" y="555526"/>
                <a:ext cx="753220" cy="400110"/>
              </a:xfrm>
              <a:prstGeom prst="rect">
                <a:avLst/>
              </a:prstGeom>
              <a:blipFill rotWithShape="1">
                <a:blip r:embed="rId7"/>
                <a:stretch>
                  <a:fillRect t="-18182" r="-19512" b="-378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/>
              <p:cNvSpPr txBox="1"/>
              <p:nvPr/>
            </p:nvSpPr>
            <p:spPr>
              <a:xfrm>
                <a:off x="2804904" y="838879"/>
                <a:ext cx="1191032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ru-RU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5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м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79" name="TextBox 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4904" y="838879"/>
                <a:ext cx="1191032" cy="392993"/>
              </a:xfrm>
              <a:prstGeom prst="rect">
                <a:avLst/>
              </a:prstGeom>
              <a:blipFill rotWithShape="1">
                <a:blip r:embed="rId8"/>
                <a:stretch>
                  <a:fillRect l="-3571" t="-14063" r="-3571" b="-140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1053184" y="306549"/>
                <a:ext cx="1430135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0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=3 м/с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3184" y="306549"/>
                <a:ext cx="1430135" cy="392993"/>
              </a:xfrm>
              <a:prstGeom prst="rect">
                <a:avLst/>
              </a:prstGeom>
              <a:blipFill rotWithShape="1">
                <a:blip r:embed="rId9"/>
                <a:stretch>
                  <a:fillRect l="-1282" t="-12308" r="-3419" b="-2923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2282981" y="2139702"/>
                <a:ext cx="245657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п0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к0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п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</m:t>
                          </m:r>
                        </m:sub>
                      </m:sSub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635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2981" y="2139702"/>
                <a:ext cx="2456570" cy="400110"/>
              </a:xfrm>
              <a:prstGeom prst="rect">
                <a:avLst/>
              </a:prstGeom>
              <a:blipFill rotWithShape="1">
                <a:blip r:embed="rId10"/>
                <a:stretch>
                  <a:fillRect l="-1990" t="-13636" r="-2985" b="-318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2273332" y="2571750"/>
                <a:ext cx="159582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𝑚</m:t>
                          </m:r>
                          <m:sSup>
                            <m:sSupPr>
                              <m:ctrlPr>
                                <a:rPr lang="en-US" sz="2000" i="1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𝑚𝑔h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508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3332" y="2571750"/>
                <a:ext cx="1595821" cy="707886"/>
              </a:xfrm>
              <a:prstGeom prst="rect">
                <a:avLst/>
              </a:prstGeom>
              <a:blipFill rotWithShape="1">
                <a:blip r:embed="rId11"/>
                <a:stretch>
                  <a:fillRect r="-5725" b="-43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2282981" y="3395776"/>
                <a:ext cx="155568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2981" y="3395776"/>
                <a:ext cx="1555682" cy="400110"/>
              </a:xfrm>
              <a:prstGeom prst="rect">
                <a:avLst/>
              </a:prstGeom>
              <a:blipFill rotWithShape="1">
                <a:blip r:embed="rId12"/>
                <a:stretch>
                  <a:fillRect l="-3137" t="-19697" r="-6275" b="-378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8" name="Рисунок 47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263" y="1234376"/>
            <a:ext cx="936177" cy="160487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122110" y="2063340"/>
            <a:ext cx="1698362" cy="775913"/>
          </a:xfrm>
          <a:prstGeom prst="rect">
            <a:avLst/>
          </a:prstGeom>
          <a:solidFill>
            <a:schemeClr val="bg2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691345" y="3677711"/>
            <a:ext cx="23030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9" name="Рисунок 48"/>
          <p:cNvPicPr>
            <a:picLocks noChangeAspect="1"/>
          </p:cNvPicPr>
          <p:nvPr/>
        </p:nvPicPr>
        <p:blipFill rotWithShape="1">
          <a:blip r:embed="rId1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852" b="100000" l="0" r="100000">
                        <a14:foregroundMark x1="49524" y1="32407" x2="49524" y2="32407"/>
                        <a14:foregroundMark x1="33333" y1="14815" x2="76190" y2="35185"/>
                        <a14:backgroundMark x1="81667" y1="6557" x2="90000" y2="98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68" t="5682" r="4604" b="4832"/>
          <a:stretch/>
        </p:blipFill>
        <p:spPr>
          <a:xfrm flipH="1">
            <a:off x="7452320" y="1707654"/>
            <a:ext cx="327110" cy="331622"/>
          </a:xfrm>
          <a:prstGeom prst="ellipse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6691345" y="1338034"/>
            <a:ext cx="1049007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798121" y="1350029"/>
            <a:ext cx="0" cy="2278412"/>
          </a:xfrm>
          <a:prstGeom prst="straightConnector1">
            <a:avLst/>
          </a:prstGeom>
          <a:ln>
            <a:solidFill>
              <a:schemeClr val="bg1"/>
            </a:solidFill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>
                <a:off x="6408434" y="2243648"/>
                <a:ext cx="39581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h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8434" y="2243648"/>
                <a:ext cx="395814" cy="400110"/>
              </a:xfrm>
              <a:prstGeom prst="rect">
                <a:avLst/>
              </a:prstGeom>
              <a:blipFill rotWithShape="1">
                <a:blip r:embed="rId16"/>
                <a:stretch>
                  <a:fillRect l="-1538" t="-7576" r="-26154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Прямоугольник 52"/>
              <p:cNvSpPr/>
              <p:nvPr/>
            </p:nvSpPr>
            <p:spPr>
              <a:xfrm>
                <a:off x="7128000" y="2819712"/>
                <a:ext cx="505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53" name="Прямоугольник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8000" y="2819712"/>
                <a:ext cx="505138" cy="400110"/>
              </a:xfrm>
              <a:prstGeom prst="rect">
                <a:avLst/>
              </a:prstGeom>
              <a:blipFill rotWithShape="1">
                <a:blip r:embed="rId17"/>
                <a:stretch>
                  <a:fillRect l="-2410" t="-7692" r="-19277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7" name="Прямая со стрелкой 56"/>
          <p:cNvCxnSpPr/>
          <p:nvPr/>
        </p:nvCxnSpPr>
        <p:spPr>
          <a:xfrm>
            <a:off x="7164288" y="2063340"/>
            <a:ext cx="0" cy="1565101"/>
          </a:xfrm>
          <a:prstGeom prst="straightConnector1">
            <a:avLst/>
          </a:prstGeom>
          <a:ln>
            <a:solidFill>
              <a:schemeClr val="bg1"/>
            </a:solidFill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Прямоугольник 57"/>
              <p:cNvSpPr/>
              <p:nvPr/>
            </p:nvSpPr>
            <p:spPr>
              <a:xfrm>
                <a:off x="7128000" y="1310876"/>
                <a:ext cx="51110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58" name="Прямоугольник 5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8000" y="1310876"/>
                <a:ext cx="511101" cy="400110"/>
              </a:xfrm>
              <a:prstGeom prst="rect">
                <a:avLst/>
              </a:prstGeom>
              <a:blipFill rotWithShape="1">
                <a:blip r:embed="rId18"/>
                <a:stretch>
                  <a:fillRect l="-1190" t="-7576" r="-20238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9" name="Прямая со стрелкой 58"/>
          <p:cNvCxnSpPr/>
          <p:nvPr/>
        </p:nvCxnSpPr>
        <p:spPr>
          <a:xfrm>
            <a:off x="7164288" y="1338034"/>
            <a:ext cx="0" cy="750229"/>
          </a:xfrm>
          <a:prstGeom prst="straightConnector1">
            <a:avLst/>
          </a:prstGeom>
          <a:ln>
            <a:solidFill>
              <a:schemeClr val="bg1"/>
            </a:solidFill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>
              <a:xfrm>
                <a:off x="3727468" y="2715766"/>
                <a:ext cx="1661930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889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⇒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889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𝑣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889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889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889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889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𝑔h</m:t>
                          </m:r>
                        </m:e>
                      </m:rad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889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7468" y="2715766"/>
                <a:ext cx="1661930" cy="465064"/>
              </a:xfrm>
              <a:prstGeom prst="rect">
                <a:avLst/>
              </a:prstGeom>
              <a:blipFill rotWithShape="1">
                <a:blip r:embed="rId19"/>
                <a:stretch>
                  <a:fillRect l="-1465" t="-6494" r="-6227" b="-298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>
              <a:xfrm>
                <a:off x="4021246" y="3187257"/>
                <a:ext cx="1222194" cy="7638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ru-RU" sz="2000" i="1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𝑔</m:t>
                          </m:r>
                        </m:den>
                      </m:f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508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1246" y="3187257"/>
                <a:ext cx="1222194" cy="763863"/>
              </a:xfrm>
              <a:prstGeom prst="rect">
                <a:avLst/>
              </a:prstGeom>
              <a:blipFill rotWithShape="1">
                <a:blip r:embed="rId20"/>
                <a:stretch>
                  <a:fillRect r="-8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/>
              <p:nvPr/>
            </p:nvSpPr>
            <p:spPr>
              <a:xfrm>
                <a:off x="2270259" y="3186000"/>
                <a:ext cx="1669624" cy="7638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+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𝑔</m:t>
                          </m:r>
                        </m:den>
                      </m:f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508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0259" y="3186000"/>
                <a:ext cx="1669624" cy="763863"/>
              </a:xfrm>
              <a:prstGeom prst="rect">
                <a:avLst/>
              </a:prstGeom>
              <a:blipFill rotWithShape="1">
                <a:blip r:embed="rId21"/>
                <a:stretch>
                  <a:fillRect r="-54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2282981" y="4027988"/>
                <a:ext cx="2164182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𝑣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𝑔</m:t>
                          </m:r>
                          <m:sSub>
                            <m:sSubPr>
                              <m:ctrlPr>
                                <a:rPr lang="en-US" sz="2000" i="1" smtClean="0">
                                  <a:solidFill>
                                    <a:prstClr val="white"/>
                                  </a:solidFill>
                                  <a:effectLst>
                                    <a:glow rad="1016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1016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1016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000" i="1">
                                  <a:solidFill>
                                    <a:prstClr val="white"/>
                                  </a:solidFill>
                                  <a:effectLst>
                                    <a:glow rad="1016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prstClr val="white"/>
                                      </a:solidFill>
                                      <a:effectLst>
                                        <a:glow rad="1016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prstClr val="white"/>
                                      </a:solidFill>
                                      <a:effectLst>
                                        <a:glow rad="1016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prstClr val="white"/>
                                      </a:solidFill>
                                      <a:effectLst>
                                        <a:glow rad="1016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sz="2000" i="1">
                                  <a:solidFill>
                                    <a:prstClr val="white"/>
                                  </a:solidFill>
                                  <a:effectLst>
                                    <a:glow rad="1016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2981" y="4027988"/>
                <a:ext cx="2164182" cy="465064"/>
              </a:xfrm>
              <a:prstGeom prst="rect">
                <a:avLst/>
              </a:prstGeom>
              <a:blipFill rotWithShape="1">
                <a:blip r:embed="rId22"/>
                <a:stretch>
                  <a:fillRect t="-6579" r="-4789" b="-342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4282202" y="4025240"/>
                <a:ext cx="3677866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9,8∙5</m:t>
                          </m:r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000" i="1">
                                  <a:solidFill>
                                    <a:prstClr val="white"/>
                                  </a:solidFill>
                                  <a:effectLst>
                                    <a:glow rad="1016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ru-RU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1016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prstClr val="white"/>
                                  </a:solidFill>
                                  <a:effectLst>
                                    <a:glow rad="1016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=10,34 м/с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2202" y="4025240"/>
                <a:ext cx="3677866" cy="465064"/>
              </a:xfrm>
              <a:prstGeom prst="rect">
                <a:avLst/>
              </a:prstGeom>
              <a:blipFill rotWithShape="1">
                <a:blip r:embed="rId23"/>
                <a:stretch>
                  <a:fillRect t="-5195" r="-2483" b="-3376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66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46914E-6 L -8.33333E-7 -0.102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10216 L 1.38889E-6 0.3179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5679E-6 L -0.25782 0.1447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9" y="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93827E-7 L -0.07917 0.3321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8" y="166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58025E-6 L -0.2224 0.35309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28" y="176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20" grpId="0"/>
      <p:bldP spid="51" grpId="0"/>
      <p:bldP spid="52" grpId="0"/>
      <p:bldP spid="54" grpId="0"/>
      <p:bldP spid="55" grpId="0"/>
      <p:bldP spid="78" grpId="0"/>
      <p:bldP spid="78" grpId="1"/>
      <p:bldP spid="78" grpId="2"/>
      <p:bldP spid="79" grpId="0"/>
      <p:bldP spid="79" grpId="1"/>
      <p:bldP spid="79" grpId="2"/>
      <p:bldP spid="30" grpId="0"/>
      <p:bldP spid="30" grpId="1"/>
      <p:bldP spid="30" grpId="2"/>
      <p:bldP spid="41" grpId="0"/>
      <p:bldP spid="45" grpId="0"/>
      <p:bldP spid="46" grpId="0"/>
      <p:bldP spid="46" grpId="1"/>
      <p:bldP spid="18" grpId="0"/>
      <p:bldP spid="53" grpId="0"/>
      <p:bldP spid="58" grpId="0"/>
      <p:bldP spid="60" grpId="0"/>
      <p:bldP spid="61" grpId="0"/>
      <p:bldP spid="62" grpId="0"/>
      <p:bldP spid="63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Группа 2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2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2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292889" y="51470"/>
            <a:ext cx="85275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Барон Мюнхгаузен утверждал, что он может летать на ядре. Как-то раз, он сказал, что спустившись с высоты 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80 м, 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на высоту 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60 м, 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его скорость увеличилась 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на 20 м/с. 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Могло ли высказывание барона быть правдивым?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9532" y="987574"/>
            <a:ext cx="8098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Дано</a:t>
            </a:r>
            <a:r>
              <a:rPr lang="ru-RU" sz="2000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: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907704" y="1126364"/>
            <a:ext cx="0" cy="194160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65654" y="2589690"/>
            <a:ext cx="154205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282981" y="987574"/>
            <a:ext cx="1506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Решение</a:t>
            </a:r>
            <a:r>
              <a:rPr lang="ru-RU" sz="2000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5786" y="2608042"/>
            <a:ext cx="1085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Правда?</a:t>
            </a:r>
            <a:endParaRPr lang="ru-RU" sz="2000" dirty="0">
              <a:solidFill>
                <a:prstClr val="white"/>
              </a:solidFill>
              <a:effectLst>
                <a:glow rad="101600">
                  <a:prstClr val="black">
                    <a:alpha val="60000"/>
                  </a:prstClr>
                </a:glo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352628" y="1383618"/>
                <a:ext cx="1333698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80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м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628" y="1383618"/>
                <a:ext cx="1333698" cy="392993"/>
              </a:xfrm>
              <a:prstGeom prst="rect">
                <a:avLst/>
              </a:prstGeom>
              <a:blipFill rotWithShape="1">
                <a:blip r:embed="rId4"/>
                <a:stretch>
                  <a:fillRect l="-3196" t="-14063" r="-3653" b="-156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TextBox 51"/>
          <p:cNvSpPr txBox="1"/>
          <p:nvPr/>
        </p:nvSpPr>
        <p:spPr>
          <a:xfrm>
            <a:off x="221638" y="3881272"/>
            <a:ext cx="13725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Ответ</a:t>
            </a:r>
            <a:r>
              <a:rPr lang="ru-RU" sz="2000" dirty="0" smtClean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:</a:t>
            </a:r>
            <a:r>
              <a:rPr lang="en-US" sz="2000" dirty="0" smtClean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 </a:t>
            </a:r>
            <a:r>
              <a:rPr lang="ru-RU" sz="2000" dirty="0" smtClean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нет.</a:t>
            </a:r>
            <a:endParaRPr lang="ru-RU" sz="2000" dirty="0">
              <a:solidFill>
                <a:prstClr val="white"/>
              </a:solidFill>
              <a:effectLst>
                <a:glow rad="101600">
                  <a:prstClr val="black">
                    <a:alpha val="60000"/>
                  </a:prstClr>
                </a:glow>
              </a:effectLst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221046" y="1347614"/>
            <a:ext cx="3287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Закон сохранения энергии: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352628" y="2167805"/>
                <a:ext cx="1615442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∆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𝑣</m:t>
                      </m:r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20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м/с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628" y="2167805"/>
                <a:ext cx="1615442" cy="392993"/>
              </a:xfrm>
              <a:prstGeom prst="rect">
                <a:avLst/>
              </a:prstGeom>
              <a:blipFill rotWithShape="1">
                <a:blip r:embed="rId5"/>
                <a:stretch>
                  <a:fillRect l="-2642" t="-14063" r="-2642" b="-296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/>
              <p:cNvSpPr txBox="1"/>
              <p:nvPr/>
            </p:nvSpPr>
            <p:spPr>
              <a:xfrm>
                <a:off x="4067944" y="587464"/>
                <a:ext cx="115608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 sz="2000" dirty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</a:rPr>
                        <m:t>Правда?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78" name="TextBox 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7944" y="587464"/>
                <a:ext cx="1156086" cy="400110"/>
              </a:xfrm>
              <a:prstGeom prst="rect">
                <a:avLst/>
              </a:prstGeom>
              <a:blipFill rotWithShape="1">
                <a:blip r:embed="rId6"/>
                <a:stretch>
                  <a:fillRect l="-3158" t="-18182" r="-11579" b="-378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/>
              <p:cNvSpPr txBox="1"/>
              <p:nvPr/>
            </p:nvSpPr>
            <p:spPr>
              <a:xfrm>
                <a:off x="2804904" y="316638"/>
                <a:ext cx="1333698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80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м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79" name="TextBox 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4904" y="316638"/>
                <a:ext cx="1333698" cy="392993"/>
              </a:xfrm>
              <a:prstGeom prst="rect">
                <a:avLst/>
              </a:prstGeom>
              <a:blipFill rotWithShape="1">
                <a:blip r:embed="rId7"/>
                <a:stretch>
                  <a:fillRect l="-3196" t="-14063" r="-3653" b="-156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7215848" y="268288"/>
                <a:ext cx="1615442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∆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𝑣</m:t>
                      </m:r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20</m:t>
                      </m:r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м/с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5848" y="268288"/>
                <a:ext cx="1615442" cy="392993"/>
              </a:xfrm>
              <a:prstGeom prst="rect">
                <a:avLst/>
              </a:prstGeom>
              <a:blipFill rotWithShape="1">
                <a:blip r:embed="rId8"/>
                <a:stretch>
                  <a:fillRect l="-2642" t="-14063" r="-2642" b="-312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2282981" y="1719848"/>
                <a:ext cx="253043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𝑚𝑔h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+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𝑚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𝑐𝑜𝑛𝑠𝑡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508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2981" y="1719848"/>
                <a:ext cx="2530436" cy="707886"/>
              </a:xfrm>
              <a:prstGeom prst="rect">
                <a:avLst/>
              </a:prstGeom>
              <a:blipFill rotWithShape="1">
                <a:blip r:embed="rId9"/>
                <a:stretch>
                  <a:fillRect r="-3133" b="-43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Прямая соединительная линия 6"/>
          <p:cNvCxnSpPr/>
          <p:nvPr/>
        </p:nvCxnSpPr>
        <p:spPr>
          <a:xfrm>
            <a:off x="6691345" y="3651870"/>
            <a:ext cx="23030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691345" y="1126364"/>
            <a:ext cx="2128805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Прямоугольник 52"/>
              <p:cNvSpPr/>
              <p:nvPr/>
            </p:nvSpPr>
            <p:spPr>
              <a:xfrm>
                <a:off x="7128000" y="2643758"/>
                <a:ext cx="51110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53" name="Прямоугольник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8000" y="2643758"/>
                <a:ext cx="511101" cy="400110"/>
              </a:xfrm>
              <a:prstGeom prst="rect">
                <a:avLst/>
              </a:prstGeom>
              <a:blipFill rotWithShape="1">
                <a:blip r:embed="rId10"/>
                <a:stretch>
                  <a:fillRect l="-1190" t="-7692" r="-20238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7" name="Прямая со стрелкой 56"/>
          <p:cNvCxnSpPr/>
          <p:nvPr/>
        </p:nvCxnSpPr>
        <p:spPr>
          <a:xfrm>
            <a:off x="7164288" y="2037499"/>
            <a:ext cx="0" cy="1565101"/>
          </a:xfrm>
          <a:prstGeom prst="straightConnector1">
            <a:avLst/>
          </a:prstGeom>
          <a:ln>
            <a:solidFill>
              <a:schemeClr val="bg1"/>
            </a:solidFill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Прямоугольник 57"/>
              <p:cNvSpPr/>
              <p:nvPr/>
            </p:nvSpPr>
            <p:spPr>
              <a:xfrm>
                <a:off x="6797203" y="1379552"/>
                <a:ext cx="505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58" name="Прямоугольник 5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7203" y="1379552"/>
                <a:ext cx="505138" cy="400110"/>
              </a:xfrm>
              <a:prstGeom prst="rect">
                <a:avLst/>
              </a:prstGeom>
              <a:blipFill rotWithShape="1">
                <a:blip r:embed="rId11"/>
                <a:stretch>
                  <a:fillRect l="-2410" t="-7576" r="-19277" b="-257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9" name="Прямая со стрелкой 58"/>
          <p:cNvCxnSpPr/>
          <p:nvPr/>
        </p:nvCxnSpPr>
        <p:spPr>
          <a:xfrm>
            <a:off x="6840536" y="1126364"/>
            <a:ext cx="0" cy="2476236"/>
          </a:xfrm>
          <a:prstGeom prst="straightConnector1">
            <a:avLst/>
          </a:prstGeom>
          <a:ln>
            <a:solidFill>
              <a:schemeClr val="bg1"/>
            </a:solidFill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>
              <a:xfrm>
                <a:off x="2250263" y="2504096"/>
                <a:ext cx="160165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∆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</m:t>
                          </m:r>
                        </m:sub>
                      </m:sSub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∆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п</m:t>
                          </m:r>
                        </m:sub>
                      </m:sSub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0263" y="2504096"/>
                <a:ext cx="1601657" cy="400110"/>
              </a:xfrm>
              <a:prstGeom prst="rect">
                <a:avLst/>
              </a:prstGeom>
              <a:blipFill rotWithShape="1">
                <a:blip r:embed="rId12"/>
                <a:stretch>
                  <a:fillRect l="-2662" t="-20000" r="-6084" b="-384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>
              <a:xfrm>
                <a:off x="2267744" y="2975587"/>
                <a:ext cx="385419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000" b="0" i="1" smtClean="0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∆</m:t>
                                  </m:r>
                                  <m:r>
                                    <a:rPr lang="en-US" sz="2000" i="1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𝑣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=−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𝑔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∆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⇒∆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𝑣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−2</m:t>
                          </m:r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𝑔</m:t>
                          </m:r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</m:rad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508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2975587"/>
                <a:ext cx="3854197" cy="707886"/>
              </a:xfrm>
              <a:prstGeom prst="rect">
                <a:avLst/>
              </a:prstGeom>
              <a:blipFill rotWithShape="1">
                <a:blip r:embed="rId13"/>
                <a:stretch>
                  <a:fillRect r="-1899" b="-43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2282981" y="3816318"/>
                <a:ext cx="2674963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∆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𝑣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𝑔</m:t>
                          </m:r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sz="2000" i="1" smtClean="0">
                                  <a:solidFill>
                                    <a:prstClr val="white"/>
                                  </a:solidFill>
                                  <a:effectLst>
                                    <a:glow rad="1016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1016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h</m:t>
                              </m:r>
                            </m:e>
                            <m:sub>
                              <m:r>
                                <a:rPr lang="ru-RU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1016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1016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1016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h</m:t>
                              </m:r>
                            </m:e>
                            <m:sub>
                              <m:r>
                                <a:rPr lang="ru-RU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1016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)</m:t>
                          </m:r>
                        </m:e>
                      </m:rad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2981" y="3816318"/>
                <a:ext cx="2674963" cy="465064"/>
              </a:xfrm>
              <a:prstGeom prst="rect">
                <a:avLst/>
              </a:prstGeom>
              <a:blipFill rotWithShape="1">
                <a:blip r:embed="rId14"/>
                <a:stretch>
                  <a:fillRect l="-2283" t="-9211" r="-1370" b="-328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4716016" y="3813570"/>
                <a:ext cx="3982822" cy="4650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9,8</m:t>
                          </m:r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(60−80)</m:t>
                          </m:r>
                          <m: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 </m:t>
                          </m:r>
                        </m:e>
                      </m:rad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=1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9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8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м/с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016" y="3813570"/>
                <a:ext cx="3982822" cy="465064"/>
              </a:xfrm>
              <a:prstGeom prst="rect">
                <a:avLst/>
              </a:prstGeom>
              <a:blipFill rotWithShape="1">
                <a:blip r:embed="rId15"/>
                <a:stretch>
                  <a:fillRect l="-766" t="-9211" r="-2297" b="-315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357982" y="1784016"/>
                <a:ext cx="1339662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60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м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982" y="1784016"/>
                <a:ext cx="1339662" cy="392993"/>
              </a:xfrm>
              <a:prstGeom prst="rect">
                <a:avLst/>
              </a:prstGeom>
              <a:blipFill rotWithShape="1">
                <a:blip r:embed="rId16"/>
                <a:stretch>
                  <a:fillRect l="-3196" t="-14063" r="-4110" b="-156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4262532" y="305650"/>
                <a:ext cx="1339662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h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60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м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2532" y="305650"/>
                <a:ext cx="1339662" cy="392993"/>
              </a:xfrm>
              <a:prstGeom prst="rect">
                <a:avLst/>
              </a:prstGeom>
              <a:blipFill rotWithShape="1">
                <a:blip r:embed="rId17"/>
                <a:stretch>
                  <a:fillRect l="-3182" t="-12308" r="-3636" b="-153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Рисунок 5"/>
          <p:cNvPicPr>
            <a:picLocks noChangeAspect="1"/>
          </p:cNvPicPr>
          <p:nvPr/>
        </p:nvPicPr>
        <p:blipFill>
          <a:blip r:embed="rId1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068" y="1203598"/>
            <a:ext cx="716388" cy="789937"/>
          </a:xfrm>
          <a:prstGeom prst="rect">
            <a:avLst/>
          </a:prstGeom>
        </p:spPr>
      </p:pic>
      <p:cxnSp>
        <p:nvCxnSpPr>
          <p:cNvPr id="44" name="Прямая соединительная линия 43"/>
          <p:cNvCxnSpPr/>
          <p:nvPr/>
        </p:nvCxnSpPr>
        <p:spPr>
          <a:xfrm>
            <a:off x="6691344" y="2037499"/>
            <a:ext cx="2139946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2267744" y="1719848"/>
                <a:ext cx="2652714" cy="7900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𝑚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𝑔h</m:t>
                          </m:r>
                          <m:r>
                            <a:rPr lang="en-US" sz="2000" i="1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000" i="1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000" i="1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𝑣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sz="2000" i="1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𝑐𝑜𝑛𝑠𝑡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508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1719848"/>
                <a:ext cx="2652714" cy="790024"/>
              </a:xfrm>
              <a:prstGeom prst="rect">
                <a:avLst/>
              </a:prstGeom>
              <a:blipFill rotWithShape="1">
                <a:blip r:embed="rId19"/>
                <a:stretch>
                  <a:fillRect r="-34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4" name="Рисунок 33"/>
          <p:cNvPicPr>
            <a:picLocks noChangeAspect="1"/>
          </p:cNvPicPr>
          <p:nvPr/>
        </p:nvPicPr>
        <p:blipFill>
          <a:blip r:embed="rId1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24" y="2740576"/>
            <a:ext cx="1610088" cy="1775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3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8.64198E-7 L 0.18646 -0.25555 C 0.22552 -0.31234 0.28402 -0.34352 0.34479 -0.34352 C 0.41441 -0.34352 0.46996 -0.31234 0.50902 -0.25555 L 0.69566 -8.64198E-7 " pathEditMode="relative" rAng="0" ptsTypes="FffFF">
                                      <p:cBhvr>
                                        <p:cTn id="6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74" y="-17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35802E-6 L -0.26563 0.2043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81" y="10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8.64198E-7 L -0.41736 0.2765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68" y="138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09877E-6 L -0.75538 0.3675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78" y="183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58025E-6 L -0.38594 0.4027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06" y="20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20" grpId="0"/>
      <p:bldP spid="51" grpId="0"/>
      <p:bldP spid="52" grpId="0"/>
      <p:bldP spid="54" grpId="0"/>
      <p:bldP spid="55" grpId="0"/>
      <p:bldP spid="78" grpId="0"/>
      <p:bldP spid="78" grpId="1"/>
      <p:bldP spid="78" grpId="2"/>
      <p:bldP spid="79" grpId="0"/>
      <p:bldP spid="79" grpId="1"/>
      <p:bldP spid="79" grpId="2"/>
      <p:bldP spid="30" grpId="0"/>
      <p:bldP spid="30" grpId="1"/>
      <p:bldP spid="30" grpId="2"/>
      <p:bldP spid="41" grpId="0"/>
      <p:bldP spid="41" grpId="1"/>
      <p:bldP spid="53" grpId="0"/>
      <p:bldP spid="58" grpId="0"/>
      <p:bldP spid="60" grpId="0"/>
      <p:bldP spid="61" grpId="0"/>
      <p:bldP spid="63" grpId="0"/>
      <p:bldP spid="64" grpId="0"/>
      <p:bldP spid="37" grpId="0"/>
      <p:bldP spid="40" grpId="0"/>
      <p:bldP spid="40" grpId="1"/>
      <p:bldP spid="40" grpId="2"/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0" b="14477"/>
          <a:stretch/>
        </p:blipFill>
        <p:spPr>
          <a:xfrm>
            <a:off x="0" y="0"/>
            <a:ext cx="4644008" cy="25717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3419872" y="123478"/>
                <a:ext cx="5768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п</m:t>
                          </m:r>
                        </m:sub>
                      </m:sSub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  <a:effectLst>
                    <a:glow rad="889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123478"/>
                <a:ext cx="576825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3158" t="-19737" r="-30526" b="-394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Прямая со стрелкой 14"/>
          <p:cNvCxnSpPr/>
          <p:nvPr/>
        </p:nvCxnSpPr>
        <p:spPr>
          <a:xfrm flipH="1">
            <a:off x="1979712" y="585143"/>
            <a:ext cx="1602450" cy="155455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1547664" y="1995686"/>
                <a:ext cx="57201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tx1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chemeClr val="tx1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к</m:t>
                          </m:r>
                        </m:sub>
                      </m:sSub>
                    </m:oMath>
                  </m:oMathPara>
                </a14:m>
                <a:endParaRPr lang="ru-RU" sz="2400" dirty="0">
                  <a:solidFill>
                    <a:schemeClr val="tx1"/>
                  </a:solidFill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1995686"/>
                <a:ext cx="572016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3191" t="-19737" r="-30851" b="-394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9" b="16518"/>
          <a:stretch/>
        </p:blipFill>
        <p:spPr>
          <a:xfrm>
            <a:off x="-36512" y="2571750"/>
            <a:ext cx="4680520" cy="26098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3180107" y="2835027"/>
                <a:ext cx="57201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rgbClr val="00B050">
                                    <a:alpha val="60000"/>
                                  </a:srgb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rgbClr val="00B050">
                                    <a:alpha val="60000"/>
                                  </a:srgb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rgbClr val="00B050">
                                    <a:alpha val="60000"/>
                                  </a:srgbClr>
                                </a:glow>
                              </a:effectLst>
                              <a:latin typeface="Cambria Math"/>
                            </a:rPr>
                            <m:t>к</m:t>
                          </m:r>
                        </m:sub>
                      </m:sSub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  <a:effectLst>
                    <a:glow rad="88900">
                      <a:srgbClr val="00B050">
                        <a:alpha val="60000"/>
                      </a:srgb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0107" y="2835027"/>
                <a:ext cx="572016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3191" t="-19737" r="-30851" b="-394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Прямая со стрелкой 21"/>
          <p:cNvCxnSpPr/>
          <p:nvPr/>
        </p:nvCxnSpPr>
        <p:spPr>
          <a:xfrm flipH="1">
            <a:off x="2614637" y="3065860"/>
            <a:ext cx="625451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1337482" y="2835027"/>
                <a:ext cx="5768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rgbClr val="0070C0">
                                    <a:alpha val="60000"/>
                                  </a:srgb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rgbClr val="0070C0">
                                    <a:alpha val="60000"/>
                                  </a:srgb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rgbClr val="0070C0">
                                    <a:alpha val="60000"/>
                                  </a:srgbClr>
                                </a:glow>
                              </a:effectLst>
                              <a:latin typeface="Cambria Math"/>
                            </a:rPr>
                            <m:t>п</m:t>
                          </m:r>
                        </m:sub>
                      </m:sSub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  <a:effectLst>
                    <a:glow rad="88900">
                      <a:srgbClr val="0070C0">
                        <a:alpha val="60000"/>
                      </a:srgb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7482" y="2835027"/>
                <a:ext cx="576825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3158" t="-19737" r="-30526" b="-394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707" y="-444599"/>
            <a:ext cx="5631869" cy="6032695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644008" y="455335"/>
            <a:ext cx="3898776" cy="63757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Основные выводы</a:t>
            </a:r>
            <a:endParaRPr lang="ru-RU" sz="2600" b="1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4909637" y="856714"/>
            <a:ext cx="4062007" cy="3699322"/>
            <a:chOff x="4909637" y="856714"/>
            <a:chExt cx="4062007" cy="3699322"/>
          </a:xfrm>
        </p:grpSpPr>
        <p:sp>
          <p:nvSpPr>
            <p:cNvPr id="8" name="Объект 2"/>
            <p:cNvSpPr txBox="1">
              <a:spLocks/>
            </p:cNvSpPr>
            <p:nvPr/>
          </p:nvSpPr>
          <p:spPr>
            <a:xfrm>
              <a:off x="4932363" y="856714"/>
              <a:ext cx="3816424" cy="778932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ru-RU" sz="2000" b="1" dirty="0" smtClean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rPr>
                <a:t>Закон сохранения механической энергии:</a:t>
              </a:r>
              <a:endParaRPr lang="ru-RU" sz="20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9" name="Объект 2"/>
            <p:cNvSpPr txBox="1">
              <a:spLocks/>
            </p:cNvSpPr>
            <p:nvPr/>
          </p:nvSpPr>
          <p:spPr>
            <a:xfrm>
              <a:off x="4909637" y="1491630"/>
              <a:ext cx="4062007" cy="1944216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ru-RU" sz="2000" dirty="0" smtClean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rPr>
                <a:t>если </a:t>
              </a:r>
              <a:r>
                <a:rPr lang="ru-RU" sz="2000" dirty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rPr>
                <a:t>в замкнутой системе не действуют силы трения и силы сопротивления, то сумма кинетической и потенциальной энергии всех тел системы остается величиной постоянной.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/>
                <p:cNvSpPr txBox="1"/>
                <p:nvPr/>
              </p:nvSpPr>
              <p:spPr>
                <a:xfrm>
                  <a:off x="5553338" y="3467784"/>
                  <a:ext cx="254447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solidFill>
                              <a:srgbClr val="002060"/>
                            </a:solidFill>
                            <a:effectLst>
                              <a:glow rad="88900">
                                <a:schemeClr val="bg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  <m:t>𝐸</m:t>
                        </m:r>
                        <m:r>
                          <a:rPr lang="en-US" sz="2000" b="0" i="1" smtClean="0">
                            <a:solidFill>
                              <a:srgbClr val="002060"/>
                            </a:solidFill>
                            <a:effectLst>
                              <a:glow rad="88900">
                                <a:schemeClr val="bg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  <m:t>=</m:t>
                        </m:r>
                        <m:sSub>
                          <m:sSubPr>
                            <m:ctrlPr>
                              <a:rPr lang="en-US" sz="2000" b="0" i="1" smtClean="0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𝐸</m:t>
                            </m:r>
                          </m:e>
                          <m:sub>
                            <m:r>
                              <a:rPr lang="ru-RU" sz="2000" b="0" i="1" smtClean="0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п</m:t>
                            </m:r>
                          </m:sub>
                        </m:sSub>
                        <m:r>
                          <a:rPr lang="ru-RU" sz="2000" b="0" i="1" smtClean="0">
                            <a:solidFill>
                              <a:srgbClr val="002060"/>
                            </a:solidFill>
                            <a:effectLst>
                              <a:glow rad="88900">
                                <a:schemeClr val="bg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sz="2000" i="1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𝐸</m:t>
                            </m:r>
                          </m:e>
                          <m:sub>
                            <m:r>
                              <a:rPr lang="ru-RU" sz="2000" b="0" i="1" smtClean="0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к</m:t>
                            </m:r>
                          </m:sub>
                        </m:sSub>
                        <m:r>
                          <a:rPr lang="ru-RU" sz="2000" b="0" i="1" smtClean="0">
                            <a:solidFill>
                              <a:srgbClr val="002060"/>
                            </a:solidFill>
                            <a:effectLst>
                              <a:glow rad="88900">
                                <a:schemeClr val="bg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  <m:t>=</m:t>
                        </m:r>
                        <m:r>
                          <a:rPr lang="en-US" sz="2000" b="0" i="1" smtClean="0">
                            <a:solidFill>
                              <a:srgbClr val="002060"/>
                            </a:solidFill>
                            <a:effectLst>
                              <a:glow rad="88900">
                                <a:schemeClr val="bg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  <m:t>𝑐𝑜𝑛𝑠𝑡</m:t>
                        </m:r>
                      </m:oMath>
                    </m:oMathPara>
                  </a14:m>
                  <a:endParaRPr lang="ru-RU" sz="2000" dirty="0">
                    <a:solidFill>
                      <a:srgbClr val="002060"/>
                    </a:solidFill>
                    <a:effectLst>
                      <a:glow rad="88900">
                        <a:schemeClr val="bg1">
                          <a:alpha val="60000"/>
                        </a:schemeClr>
                      </a:glow>
                    </a:effectLst>
                  </a:endParaRPr>
                </a:p>
              </p:txBody>
            </p:sp>
          </mc:Choice>
          <mc:Fallback xmlns="">
            <p:sp>
              <p:nvSpPr>
                <p:cNvPr id="10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53338" y="3467784"/>
                  <a:ext cx="2544479" cy="400110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 t="-16923" r="-5036" b="-36923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" name="Объект 2"/>
            <p:cNvSpPr txBox="1">
              <a:spLocks/>
            </p:cNvSpPr>
            <p:nvPr/>
          </p:nvSpPr>
          <p:spPr>
            <a:xfrm>
              <a:off x="6540401" y="3846776"/>
              <a:ext cx="600347" cy="453166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ru-RU" sz="2000" dirty="0" smtClean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rPr>
                <a:t>или</a:t>
              </a:r>
              <a:endParaRPr lang="ru-RU" sz="2000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5969567" y="4155926"/>
                  <a:ext cx="160165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solidFill>
                              <a:srgbClr val="002060"/>
                            </a:solidFill>
                            <a:effectLst>
                              <a:glow rad="88900">
                                <a:schemeClr val="bg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  <a:ea typeface="Cambria Math"/>
                          </a:rPr>
                          <m:t>∆</m:t>
                        </m:r>
                        <m:sSub>
                          <m:sSubPr>
                            <m:ctrlPr>
                              <a:rPr lang="en-US" sz="2000" b="0" i="1" smtClean="0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𝐸</m:t>
                            </m:r>
                          </m:e>
                          <m:sub>
                            <m:r>
                              <a:rPr lang="ru-RU" sz="2000" b="0" i="1" smtClean="0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к</m:t>
                            </m:r>
                          </m:sub>
                        </m:sSub>
                        <m:r>
                          <a:rPr lang="ru-RU" sz="2000" b="0" i="1" smtClean="0">
                            <a:solidFill>
                              <a:srgbClr val="002060"/>
                            </a:solidFill>
                            <a:effectLst>
                              <a:glow rad="88900">
                                <a:schemeClr val="bg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  <m:t>=−</m:t>
                        </m:r>
                        <m:r>
                          <a:rPr lang="ru-RU" sz="2000" b="0" i="1" smtClean="0">
                            <a:solidFill>
                              <a:srgbClr val="002060"/>
                            </a:solidFill>
                            <a:effectLst>
                              <a:glow rad="88900">
                                <a:schemeClr val="bg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  <a:ea typeface="Cambria Math"/>
                          </a:rPr>
                          <m:t>∆</m:t>
                        </m:r>
                        <m:sSub>
                          <m:sSubPr>
                            <m:ctrlPr>
                              <a:rPr lang="en-US" sz="2000" i="1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𝐸</m:t>
                            </m:r>
                          </m:e>
                          <m:sub>
                            <m:r>
                              <a:rPr lang="ru-RU" sz="2000" b="0" i="1" smtClean="0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п</m:t>
                            </m:r>
                          </m:sub>
                        </m:sSub>
                      </m:oMath>
                    </m:oMathPara>
                  </a14:m>
                  <a:endParaRPr lang="ru-RU" sz="2000" dirty="0">
                    <a:solidFill>
                      <a:srgbClr val="002060"/>
                    </a:solidFill>
                    <a:effectLst>
                      <a:glow rad="88900">
                        <a:schemeClr val="bg1">
                          <a:alpha val="60000"/>
                        </a:schemeClr>
                      </a:glow>
                    </a:effectLst>
                  </a:endParaRPr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69567" y="4155926"/>
                  <a:ext cx="1601656" cy="400110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t="-16923" r="-7985" b="-36923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" name="Группа 3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5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9232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4730"/>
          <a:stretch/>
        </p:blipFill>
        <p:spPr>
          <a:xfrm>
            <a:off x="-324544" y="-92546"/>
            <a:ext cx="9668569" cy="52360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707" y="-444599"/>
            <a:ext cx="5631869" cy="6032695"/>
          </a:xfrm>
          <a:prstGeom prst="rect">
            <a:avLst/>
          </a:prstGeom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4932000" y="627534"/>
            <a:ext cx="4062370" cy="11614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9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Энергия</a:t>
            </a:r>
            <a:r>
              <a:rPr lang="ru-RU" sz="19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— это физическая величина, показывающая, какую работу может совершить тело.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Объект 2"/>
          <p:cNvSpPr txBox="1">
            <a:spLocks/>
          </p:cNvSpPr>
          <p:nvPr/>
        </p:nvSpPr>
        <p:spPr>
          <a:xfrm>
            <a:off x="4932000" y="1635646"/>
            <a:ext cx="4062370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9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Энергия</a:t>
            </a:r>
            <a:r>
              <a:rPr lang="ru-RU" sz="19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обозначается буквой </a:t>
            </a:r>
            <a:r>
              <a:rPr lang="en-US" sz="1900" b="1" i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E</a:t>
            </a:r>
            <a:r>
              <a:rPr lang="ru-RU" sz="19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Объект 2"/>
              <p:cNvSpPr txBox="1">
                <a:spLocks/>
              </p:cNvSpPr>
              <p:nvPr/>
            </p:nvSpPr>
            <p:spPr>
              <a:xfrm>
                <a:off x="4909455" y="2139702"/>
                <a:ext cx="4236989" cy="9361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ru-RU" sz="2000" dirty="0">
                    <a:effectLst>
                      <a:glow rad="88900">
                        <a:schemeClr val="bg1">
                          <a:alpha val="60000"/>
                        </a:schemeClr>
                      </a:glow>
                    </a:effectLst>
                  </a:rPr>
                  <a:t>В</a:t>
                </a:r>
                <a:r>
                  <a:rPr lang="ru-RU" sz="2000" b="1" dirty="0">
                    <a:effectLst>
                      <a:glow rad="88900">
                        <a:schemeClr val="bg1">
                          <a:alpha val="60000"/>
                        </a:schemeClr>
                      </a:glow>
                    </a:effectLst>
                  </a:rPr>
                  <a:t> СИ энергия</a:t>
                </a:r>
                <a:r>
                  <a:rPr lang="ru-RU" sz="2000" dirty="0">
                    <a:effectLst>
                      <a:glow rad="88900">
                        <a:schemeClr val="bg1">
                          <a:alpha val="60000"/>
                        </a:schemeClr>
                      </a:glow>
                    </a:effectLst>
                  </a:rPr>
                  <a:t> измеряется в джоулях:</a:t>
                </a:r>
              </a:p>
              <a:p>
                <a:pPr marL="0" indent="0">
                  <a:buNone/>
                </a:pPr>
                <a:endParaRPr lang="ru-RU" sz="700" dirty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ru-RU" sz="2100" i="1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100" i="1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</m:d>
                      <m:r>
                        <a:rPr lang="ru-RU" sz="2100" i="1"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ru-RU" sz="2100" i="1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2100" i="1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Дж</m:t>
                          </m:r>
                        </m:e>
                      </m:d>
                    </m:oMath>
                  </m:oMathPara>
                </a14:m>
                <a:endParaRPr lang="ru-RU" sz="2100" dirty="0" smtClean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11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9455" y="2139702"/>
                <a:ext cx="4236989" cy="936104"/>
              </a:xfrm>
              <a:prstGeom prst="rect">
                <a:avLst/>
              </a:prstGeom>
              <a:blipFill rotWithShape="1">
                <a:blip r:embed="rId5"/>
                <a:stretch>
                  <a:fillRect l="-2158" t="-714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94" y="2923850"/>
            <a:ext cx="2627784" cy="1177247"/>
          </a:xfrm>
          <a:prstGeom prst="rect">
            <a:avLst/>
          </a:prstGeom>
        </p:spPr>
      </p:pic>
      <p:pic>
        <p:nvPicPr>
          <p:cNvPr id="13" name="Рисунок 12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27784" y="3219822"/>
            <a:ext cx="1105200" cy="10870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Объект 2"/>
              <p:cNvSpPr txBox="1">
                <a:spLocks/>
              </p:cNvSpPr>
              <p:nvPr/>
            </p:nvSpPr>
            <p:spPr>
              <a:xfrm>
                <a:off x="4909455" y="3003798"/>
                <a:ext cx="4084915" cy="117174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:r>
                  <a:rPr lang="ru-RU" sz="1900" dirty="0" smtClean="0">
                    <a:effectLst>
                      <a:glow rad="88900">
                        <a:schemeClr val="bg1">
                          <a:alpha val="60000"/>
                        </a:schemeClr>
                      </a:glow>
                    </a:effectLst>
                  </a:rPr>
                  <a:t>Совершенная работа равна изменению энергии:</a:t>
                </a:r>
              </a:p>
              <a:p>
                <a:pPr marL="0" indent="0">
                  <a:buFont typeface="Arial" pitchFamily="34" charset="0"/>
                  <a:buNone/>
                </a:pPr>
                <a:endParaRPr lang="ru-RU" sz="600" dirty="0" smtClean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900" b="0" i="1" smtClean="0">
                          <a:solidFill>
                            <a:srgbClr val="002060"/>
                          </a:solidFill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𝐴</m:t>
                      </m:r>
                      <m:r>
                        <a:rPr lang="ru-RU" sz="1900" b="0" i="1" smtClean="0">
                          <a:solidFill>
                            <a:srgbClr val="002060"/>
                          </a:solidFill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</m:t>
                      </m:r>
                      <m:r>
                        <a:rPr lang="ru-RU" sz="1900" b="0" i="1" smtClean="0">
                          <a:solidFill>
                            <a:srgbClr val="002060"/>
                          </a:solidFill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∆</m:t>
                      </m:r>
                      <m:r>
                        <a:rPr lang="en-US" sz="1900" b="0" i="1" smtClean="0">
                          <a:solidFill>
                            <a:srgbClr val="002060"/>
                          </a:solidFill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𝐸</m:t>
                      </m:r>
                    </m:oMath>
                  </m:oMathPara>
                </a14:m>
                <a:endParaRPr lang="ru-RU" sz="1900" dirty="0" smtClean="0">
                  <a:solidFill>
                    <a:srgbClr val="002060"/>
                  </a:solidFill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1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9455" y="3003798"/>
                <a:ext cx="4084915" cy="1171747"/>
              </a:xfrm>
              <a:prstGeom prst="rect">
                <a:avLst/>
              </a:prstGeom>
              <a:blipFill rotWithShape="1">
                <a:blip r:embed="rId8"/>
                <a:stretch>
                  <a:fillRect l="-2239" t="-5729" b="-36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Объект 2"/>
          <p:cNvSpPr txBox="1">
            <a:spLocks/>
          </p:cNvSpPr>
          <p:nvPr/>
        </p:nvSpPr>
        <p:spPr>
          <a:xfrm>
            <a:off x="4909456" y="4175545"/>
            <a:ext cx="4234544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9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Энергия</a:t>
            </a:r>
            <a:r>
              <a:rPr lang="ru-RU" sz="1900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— это </a:t>
            </a:r>
            <a:r>
              <a:rPr lang="ru-RU" sz="19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скалярная величина!</a:t>
            </a:r>
          </a:p>
        </p:txBody>
      </p:sp>
    </p:spTree>
    <p:extLst>
      <p:ext uri="{BB962C8B-B14F-4D97-AF65-F5344CB8AC3E}">
        <p14:creationId xmlns:p14="http://schemas.microsoft.com/office/powerpoint/2010/main" val="166027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Штриховая стрелка вправо 3"/>
          <p:cNvSpPr/>
          <p:nvPr/>
        </p:nvSpPr>
        <p:spPr>
          <a:xfrm rot="16200000" flipH="1">
            <a:off x="6602703" y="2707466"/>
            <a:ext cx="580601" cy="468425"/>
          </a:xfrm>
          <a:prstGeom prst="stripedRightArrow">
            <a:avLst>
              <a:gd name="adj1" fmla="val 50000"/>
              <a:gd name="adj2" fmla="val 84664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  <a:lin ang="10800000" scaled="0"/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296796" y="411510"/>
            <a:ext cx="4507452" cy="615553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endParaRPr lang="ru-RU" sz="200" b="1" dirty="0" smtClean="0">
              <a:solidFill>
                <a:schemeClr val="bg1"/>
              </a:solidFill>
              <a:effectLst>
                <a:glow rad="76200">
                  <a:srgbClr val="0070C0"/>
                </a:glow>
              </a:effectLst>
              <a:latin typeface="+mj-lt"/>
            </a:endParaRPr>
          </a:p>
          <a:p>
            <a:pPr algn="ctr"/>
            <a:r>
              <a:rPr lang="ru-RU" sz="3000" b="1" dirty="0" smtClean="0">
                <a:solidFill>
                  <a:schemeClr val="bg1"/>
                </a:solidFill>
                <a:effectLst>
                  <a:glow rad="76200">
                    <a:srgbClr val="0070C0"/>
                  </a:glow>
                </a:effectLst>
                <a:latin typeface="Arial" pitchFamily="34" charset="0"/>
                <a:cs typeface="Arial" pitchFamily="34" charset="0"/>
              </a:rPr>
              <a:t>Механическая энергия</a:t>
            </a:r>
          </a:p>
          <a:p>
            <a:endParaRPr lang="ru-RU" sz="200" b="1" dirty="0">
              <a:solidFill>
                <a:schemeClr val="bg1"/>
              </a:solidFill>
              <a:effectLst>
                <a:glow rad="76200">
                  <a:srgbClr val="0070C0"/>
                </a:glow>
              </a:effectLst>
              <a:latin typeface="+mj-lt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Скругленный прямоугольник 8"/>
          <p:cNvSpPr/>
          <p:nvPr/>
        </p:nvSpPr>
        <p:spPr>
          <a:xfrm>
            <a:off x="1108559" y="1851670"/>
            <a:ext cx="2428892" cy="573316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glow rad="114300">
                    <a:srgbClr val="0070C0"/>
                  </a:glow>
                </a:effectLst>
                <a:latin typeface="Times New Roman" pitchFamily="18" charset="0"/>
                <a:cs typeface="Times New Roman" pitchFamily="18" charset="0"/>
              </a:rPr>
              <a:t>Потенциальная</a:t>
            </a:r>
            <a:endParaRPr lang="ru-RU" sz="2400" b="1" dirty="0">
              <a:solidFill>
                <a:schemeClr val="bg1"/>
              </a:solidFill>
              <a:effectLst>
                <a:glow rad="114300">
                  <a:srgbClr val="0070C0"/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678003" y="1851670"/>
            <a:ext cx="2430000" cy="573316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glow rad="114300">
                    <a:srgbClr val="0070C0"/>
                  </a:glow>
                </a:effectLst>
                <a:latin typeface="Times New Roman" pitchFamily="18" charset="0"/>
                <a:cs typeface="Times New Roman" pitchFamily="18" charset="0"/>
              </a:rPr>
              <a:t>Кинетическая</a:t>
            </a:r>
            <a:endParaRPr lang="ru-RU" sz="2400" b="1" dirty="0">
              <a:solidFill>
                <a:schemeClr val="bg1"/>
              </a:solidFill>
              <a:effectLst>
                <a:glow rad="114300">
                  <a:srgbClr val="0070C0"/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9276" y="3363838"/>
            <a:ext cx="3777911" cy="1216516"/>
          </a:xfrm>
          <a:prstGeom prst="roundRect">
            <a:avLst>
              <a:gd name="adj" fmla="val 1782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114300">
                    <a:srgbClr val="0070C0"/>
                  </a:glow>
                </a:effectLst>
                <a:latin typeface="Times New Roman" pitchFamily="18" charset="0"/>
                <a:cs typeface="Times New Roman" pitchFamily="18" charset="0"/>
              </a:rPr>
              <a:t>Энергия, которая определяется взаимным расположением тел (или частей одного и того же тела)</a:t>
            </a:r>
            <a:endParaRPr lang="ru-RU" b="1" dirty="0">
              <a:solidFill>
                <a:schemeClr val="bg1"/>
              </a:solidFill>
              <a:effectLst>
                <a:glow rad="114300">
                  <a:srgbClr val="0070C0"/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Штриховая стрелка вправо 11"/>
          <p:cNvSpPr/>
          <p:nvPr/>
        </p:nvSpPr>
        <p:spPr>
          <a:xfrm rot="8471511">
            <a:off x="3129058" y="1212396"/>
            <a:ext cx="646885" cy="452022"/>
          </a:xfrm>
          <a:prstGeom prst="stripedRightArrow">
            <a:avLst>
              <a:gd name="adj1" fmla="val 50000"/>
              <a:gd name="adj2" fmla="val 83204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Штриховая стрелка вправо 12"/>
          <p:cNvSpPr/>
          <p:nvPr/>
        </p:nvSpPr>
        <p:spPr>
          <a:xfrm rot="13128489" flipH="1">
            <a:off x="5372534" y="1218640"/>
            <a:ext cx="647283" cy="452022"/>
          </a:xfrm>
          <a:prstGeom prst="stripedRightArrow">
            <a:avLst>
              <a:gd name="adj1" fmla="val 50000"/>
              <a:gd name="adj2" fmla="val 85529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Штриховая стрелка вправо 13"/>
          <p:cNvSpPr/>
          <p:nvPr/>
        </p:nvSpPr>
        <p:spPr>
          <a:xfrm rot="16200000" flipH="1">
            <a:off x="2032704" y="2707469"/>
            <a:ext cx="580602" cy="468426"/>
          </a:xfrm>
          <a:prstGeom prst="stripedRightArrow">
            <a:avLst>
              <a:gd name="adj1" fmla="val 50000"/>
              <a:gd name="adj2" fmla="val 84664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  <a:lin ang="10800000" scaled="0"/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04047" y="3363838"/>
            <a:ext cx="3777911" cy="1216516"/>
          </a:xfrm>
          <a:prstGeom prst="roundRect">
            <a:avLst>
              <a:gd name="adj" fmla="val 1782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114300">
                    <a:srgbClr val="0070C0"/>
                  </a:glow>
                </a:effectLst>
                <a:latin typeface="Times New Roman" pitchFamily="18" charset="0"/>
                <a:cs typeface="Times New Roman" pitchFamily="18" charset="0"/>
              </a:rPr>
              <a:t>Энергия, которой обладает  всякое движущееся тело</a:t>
            </a:r>
            <a:endParaRPr lang="ru-RU" b="1" dirty="0">
              <a:solidFill>
                <a:schemeClr val="bg1"/>
              </a:solidFill>
              <a:effectLst>
                <a:glow rad="114300">
                  <a:srgbClr val="0070C0"/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94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" r="54730"/>
          <a:stretch/>
        </p:blipFill>
        <p:spPr>
          <a:xfrm>
            <a:off x="-36352" y="-92546"/>
            <a:ext cx="9380377" cy="52360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707" y="-444599"/>
            <a:ext cx="5631869" cy="6032695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2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Объект 2"/>
          <p:cNvSpPr txBox="1">
            <a:spLocks/>
          </p:cNvSpPr>
          <p:nvPr/>
        </p:nvSpPr>
        <p:spPr>
          <a:xfrm>
            <a:off x="4932000" y="699542"/>
            <a:ext cx="4062370" cy="165618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9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Потенциальная энергия</a:t>
            </a:r>
            <a:r>
              <a:rPr lang="ru-RU" sz="19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— это энергия, которая определяется взаимным расположением взаимодействующих тел (или же частей одного и того же тела).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6280434" y="2283718"/>
                <a:ext cx="136550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п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rgbClr val="002060"/>
                          </a:solidFill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rgbClr val="002060"/>
                          </a:solidFill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𝑚𝑔h</m:t>
                      </m:r>
                    </m:oMath>
                  </m:oMathPara>
                </a14:m>
                <a:endParaRPr lang="ru-RU" sz="2000" dirty="0" smtClean="0">
                  <a:solidFill>
                    <a:srgbClr val="002060"/>
                  </a:solidFill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434" y="2283718"/>
                <a:ext cx="1365502" cy="400110"/>
              </a:xfrm>
              <a:prstGeom prst="rect">
                <a:avLst/>
              </a:prstGeom>
              <a:blipFill rotWithShape="1">
                <a:blip r:embed="rId5"/>
                <a:stretch>
                  <a:fillRect t="-18462" r="-9375" b="-369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Объект 2"/>
          <p:cNvSpPr txBox="1">
            <a:spLocks/>
          </p:cNvSpPr>
          <p:nvPr/>
        </p:nvSpPr>
        <p:spPr>
          <a:xfrm>
            <a:off x="4932000" y="2931790"/>
            <a:ext cx="4062370" cy="115212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9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Кинетическая энергия</a:t>
            </a:r>
            <a:r>
              <a:rPr lang="ru-RU" sz="19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— это энергия, которой обладает всякое движущееся тело.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>
                <a:off x="6273119" y="3867894"/>
                <a:ext cx="1277016" cy="6771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9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19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19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</m:t>
                          </m:r>
                        </m:sub>
                      </m:sSub>
                      <m:r>
                        <a:rPr lang="en-US" sz="1900" b="0" i="1" smtClean="0">
                          <a:solidFill>
                            <a:srgbClr val="002060"/>
                          </a:solidFill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19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19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𝑚</m:t>
                          </m:r>
                          <m:sSup>
                            <m:sSupPr>
                              <m:ctrlPr>
                                <a:rPr lang="en-US" sz="1900" b="0" i="1" smtClean="0">
                                  <a:solidFill>
                                    <a:srgbClr val="002060"/>
                                  </a:solidFill>
                                  <a:effectLst>
                                    <a:glow rad="88900">
                                      <a:schemeClr val="bg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1900" b="0" i="1" smtClean="0">
                                  <a:solidFill>
                                    <a:srgbClr val="002060"/>
                                  </a:solidFill>
                                  <a:effectLst>
                                    <a:glow rad="88900">
                                      <a:schemeClr val="bg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sz="1900" b="0" i="1" smtClean="0">
                                  <a:solidFill>
                                    <a:srgbClr val="002060"/>
                                  </a:solidFill>
                                  <a:effectLst>
                                    <a:glow rad="88900">
                                      <a:schemeClr val="bg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ru-RU" sz="19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1900" dirty="0" smtClean="0">
                  <a:solidFill>
                    <a:srgbClr val="002060"/>
                  </a:solidFill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3119" y="3867894"/>
                <a:ext cx="1277016" cy="677173"/>
              </a:xfrm>
              <a:prstGeom prst="rect">
                <a:avLst/>
              </a:prstGeom>
              <a:blipFill rotWithShape="1">
                <a:blip r:embed="rId6"/>
                <a:stretch>
                  <a:fillRect r="-11429" b="-89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1281" y="1635646"/>
            <a:ext cx="3229105" cy="330983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429583" y="284341"/>
                <a:ext cx="939552" cy="430887"/>
              </a:xfrm>
              <a:prstGeom prst="rect">
                <a:avLst/>
              </a:prstGeom>
              <a:gradFill>
                <a:gsLst>
                  <a:gs pos="17000">
                    <a:srgbClr val="83AEE1">
                      <a:alpha val="70000"/>
                    </a:srgbClr>
                  </a:gs>
                  <a:gs pos="100000">
                    <a:schemeClr val="bg1">
                      <a:lumMod val="85000"/>
                      <a:alpha val="70000"/>
                    </a:schemeClr>
                  </a:gs>
                </a:gsLst>
                <a:lin ang="5400000" scaled="1"/>
              </a:gradFill>
              <a:effectLst>
                <a:softEdge rad="63500"/>
              </a:effectLst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𝑣</m:t>
                      </m:r>
                      <m:r>
                        <a:rPr lang="ru-RU" sz="22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</m:t>
                      </m:r>
                      <m:r>
                        <a:rPr lang="en-US" sz="22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0</m:t>
                      </m:r>
                    </m:oMath>
                  </m:oMathPara>
                </a14:m>
                <a:endParaRPr lang="ru-RU" sz="2200" dirty="0">
                  <a:solidFill>
                    <a:schemeClr val="bg1"/>
                  </a:solidFill>
                  <a:effectLst>
                    <a:glow rad="889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583" y="284341"/>
                <a:ext cx="939552" cy="430887"/>
              </a:xfrm>
              <a:prstGeom prst="rect">
                <a:avLst/>
              </a:prstGeom>
              <a:blipFill rotWithShape="1">
                <a:blip r:embed="rId8"/>
                <a:stretch>
                  <a:fillRect t="-18571" r="-15484" b="-37143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Прямая со стрелкой 22"/>
          <p:cNvCxnSpPr/>
          <p:nvPr/>
        </p:nvCxnSpPr>
        <p:spPr>
          <a:xfrm>
            <a:off x="1254898" y="843558"/>
            <a:ext cx="0" cy="135464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1242000" y="284341"/>
                <a:ext cx="1382943" cy="430887"/>
              </a:xfrm>
              <a:prstGeom prst="rect">
                <a:avLst/>
              </a:prstGeom>
              <a:gradFill>
                <a:gsLst>
                  <a:gs pos="17000">
                    <a:srgbClr val="83AEE1">
                      <a:alpha val="70000"/>
                    </a:srgbClr>
                  </a:gs>
                  <a:gs pos="100000">
                    <a:schemeClr val="bg1">
                      <a:lumMod val="85000"/>
                      <a:alpha val="70000"/>
                    </a:schemeClr>
                  </a:gs>
                </a:gsLst>
                <a:lin ang="5400000" scaled="1"/>
              </a:gradFill>
              <a:effectLst>
                <a:softEdge rad="63500"/>
              </a:effectLst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⇒</m:t>
                      </m:r>
                      <m:sSub>
                        <m:sSubPr>
                          <m:ctrlPr>
                            <a:rPr lang="ru-RU" sz="22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2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к</m:t>
                          </m:r>
                        </m:sub>
                      </m:sSub>
                      <m:r>
                        <a:rPr lang="ru-RU" sz="22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ru-RU" sz="2200" dirty="0">
                  <a:solidFill>
                    <a:schemeClr val="bg1"/>
                  </a:solidFill>
                  <a:effectLst>
                    <a:glow rad="889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2000" y="284341"/>
                <a:ext cx="1382943" cy="430887"/>
              </a:xfrm>
              <a:prstGeom prst="rect">
                <a:avLst/>
              </a:prstGeom>
              <a:blipFill rotWithShape="1">
                <a:blip r:embed="rId9"/>
                <a:stretch>
                  <a:fillRect t="-18571" r="-11013" b="-37143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29583" y="699542"/>
                <a:ext cx="939295" cy="430887"/>
              </a:xfrm>
              <a:prstGeom prst="rect">
                <a:avLst/>
              </a:prstGeom>
              <a:gradFill>
                <a:gsLst>
                  <a:gs pos="17000">
                    <a:srgbClr val="83AEE1">
                      <a:alpha val="70000"/>
                    </a:srgbClr>
                  </a:gs>
                  <a:gs pos="100000">
                    <a:schemeClr val="bg1">
                      <a:lumMod val="85000"/>
                      <a:alpha val="70000"/>
                    </a:schemeClr>
                  </a:gs>
                </a:gsLst>
                <a:lin ang="5400000" scaled="1"/>
              </a:gradFill>
              <a:effectLst>
                <a:softEdge rad="63500"/>
              </a:effectLst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h</m:t>
                      </m:r>
                      <m:r>
                        <a:rPr lang="ru-RU" sz="2200" i="1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≠</m:t>
                      </m:r>
                      <m:r>
                        <a:rPr lang="en-US" sz="22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0</m:t>
                      </m:r>
                    </m:oMath>
                  </m:oMathPara>
                </a14:m>
                <a:endParaRPr lang="ru-RU" sz="2200" dirty="0">
                  <a:solidFill>
                    <a:schemeClr val="bg1"/>
                  </a:solidFill>
                  <a:effectLst>
                    <a:glow rad="889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583" y="699542"/>
                <a:ext cx="939295" cy="430887"/>
              </a:xfrm>
              <a:prstGeom prst="rect">
                <a:avLst/>
              </a:prstGeom>
              <a:blipFill rotWithShape="1">
                <a:blip r:embed="rId10"/>
                <a:stretch>
                  <a:fillRect l="-645" t="-18571" r="-15484" b="-37143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1242000" y="699542"/>
                <a:ext cx="1389355" cy="430887"/>
              </a:xfrm>
              <a:prstGeom prst="rect">
                <a:avLst/>
              </a:prstGeom>
              <a:gradFill>
                <a:gsLst>
                  <a:gs pos="17000">
                    <a:srgbClr val="83AEE1">
                      <a:alpha val="70000"/>
                    </a:srgbClr>
                  </a:gs>
                  <a:gs pos="100000">
                    <a:schemeClr val="bg1">
                      <a:lumMod val="85000"/>
                      <a:alpha val="70000"/>
                    </a:schemeClr>
                  </a:gs>
                </a:gsLst>
                <a:lin ang="5400000" scaled="1"/>
              </a:gradFill>
              <a:effectLst>
                <a:softEdge rad="63500"/>
              </a:effectLst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2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⇒</m:t>
                      </m:r>
                      <m:sSub>
                        <m:sSubPr>
                          <m:ctrlPr>
                            <a:rPr lang="ru-RU" sz="22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2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п</m:t>
                          </m:r>
                        </m:sub>
                      </m:sSub>
                      <m:r>
                        <a:rPr lang="en-US" sz="2200" i="1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≠</m:t>
                      </m:r>
                      <m:r>
                        <a:rPr lang="ru-RU" sz="22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ru-RU" sz="2200" dirty="0">
                  <a:solidFill>
                    <a:schemeClr val="bg1"/>
                  </a:solidFill>
                  <a:effectLst>
                    <a:glow rad="889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2000" y="699542"/>
                <a:ext cx="1389355" cy="430887"/>
              </a:xfrm>
              <a:prstGeom prst="rect">
                <a:avLst/>
              </a:prstGeom>
              <a:blipFill rotWithShape="1">
                <a:blip r:embed="rId11"/>
                <a:stretch>
                  <a:fillRect t="-18571" r="-10965" b="-37143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0163" b="52033" l="66167" r="79833"/>
                    </a14:imgEffect>
                    <a14:imgEffect>
                      <a14:artisticPhotocopy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683" t="38796" r="20823" b="46725"/>
          <a:stretch/>
        </p:blipFill>
        <p:spPr>
          <a:xfrm>
            <a:off x="1039886" y="2198199"/>
            <a:ext cx="435770" cy="479210"/>
          </a:xfrm>
          <a:prstGeom prst="ellipse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0163" b="52033" l="66167" r="7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683" t="38796" r="20823" b="46725"/>
          <a:stretch/>
        </p:blipFill>
        <p:spPr>
          <a:xfrm>
            <a:off x="1037013" y="2198199"/>
            <a:ext cx="435770" cy="479210"/>
          </a:xfrm>
          <a:prstGeom prst="ellipse">
            <a:avLst/>
          </a:prstGeom>
        </p:spPr>
      </p:pic>
      <p:cxnSp>
        <p:nvCxnSpPr>
          <p:cNvPr id="33" name="Прямая соединительная линия 32"/>
          <p:cNvCxnSpPr/>
          <p:nvPr/>
        </p:nvCxnSpPr>
        <p:spPr>
          <a:xfrm>
            <a:off x="1259632" y="2643758"/>
            <a:ext cx="0" cy="180020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2204169" y="3557178"/>
                <a:ext cx="2151807" cy="769441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accent3">
                      <a:lumMod val="75000"/>
                      <a:alpha val="70000"/>
                    </a:schemeClr>
                  </a:gs>
                  <a:gs pos="0">
                    <a:srgbClr val="D5E917">
                      <a:alpha val="49804"/>
                    </a:srgbClr>
                  </a:gs>
                </a:gsLst>
                <a:lin ang="5400000" scaled="1"/>
                <a:tileRect/>
              </a:gradFill>
              <a:effectLst>
                <a:softEdge rad="63500"/>
              </a:effectLst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h</m:t>
                      </m:r>
                      <m:r>
                        <a:rPr lang="en-US" sz="22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=0⇒</m:t>
                      </m:r>
                      <m:sSub>
                        <m:sSubPr>
                          <m:ctrlPr>
                            <a:rPr lang="ru-RU" sz="2200" i="1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200" i="1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п</m:t>
                          </m:r>
                        </m:sub>
                      </m:sSub>
                      <m:r>
                        <a:rPr lang="en-US" sz="22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</m:t>
                      </m:r>
                      <m:r>
                        <a:rPr lang="ru-RU" sz="2200" i="1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en-US" sz="2200" b="0" dirty="0" smtClean="0">
                  <a:solidFill>
                    <a:schemeClr val="bg1"/>
                  </a:solidFill>
                  <a:effectLst>
                    <a:glow rad="88900">
                      <a:schemeClr val="tx1">
                        <a:alpha val="60000"/>
                      </a:schemeClr>
                    </a:glow>
                  </a:effectLst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𝑣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≠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0</m:t>
                      </m:r>
                      <m:r>
                        <a:rPr lang="ru-RU" sz="2200" i="1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⇒</m:t>
                      </m:r>
                      <m:sSub>
                        <m:sSubPr>
                          <m:ctrlPr>
                            <a:rPr lang="ru-RU" sz="2200" i="1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200" i="1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к</m:t>
                          </m:r>
                        </m:sub>
                      </m:sSub>
                      <m:r>
                        <a:rPr lang="en-US" sz="2200" i="1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≠</m:t>
                      </m:r>
                      <m:r>
                        <a:rPr lang="ru-RU" sz="2200" i="1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ru-RU" sz="2200" dirty="0">
                  <a:solidFill>
                    <a:schemeClr val="bg1"/>
                  </a:solidFill>
                  <a:effectLst>
                    <a:glow rad="889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4169" y="3557178"/>
                <a:ext cx="2151807" cy="769441"/>
              </a:xfrm>
              <a:prstGeom prst="rect">
                <a:avLst/>
              </a:prstGeom>
              <a:blipFill rotWithShape="1">
                <a:blip r:embed="rId15"/>
                <a:stretch>
                  <a:fillRect l="-283" t="-10317" r="-6516" b="-19841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Прямая со стрелкой 37"/>
          <p:cNvCxnSpPr/>
          <p:nvPr/>
        </p:nvCxnSpPr>
        <p:spPr>
          <a:xfrm flipH="1">
            <a:off x="1475656" y="4206480"/>
            <a:ext cx="744900" cy="338587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388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0" y="7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9.87654E-7 L -2.77778E-6 0.03642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07407E-6 L -2.77778E-6 0.43179 " pathEditMode="relative" rAng="0" ptsTypes="AA">
                                      <p:cBhvr>
                                        <p:cTn id="34" dur="6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57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9" grpId="0" animBg="1"/>
      <p:bldP spid="30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301" y="0"/>
            <a:ext cx="9439838" cy="526009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707" y="-444599"/>
            <a:ext cx="5631869" cy="6032695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2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Объект 2"/>
          <p:cNvSpPr txBox="1">
            <a:spLocks/>
          </p:cNvSpPr>
          <p:nvPr/>
        </p:nvSpPr>
        <p:spPr>
          <a:xfrm>
            <a:off x="4932000" y="699542"/>
            <a:ext cx="4062370" cy="165618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9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Потенциальная энергия</a:t>
            </a:r>
            <a:r>
              <a:rPr lang="ru-RU" sz="19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— это энергия, которая определяется взаимным расположением взаимодействующих тел (или же частей одного и того же тела).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6280434" y="2283718"/>
                <a:ext cx="136550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п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rgbClr val="002060"/>
                          </a:solidFill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rgbClr val="002060"/>
                          </a:solidFill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𝑚𝑔h</m:t>
                      </m:r>
                    </m:oMath>
                  </m:oMathPara>
                </a14:m>
                <a:endParaRPr lang="ru-RU" sz="2000" dirty="0" smtClean="0">
                  <a:solidFill>
                    <a:srgbClr val="002060"/>
                  </a:solidFill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434" y="2283718"/>
                <a:ext cx="1365502" cy="400110"/>
              </a:xfrm>
              <a:prstGeom prst="rect">
                <a:avLst/>
              </a:prstGeom>
              <a:blipFill rotWithShape="1">
                <a:blip r:embed="rId5"/>
                <a:stretch>
                  <a:fillRect t="-18462" r="-9375" b="-369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Объект 2"/>
          <p:cNvSpPr txBox="1">
            <a:spLocks/>
          </p:cNvSpPr>
          <p:nvPr/>
        </p:nvSpPr>
        <p:spPr>
          <a:xfrm>
            <a:off x="4932000" y="2931790"/>
            <a:ext cx="4062370" cy="115212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9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Кинетическая энергия</a:t>
            </a:r>
            <a:r>
              <a:rPr lang="ru-RU" sz="19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— это энергия, которой обладает всякое движущееся тело.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>
                <a:off x="6273119" y="3867894"/>
                <a:ext cx="1277016" cy="6771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9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19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19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</m:t>
                          </m:r>
                        </m:sub>
                      </m:sSub>
                      <m:r>
                        <a:rPr lang="en-US" sz="1900" b="0" i="1" smtClean="0">
                          <a:solidFill>
                            <a:srgbClr val="002060"/>
                          </a:solidFill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19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19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𝑚</m:t>
                          </m:r>
                          <m:sSup>
                            <m:sSupPr>
                              <m:ctrlPr>
                                <a:rPr lang="en-US" sz="1900" b="0" i="1" smtClean="0">
                                  <a:solidFill>
                                    <a:srgbClr val="002060"/>
                                  </a:solidFill>
                                  <a:effectLst>
                                    <a:glow rad="88900">
                                      <a:schemeClr val="bg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1900" b="0" i="1" smtClean="0">
                                  <a:solidFill>
                                    <a:srgbClr val="002060"/>
                                  </a:solidFill>
                                  <a:effectLst>
                                    <a:glow rad="88900">
                                      <a:schemeClr val="bg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sz="1900" b="0" i="1" smtClean="0">
                                  <a:solidFill>
                                    <a:srgbClr val="002060"/>
                                  </a:solidFill>
                                  <a:effectLst>
                                    <a:glow rad="88900">
                                      <a:schemeClr val="bg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ru-RU" sz="19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1900" dirty="0" smtClean="0">
                  <a:solidFill>
                    <a:srgbClr val="002060"/>
                  </a:solidFill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3119" y="3867894"/>
                <a:ext cx="1277016" cy="677173"/>
              </a:xfrm>
              <a:prstGeom prst="rect">
                <a:avLst/>
              </a:prstGeom>
              <a:blipFill rotWithShape="1">
                <a:blip r:embed="rId6"/>
                <a:stretch>
                  <a:fillRect r="-11429" b="-89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Рисунок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467" y="2905346"/>
            <a:ext cx="1273365" cy="218291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52" b="100000" l="0" r="100000">
                        <a14:foregroundMark x1="49524" y1="32407" x2="49524" y2="32407"/>
                        <a14:foregroundMark x1="33333" y1="14815" x2="76190" y2="35185"/>
                        <a14:backgroundMark x1="81667" y1="6557" x2="90000" y2="98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68" t="5682" r="4604" b="4832"/>
          <a:stretch/>
        </p:blipFill>
        <p:spPr>
          <a:xfrm flipH="1">
            <a:off x="1639573" y="3608505"/>
            <a:ext cx="444926" cy="45106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5587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7284E-6 L -1.11111E-6 0.1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3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11111E-6 0.175 L -1.11111E-6 0.0209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7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02253 L -1.11111E-6 0.1746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9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400"/>
                            </p:stCondLst>
                            <p:childTnLst>
                              <p:par>
                                <p:cTn id="22" presetID="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00" y="12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1.11111E-6 0.175 L -1.11111E-6 0.0629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300"/>
                            </p:stCondLst>
                            <p:childTnLst>
                              <p:par>
                                <p:cTn id="2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06296 L -1.11111E-6 0.17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41777" y="722711"/>
            <a:ext cx="1004854" cy="372127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267732"/>
            <a:ext cx="1900982" cy="608035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129" y="2211710"/>
            <a:ext cx="3354675" cy="82469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95905" y="3633063"/>
            <a:ext cx="24679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Положение равновесия</a:t>
            </a:r>
          </a:p>
          <a:p>
            <a:pPr algn="ctr"/>
            <a:r>
              <a:rPr lang="ru-RU" dirty="0" smtClean="0"/>
              <a:t>(пружина расслаблена)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1877497" y="987574"/>
                <a:ext cx="9047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к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7497" y="987574"/>
                <a:ext cx="904799" cy="369332"/>
              </a:xfrm>
              <a:prstGeom prst="rect">
                <a:avLst/>
              </a:prstGeom>
              <a:blipFill rotWithShape="1">
                <a:blip r:embed="rId5"/>
                <a:stretch>
                  <a:fillRect t="-8197" r="-6081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1875093" y="1361262"/>
                <a:ext cx="90960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п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5093" y="1361262"/>
                <a:ext cx="909608" cy="369332"/>
              </a:xfrm>
              <a:prstGeom prst="rect">
                <a:avLst/>
              </a:prstGeom>
              <a:blipFill rotWithShape="1">
                <a:blip r:embed="rId6"/>
                <a:stretch>
                  <a:fillRect t="-8197" r="-5369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3" name="Группа 22"/>
          <p:cNvGrpSpPr/>
          <p:nvPr/>
        </p:nvGrpSpPr>
        <p:grpSpPr>
          <a:xfrm>
            <a:off x="1647884" y="2062800"/>
            <a:ext cx="2924116" cy="1177935"/>
            <a:chOff x="1836231" y="2062800"/>
            <a:chExt cx="2996124" cy="1177935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808"/>
            <a:stretch/>
          </p:blipFill>
          <p:spPr>
            <a:xfrm>
              <a:off x="1836231" y="2067694"/>
              <a:ext cx="1002219" cy="1173041"/>
            </a:xfrm>
            <a:prstGeom prst="rect">
              <a:avLst/>
            </a:prstGeom>
          </p:spPr>
        </p:pic>
        <p:pic>
          <p:nvPicPr>
            <p:cNvPr id="21" name="Рисунок 20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914"/>
            <a:stretch/>
          </p:blipFill>
          <p:spPr>
            <a:xfrm>
              <a:off x="4283968" y="2062800"/>
              <a:ext cx="548387" cy="1173041"/>
            </a:xfrm>
            <a:prstGeom prst="rect">
              <a:avLst/>
            </a:prstGeom>
          </p:spPr>
        </p:pic>
        <p:pic>
          <p:nvPicPr>
            <p:cNvPr id="22" name="Рисунок 21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92" r="22531"/>
            <a:stretch/>
          </p:blipFill>
          <p:spPr>
            <a:xfrm>
              <a:off x="2825848" y="2062800"/>
              <a:ext cx="1458120" cy="1173041"/>
            </a:xfrm>
            <a:prstGeom prst="rect">
              <a:avLst/>
            </a:prstGeom>
          </p:spPr>
        </p:pic>
      </p:grpSp>
      <p:cxnSp>
        <p:nvCxnSpPr>
          <p:cNvPr id="11" name="Прямая соединительная линия 10"/>
          <p:cNvCxnSpPr/>
          <p:nvPr/>
        </p:nvCxnSpPr>
        <p:spPr>
          <a:xfrm>
            <a:off x="2329897" y="1707654"/>
            <a:ext cx="0" cy="1872208"/>
          </a:xfrm>
          <a:prstGeom prst="line">
            <a:avLst/>
          </a:prstGeom>
          <a:ln>
            <a:solidFill>
              <a:srgbClr val="C00000"/>
            </a:solidFill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275977" y="964634"/>
                <a:ext cx="9047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к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977" y="964634"/>
                <a:ext cx="904799" cy="369332"/>
              </a:xfrm>
              <a:prstGeom prst="rect">
                <a:avLst/>
              </a:prstGeom>
              <a:blipFill rotWithShape="1">
                <a:blip r:embed="rId8"/>
                <a:stretch>
                  <a:fillRect t="-8197" r="-5369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35496" y="1338322"/>
                <a:ext cx="1385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п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ru-RU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i="1">
                              <a:latin typeface="Cambria Math"/>
                            </a:rPr>
                            <m:t>п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𝑚𝑎𝑥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1338322"/>
                <a:ext cx="1385764" cy="369332"/>
              </a:xfrm>
              <a:prstGeom prst="rect">
                <a:avLst/>
              </a:prstGeom>
              <a:blipFill rotWithShape="1">
                <a:blip r:embed="rId9"/>
                <a:stretch>
                  <a:fillRect t="-8333" r="-3965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2" name="Прямая со стрелкой 31"/>
          <p:cNvCxnSpPr/>
          <p:nvPr/>
        </p:nvCxnSpPr>
        <p:spPr>
          <a:xfrm>
            <a:off x="554132" y="1707654"/>
            <a:ext cx="626644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1641740" y="987574"/>
                <a:ext cx="13761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к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ru-RU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к</m:t>
                          </m:r>
                          <m:r>
                            <a:rPr lang="en-US" i="1">
                              <a:latin typeface="Cambria Math"/>
                            </a:rPr>
                            <m:t>𝑚𝑎𝑥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1740" y="987574"/>
                <a:ext cx="1376146" cy="369332"/>
              </a:xfrm>
              <a:prstGeom prst="rect">
                <a:avLst/>
              </a:prstGeom>
              <a:blipFill rotWithShape="1">
                <a:blip r:embed="rId10"/>
                <a:stretch>
                  <a:fillRect t="-8197" r="-3540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3210693" y="964800"/>
                <a:ext cx="9047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к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0693" y="964800"/>
                <a:ext cx="904799" cy="369332"/>
              </a:xfrm>
              <a:prstGeom prst="rect">
                <a:avLst/>
              </a:prstGeom>
              <a:blipFill rotWithShape="1">
                <a:blip r:embed="rId11"/>
                <a:stretch>
                  <a:fillRect t="-8197" r="-6081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2970212" y="1339200"/>
                <a:ext cx="1385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b="0" i="1" smtClean="0">
                              <a:latin typeface="Cambria Math"/>
                            </a:rPr>
                            <m:t>п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ru-RU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i="1">
                              <a:latin typeface="Cambria Math"/>
                            </a:rPr>
                            <m:t>п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𝑚𝑎𝑥</m:t>
                          </m:r>
                        </m:sub>
                      </m:sSub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0212" y="1339200"/>
                <a:ext cx="1385764" cy="369332"/>
              </a:xfrm>
              <a:prstGeom prst="rect">
                <a:avLst/>
              </a:prstGeom>
              <a:blipFill rotWithShape="1">
                <a:blip r:embed="rId12"/>
                <a:stretch>
                  <a:fillRect t="-8333" r="-3509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Прямая со стрелкой 37"/>
          <p:cNvCxnSpPr/>
          <p:nvPr/>
        </p:nvCxnSpPr>
        <p:spPr>
          <a:xfrm rot="5400000">
            <a:off x="2854522" y="1707654"/>
            <a:ext cx="626644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9" name="Рисунок 3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974" y="627534"/>
            <a:ext cx="4709512" cy="3816424"/>
          </a:xfrm>
          <a:prstGeom prst="rect">
            <a:avLst/>
          </a:prstGeom>
        </p:spPr>
      </p:pic>
      <p:grpSp>
        <p:nvGrpSpPr>
          <p:cNvPr id="40" name="Группа 39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41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2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1770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9" grpId="0"/>
      <p:bldP spid="30" grpId="0"/>
      <p:bldP spid="33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376" y="699542"/>
            <a:ext cx="4093096" cy="30698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47" y="699542"/>
            <a:ext cx="4093096" cy="306982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9513" y="3867893"/>
            <a:ext cx="421873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/>
              <a:t>Потенциальная энергия воды превращается в кинетическую энергию.</a:t>
            </a:r>
            <a:endParaRPr lang="ru-RU" sz="1700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3866424"/>
            <a:ext cx="442156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/>
              <a:t>Кинетическая энергия воздуха превращается в потенциальную энергию.</a:t>
            </a:r>
            <a:endParaRPr lang="ru-RU" sz="17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059071" y="1059582"/>
                <a:ext cx="5768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п</m:t>
                          </m:r>
                        </m:sub>
                      </m:sSub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  <a:effectLst>
                    <a:glow rad="889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071" y="1059582"/>
                <a:ext cx="576825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3191" t="-21053" r="-31915" b="-381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Прямая со стрелкой 13"/>
          <p:cNvCxnSpPr/>
          <p:nvPr/>
        </p:nvCxnSpPr>
        <p:spPr>
          <a:xfrm flipH="1">
            <a:off x="1745035" y="1521247"/>
            <a:ext cx="1602449" cy="1770583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1258871" y="3103388"/>
                <a:ext cx="57201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tx1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chemeClr val="tx1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к</m:t>
                          </m:r>
                        </m:sub>
                      </m:sSub>
                    </m:oMath>
                  </m:oMathPara>
                </a14:m>
                <a:endParaRPr lang="ru-RU" sz="2400" dirty="0">
                  <a:solidFill>
                    <a:schemeClr val="tx1"/>
                  </a:solidFill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8871" y="3103388"/>
                <a:ext cx="572016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4301" t="-19737" r="-32258" b="-394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7943995" y="1058069"/>
                <a:ext cx="57201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rgbClr val="00B050">
                                    <a:alpha val="60000"/>
                                  </a:srgb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rgbClr val="00B050">
                                    <a:alpha val="60000"/>
                                  </a:srgb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rgbClr val="00B050">
                                    <a:alpha val="60000"/>
                                  </a:srgbClr>
                                </a:glow>
                              </a:effectLst>
                              <a:latin typeface="Cambria Math"/>
                            </a:rPr>
                            <m:t>к</m:t>
                          </m:r>
                        </m:sub>
                      </m:sSub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  <a:effectLst>
                    <a:glow rad="88900">
                      <a:srgbClr val="00B050">
                        <a:alpha val="60000"/>
                      </a:srgb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43995" y="1058069"/>
                <a:ext cx="572016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3191" t="-21333" r="-30851" b="-4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Прямая со стрелкой 19"/>
          <p:cNvCxnSpPr/>
          <p:nvPr/>
        </p:nvCxnSpPr>
        <p:spPr>
          <a:xfrm flipH="1">
            <a:off x="7378525" y="1288902"/>
            <a:ext cx="625451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6101370" y="1058069"/>
                <a:ext cx="5768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rgbClr val="0070C0">
                                    <a:alpha val="60000"/>
                                  </a:srgb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rgbClr val="0070C0">
                                    <a:alpha val="60000"/>
                                  </a:srgb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rgbClr val="0070C0">
                                    <a:alpha val="60000"/>
                                  </a:srgbClr>
                                </a:glow>
                              </a:effectLst>
                              <a:latin typeface="Cambria Math"/>
                            </a:rPr>
                            <m:t>п</m:t>
                          </m:r>
                        </m:sub>
                      </m:sSub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  <a:effectLst>
                    <a:glow rad="88900">
                      <a:srgbClr val="0070C0">
                        <a:alpha val="60000"/>
                      </a:srgb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1370" y="1058069"/>
                <a:ext cx="576825" cy="461665"/>
              </a:xfrm>
              <a:prstGeom prst="rect">
                <a:avLst/>
              </a:prstGeom>
              <a:blipFill rotWithShape="1">
                <a:blip r:embed="rId8"/>
                <a:stretch>
                  <a:fillRect l="-3158" t="-21333" r="-30526" b="-4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5377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9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3958927"/>
            <a:ext cx="2746648" cy="1080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/>
              <a:t>Овидий</a:t>
            </a:r>
          </a:p>
          <a:p>
            <a:pPr marL="0" indent="0" algn="ctr">
              <a:buNone/>
            </a:pPr>
            <a:r>
              <a:rPr lang="ru-RU" sz="2400" dirty="0" smtClean="0"/>
              <a:t>43 — 18 (17) до н.э.</a:t>
            </a:r>
            <a:endParaRPr lang="ru-RU" sz="2400" dirty="0"/>
          </a:p>
        </p:txBody>
      </p:sp>
      <p:pic>
        <p:nvPicPr>
          <p:cNvPr id="4" name="Рисунок 3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7775" y="339502"/>
            <a:ext cx="3114000" cy="3635796"/>
          </a:xfrm>
          <a:prstGeom prst="rect">
            <a:avLst/>
          </a:prstGeom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4716016" y="339502"/>
            <a:ext cx="3024336" cy="936104"/>
          </a:xfrm>
          <a:prstGeom prst="wedgeRoundRectCallout">
            <a:avLst>
              <a:gd name="adj1" fmla="val -96735"/>
              <a:gd name="adj2" fmla="val 101166"/>
              <a:gd name="adj3" fmla="val 1666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Всё изменяется, ничто не исчезает</a:t>
            </a:r>
            <a:endParaRPr lang="ru-RU" sz="24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4125" y="2198345"/>
            <a:ext cx="1124339" cy="2605653"/>
          </a:xfrm>
          <a:prstGeom prst="rect">
            <a:avLst/>
          </a:prstGeom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3979975" y="2867402"/>
            <a:ext cx="3270190" cy="936104"/>
          </a:xfrm>
          <a:prstGeom prst="wedgeRoundRectCallout">
            <a:avLst>
              <a:gd name="adj1" fmla="val 71131"/>
              <a:gd name="adj2" fmla="val -65707"/>
              <a:gd name="adj3" fmla="val 1666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Пожалуй, это относится и к энергии!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7607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301" y="0"/>
            <a:ext cx="9439838" cy="526009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707" y="-444599"/>
            <a:ext cx="5631869" cy="6032695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2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Объект 2"/>
          <p:cNvSpPr txBox="1">
            <a:spLocks/>
          </p:cNvSpPr>
          <p:nvPr/>
        </p:nvSpPr>
        <p:spPr>
          <a:xfrm>
            <a:off x="4932040" y="843558"/>
            <a:ext cx="3816424" cy="136815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2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Энергию нельзя создать или уничтожить! </a:t>
            </a:r>
            <a:r>
              <a:rPr lang="ru-RU" sz="22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Можно лишь заставить её превратится из одного вида в другой.</a:t>
            </a:r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4932000" y="2931790"/>
            <a:ext cx="4212000" cy="143635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200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Е</a:t>
            </a:r>
            <a:r>
              <a:rPr lang="ru-RU" sz="22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сли </a:t>
            </a:r>
            <a:r>
              <a:rPr lang="ru-RU" sz="2200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в системе, которую мы рассматриваем, </a:t>
            </a:r>
            <a:r>
              <a:rPr lang="ru-RU" sz="2200" u="sng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отсутствуют силы сопротивления</a:t>
            </a:r>
            <a:r>
              <a:rPr lang="ru-RU" sz="2200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, то </a:t>
            </a:r>
            <a:r>
              <a:rPr lang="ru-RU" sz="2200" b="1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энергия полностью сохраняется</a:t>
            </a:r>
            <a:r>
              <a:rPr lang="ru-RU" sz="2200" dirty="0"/>
              <a:t>.</a:t>
            </a:r>
            <a:endParaRPr lang="ru-RU" sz="2200" dirty="0" smtClean="0">
              <a:effectLst>
                <a:glow rad="88900">
                  <a:schemeClr val="bg1">
                    <a:alpha val="60000"/>
                  </a:schemeClr>
                </a:glow>
              </a:effectLst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563" y="2905346"/>
            <a:ext cx="1273365" cy="218291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852" b="100000" l="0" r="100000">
                        <a14:foregroundMark x1="49524" y1="32407" x2="49524" y2="32407"/>
                        <a14:foregroundMark x1="33333" y1="14815" x2="76190" y2="35185"/>
                        <a14:backgroundMark x1="81667" y1="6557" x2="90000" y2="98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68" t="5682" r="4604" b="4832"/>
          <a:stretch/>
        </p:blipFill>
        <p:spPr>
          <a:xfrm flipH="1">
            <a:off x="2503669" y="3605855"/>
            <a:ext cx="444926" cy="451063"/>
          </a:xfrm>
          <a:prstGeom prst="ellipse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2732584" y="4004290"/>
            <a:ext cx="0" cy="72770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852" b="100000" l="0" r="100000">
                        <a14:foregroundMark x1="49524" y1="32407" x2="49524" y2="32407"/>
                        <a14:foregroundMark x1="33333" y1="14815" x2="76190" y2="35185"/>
                        <a14:backgroundMark x1="81667" y1="6557" x2="90000" y2="98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68" t="5682" r="4604" b="4832"/>
          <a:stretch/>
        </p:blipFill>
        <p:spPr>
          <a:xfrm flipH="1">
            <a:off x="2503669" y="3608505"/>
            <a:ext cx="444926" cy="451063"/>
          </a:xfrm>
          <a:prstGeom prst="ellipse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1886709" y="3618592"/>
                <a:ext cx="663771" cy="430887"/>
              </a:xfrm>
              <a:prstGeom prst="rect">
                <a:avLst/>
              </a:prstGeom>
              <a:gradFill flip="none" rotWithShape="1">
                <a:gsLst>
                  <a:gs pos="0">
                    <a:srgbClr val="00B050"/>
                  </a:gs>
                  <a:gs pos="99000">
                    <a:srgbClr val="D5E917">
                      <a:alpha val="49804"/>
                    </a:srgbClr>
                  </a:gs>
                </a:gsLst>
                <a:lin ang="5400000" scaled="1"/>
                <a:tileRect/>
              </a:gradFill>
              <a:effectLst>
                <a:softEdge rad="63500"/>
              </a:effectLst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20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200" i="1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п</m:t>
                          </m:r>
                          <m:r>
                            <a:rPr lang="ru-RU" sz="22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sz="2200" b="0" dirty="0" smtClean="0">
                  <a:solidFill>
                    <a:schemeClr val="bg1"/>
                  </a:solidFill>
                  <a:effectLst>
                    <a:glow rad="889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6709" y="3618592"/>
                <a:ext cx="663771" cy="430887"/>
              </a:xfrm>
              <a:prstGeom prst="rect">
                <a:avLst/>
              </a:prstGeom>
              <a:blipFill rotWithShape="1">
                <a:blip r:embed="rId8"/>
                <a:stretch>
                  <a:fillRect t="-18571" r="-22936" b="-37143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1886709" y="4516546"/>
                <a:ext cx="538737" cy="430887"/>
              </a:xfrm>
              <a:prstGeom prst="rect">
                <a:avLst/>
              </a:prstGeom>
              <a:gradFill flip="none" rotWithShape="1">
                <a:gsLst>
                  <a:gs pos="0">
                    <a:srgbClr val="00B050"/>
                  </a:gs>
                  <a:gs pos="99000">
                    <a:srgbClr val="D5E917">
                      <a:alpha val="49804"/>
                    </a:srgbClr>
                  </a:gs>
                </a:gsLst>
                <a:lin ang="5400000" scaled="1"/>
                <a:tileRect/>
              </a:gradFill>
              <a:effectLst>
                <a:softEdge rad="63500"/>
              </a:effectLst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20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2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к</m:t>
                          </m:r>
                        </m:sub>
                      </m:sSub>
                    </m:oMath>
                  </m:oMathPara>
                </a14:m>
                <a:endParaRPr lang="en-US" sz="2200" b="0" dirty="0" smtClean="0">
                  <a:solidFill>
                    <a:schemeClr val="bg1"/>
                  </a:solidFill>
                  <a:effectLst>
                    <a:glow rad="889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6709" y="4516546"/>
                <a:ext cx="538737" cy="430887"/>
              </a:xfrm>
              <a:prstGeom prst="rect">
                <a:avLst/>
              </a:prstGeom>
              <a:blipFill rotWithShape="1">
                <a:blip r:embed="rId9"/>
                <a:stretch>
                  <a:fillRect t="-16901" r="-28090" b="-35211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1259632" y="4049479"/>
                <a:ext cx="1314014" cy="430887"/>
              </a:xfrm>
              <a:prstGeom prst="rect">
                <a:avLst/>
              </a:prstGeom>
              <a:gradFill flip="none" rotWithShape="1">
                <a:gsLst>
                  <a:gs pos="0">
                    <a:srgbClr val="00B050"/>
                  </a:gs>
                  <a:gs pos="99000">
                    <a:srgbClr val="D5E917">
                      <a:alpha val="49804"/>
                    </a:srgbClr>
                  </a:gs>
                </a:gsLst>
                <a:lin ang="5400000" scaled="1"/>
                <a:tileRect/>
              </a:gradFill>
              <a:effectLst>
                <a:softEdge rad="63500"/>
              </a:effectLst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20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200" i="1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п</m:t>
                          </m:r>
                          <m:r>
                            <a:rPr lang="ru-RU" sz="22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0</m:t>
                          </m:r>
                        </m:sub>
                      </m:sSub>
                      <m:r>
                        <a:rPr lang="ru-RU" sz="22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ru-RU" sz="2200" i="1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200" i="1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к</m:t>
                          </m:r>
                        </m:sub>
                      </m:sSub>
                    </m:oMath>
                  </m:oMathPara>
                </a14:m>
                <a:endParaRPr lang="en-US" sz="2200" b="0" dirty="0" smtClean="0">
                  <a:solidFill>
                    <a:schemeClr val="bg1"/>
                  </a:solidFill>
                  <a:effectLst>
                    <a:glow rad="889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4049479"/>
                <a:ext cx="1314014" cy="430887"/>
              </a:xfrm>
              <a:prstGeom prst="rect">
                <a:avLst/>
              </a:prstGeom>
              <a:blipFill rotWithShape="1">
                <a:blip r:embed="rId10"/>
                <a:stretch>
                  <a:fillRect t="-16901" r="-12093" b="-36620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5" name="Группа 54"/>
          <p:cNvGrpSpPr/>
          <p:nvPr/>
        </p:nvGrpSpPr>
        <p:grpSpPr>
          <a:xfrm>
            <a:off x="114216" y="-975600"/>
            <a:ext cx="4241760" cy="5271881"/>
            <a:chOff x="114216" y="-975600"/>
            <a:chExt cx="4241760" cy="5271881"/>
          </a:xfrm>
        </p:grpSpPr>
        <p:cxnSp>
          <p:nvCxnSpPr>
            <p:cNvPr id="7" name="Прямая со стрелкой 6"/>
            <p:cNvCxnSpPr/>
            <p:nvPr/>
          </p:nvCxnSpPr>
          <p:spPr>
            <a:xfrm flipV="1">
              <a:off x="556450" y="267494"/>
              <a:ext cx="0" cy="1944216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Прямая со стрелкой 26"/>
            <p:cNvCxnSpPr/>
            <p:nvPr/>
          </p:nvCxnSpPr>
          <p:spPr>
            <a:xfrm>
              <a:off x="539229" y="2211710"/>
              <a:ext cx="3816747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560201" y="1116000"/>
              <a:ext cx="3020908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Box 36"/>
                <p:cNvSpPr txBox="1"/>
                <p:nvPr/>
              </p:nvSpPr>
              <p:spPr>
                <a:xfrm>
                  <a:off x="628781" y="1800000"/>
                  <a:ext cx="506934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ru-RU" sz="2000" i="1" smtClean="0">
                                <a:solidFill>
                                  <a:schemeClr val="bg1"/>
                                </a:solidFill>
                                <a:effectLst>
                                  <a:glow rad="101600">
                                    <a:schemeClr val="tx1">
                                      <a:alpha val="7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chemeClr val="bg1"/>
                                </a:solidFill>
                                <a:effectLst>
                                  <a:glow rad="101600">
                                    <a:schemeClr val="tx1">
                                      <a:alpha val="7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𝐸</m:t>
                            </m:r>
                          </m:e>
                          <m:sub>
                            <m:r>
                              <a:rPr lang="ru-RU" sz="2000" b="0" i="1" smtClean="0">
                                <a:solidFill>
                                  <a:schemeClr val="bg1"/>
                                </a:solidFill>
                                <a:effectLst>
                                  <a:glow rad="101600">
                                    <a:schemeClr val="tx1">
                                      <a:alpha val="7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к</m:t>
                            </m:r>
                          </m:sub>
                        </m:sSub>
                      </m:oMath>
                    </m:oMathPara>
                  </a14:m>
                  <a:endParaRPr lang="ru-RU" sz="2000" dirty="0">
                    <a:solidFill>
                      <a:schemeClr val="bg1"/>
                    </a:solidFill>
                    <a:effectLst>
                      <a:glow rad="101600">
                        <a:schemeClr val="tx1">
                          <a:alpha val="70000"/>
                        </a:schemeClr>
                      </a:glow>
                    </a:effectLst>
                  </a:endParaRPr>
                </a:p>
              </p:txBody>
            </p:sp>
          </mc:Choice>
          <mc:Fallback xmlns="">
            <p:sp>
              <p:nvSpPr>
                <p:cNvPr id="37" name="TextBox 3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8781" y="1800000"/>
                  <a:ext cx="506934" cy="400110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 l="-1205" t="-18182" r="-28916" b="-37879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Box 37"/>
                <p:cNvSpPr txBox="1"/>
                <p:nvPr/>
              </p:nvSpPr>
              <p:spPr>
                <a:xfrm>
                  <a:off x="628781" y="1091520"/>
                  <a:ext cx="51174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ru-RU" sz="2000" i="1" smtClean="0">
                                <a:solidFill>
                                  <a:schemeClr val="bg1"/>
                                </a:solidFill>
                                <a:effectLst>
                                  <a:glow rad="101600">
                                    <a:schemeClr val="tx1">
                                      <a:alpha val="7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chemeClr val="bg1"/>
                                </a:solidFill>
                                <a:effectLst>
                                  <a:glow rad="101600">
                                    <a:schemeClr val="tx1">
                                      <a:alpha val="7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𝐸</m:t>
                            </m:r>
                          </m:e>
                          <m:sub>
                            <m:r>
                              <a:rPr lang="ru-RU" sz="2000" b="0" i="1" smtClean="0">
                                <a:solidFill>
                                  <a:schemeClr val="bg1"/>
                                </a:solidFill>
                                <a:effectLst>
                                  <a:glow rad="101600">
                                    <a:schemeClr val="tx1">
                                      <a:alpha val="7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п</m:t>
                            </m:r>
                          </m:sub>
                        </m:sSub>
                      </m:oMath>
                    </m:oMathPara>
                  </a14:m>
                  <a:endParaRPr lang="ru-RU" sz="2000" dirty="0">
                    <a:solidFill>
                      <a:schemeClr val="bg1"/>
                    </a:solidFill>
                    <a:effectLst>
                      <a:glow rad="101600">
                        <a:schemeClr val="tx1">
                          <a:alpha val="70000"/>
                        </a:schemeClr>
                      </a:glow>
                    </a:effectLst>
                  </a:endParaRPr>
                </a:p>
              </p:txBody>
            </p:sp>
          </mc:Choice>
          <mc:Fallback xmlns="">
            <p:sp>
              <p:nvSpPr>
                <p:cNvPr id="38" name="TextBox 3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8781" y="1091520"/>
                  <a:ext cx="511742" cy="400110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 l="-1190" t="-19697" r="-28571" b="-37879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/>
                <p:cNvSpPr txBox="1"/>
                <p:nvPr/>
              </p:nvSpPr>
              <p:spPr>
                <a:xfrm>
                  <a:off x="632209" y="659381"/>
                  <a:ext cx="71372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ru-RU" sz="2000" i="1" smtClean="0">
                                <a:solidFill>
                                  <a:schemeClr val="bg1"/>
                                </a:solidFill>
                                <a:effectLst>
                                  <a:glow rad="101600">
                                    <a:schemeClr val="tx1">
                                      <a:alpha val="7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effectLst>
                                  <a:glow rad="101600">
                                    <a:schemeClr val="tx1">
                                      <a:alpha val="7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𝐸</m:t>
                            </m:r>
                          </m:e>
                          <m:sub>
                            <m:r>
                              <a:rPr lang="ru-RU" sz="2000" b="0" i="1" smtClean="0">
                                <a:solidFill>
                                  <a:schemeClr val="bg1"/>
                                </a:solidFill>
                                <a:effectLst>
                                  <a:glow rad="101600">
                                    <a:schemeClr val="tx1">
                                      <a:alpha val="7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мех</m:t>
                            </m:r>
                          </m:sub>
                        </m:sSub>
                      </m:oMath>
                    </m:oMathPara>
                  </a14:m>
                  <a:endParaRPr lang="ru-RU" sz="2000" dirty="0">
                    <a:solidFill>
                      <a:schemeClr val="bg1"/>
                    </a:solidFill>
                    <a:effectLst>
                      <a:glow rad="101600">
                        <a:schemeClr val="tx1">
                          <a:alpha val="70000"/>
                        </a:schemeClr>
                      </a:glow>
                    </a:effectLst>
                  </a:endParaRPr>
                </a:p>
              </p:txBody>
            </p:sp>
          </mc:Choice>
          <mc:Fallback xmlns="">
            <p:sp>
              <p:nvSpPr>
                <p:cNvPr id="39" name="TextBox 3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2209" y="659381"/>
                  <a:ext cx="713722" cy="400110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 l="-855" t="-18182" r="-20513" b="-37879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Box 39"/>
                <p:cNvSpPr txBox="1"/>
                <p:nvPr/>
              </p:nvSpPr>
              <p:spPr>
                <a:xfrm>
                  <a:off x="3972983" y="2216872"/>
                  <a:ext cx="37266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b="0" i="1" smtClean="0">
                            <a:solidFill>
                              <a:schemeClr val="bg1"/>
                            </a:solidFill>
                            <a:effectLst>
                              <a:glow rad="101600">
                                <a:schemeClr val="tx1">
                                  <a:alpha val="70000"/>
                                </a:schemeClr>
                              </a:glow>
                            </a:effectLst>
                            <a:latin typeface="Cambria Math"/>
                          </a:rPr>
                          <m:t>𝑡</m:t>
                        </m:r>
                      </m:oMath>
                    </m:oMathPara>
                  </a14:m>
                  <a:endParaRPr lang="ru-RU" sz="2200" dirty="0">
                    <a:solidFill>
                      <a:schemeClr val="bg1"/>
                    </a:solidFill>
                    <a:effectLst>
                      <a:glow rad="101600">
                        <a:schemeClr val="tx1">
                          <a:alpha val="70000"/>
                        </a:schemeClr>
                      </a:glow>
                    </a:effectLst>
                  </a:endParaRPr>
                </a:p>
              </p:txBody>
            </p:sp>
          </mc:Choice>
          <mc:Fallback xmlns="">
            <p:sp>
              <p:nvSpPr>
                <p:cNvPr id="40" name="TextBox 3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72983" y="2216872"/>
                  <a:ext cx="372666" cy="430887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 l="-3279" t="-20000" r="-44262" b="-38571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Box 40"/>
                <p:cNvSpPr txBox="1"/>
                <p:nvPr/>
              </p:nvSpPr>
              <p:spPr>
                <a:xfrm>
                  <a:off x="114216" y="196647"/>
                  <a:ext cx="442557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i="1" smtClean="0">
                            <a:solidFill>
                              <a:schemeClr val="bg1"/>
                            </a:solidFill>
                            <a:effectLst>
                              <a:glow rad="101600">
                                <a:schemeClr val="tx1">
                                  <a:alpha val="70000"/>
                                </a:schemeClr>
                              </a:glow>
                            </a:effectLst>
                            <a:latin typeface="Cambria Math"/>
                          </a:rPr>
                          <m:t>𝐸</m:t>
                        </m:r>
                      </m:oMath>
                    </m:oMathPara>
                  </a14:m>
                  <a:endParaRPr lang="ru-RU" sz="2200" dirty="0">
                    <a:solidFill>
                      <a:schemeClr val="bg1"/>
                    </a:solidFill>
                    <a:effectLst>
                      <a:glow rad="101600">
                        <a:schemeClr val="tx1">
                          <a:alpha val="70000"/>
                        </a:schemeClr>
                      </a:glow>
                    </a:effectLst>
                  </a:endParaRPr>
                </a:p>
              </p:txBody>
            </p:sp>
          </mc:Choice>
          <mc:Fallback xmlns="">
            <p:sp>
              <p:nvSpPr>
                <p:cNvPr id="41" name="TextBox 4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4216" y="196647"/>
                  <a:ext cx="442557" cy="430887"/>
                </a:xfrm>
                <a:prstGeom prst="rect">
                  <a:avLst/>
                </a:prstGeom>
                <a:blipFill rotWithShape="1">
                  <a:blip r:embed="rId15"/>
                  <a:stretch>
                    <a:fillRect l="-4167" t="-19718" r="-37500" b="-38028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Дуга 44"/>
            <p:cNvSpPr/>
            <p:nvPr/>
          </p:nvSpPr>
          <p:spPr>
            <a:xfrm rot="8100000">
              <a:off x="488829" y="-975600"/>
              <a:ext cx="3144040" cy="3144040"/>
            </a:xfrm>
            <a:prstGeom prst="arc">
              <a:avLst>
                <a:gd name="adj1" fmla="val 14652568"/>
                <a:gd name="adj2" fmla="val 1525457"/>
              </a:avLst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Дуга 45"/>
            <p:cNvSpPr/>
            <p:nvPr/>
          </p:nvSpPr>
          <p:spPr>
            <a:xfrm rot="18900000">
              <a:off x="488829" y="1152241"/>
              <a:ext cx="3144040" cy="3144040"/>
            </a:xfrm>
            <a:prstGeom prst="arc">
              <a:avLst>
                <a:gd name="adj1" fmla="val 14652568"/>
                <a:gd name="adj2" fmla="val 1525457"/>
              </a:avLst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8" name="Овал 47"/>
          <p:cNvSpPr/>
          <p:nvPr/>
        </p:nvSpPr>
        <p:spPr>
          <a:xfrm>
            <a:off x="488193" y="1044808"/>
            <a:ext cx="140588" cy="14058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484765" y="1045706"/>
            <a:ext cx="140588" cy="14058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486156" y="2129816"/>
            <a:ext cx="140588" cy="14058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852" b="100000" l="0" r="100000">
                        <a14:foregroundMark x1="49524" y1="32407" x2="49524" y2="32407"/>
                        <a14:foregroundMark x1="33333" y1="14815" x2="76190" y2="35185"/>
                        <a14:backgroundMark x1="81667" y1="6557" x2="90000" y2="98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68" t="5682" r="4604" b="4832"/>
          <a:stretch/>
        </p:blipFill>
        <p:spPr>
          <a:xfrm flipH="1">
            <a:off x="2503669" y="3618592"/>
            <a:ext cx="444926" cy="451063"/>
          </a:xfrm>
          <a:prstGeom prst="ellipse">
            <a:avLst/>
          </a:prstGeom>
        </p:spPr>
      </p:pic>
      <p:grpSp>
        <p:nvGrpSpPr>
          <p:cNvPr id="58" name="Группа 57"/>
          <p:cNvGrpSpPr/>
          <p:nvPr/>
        </p:nvGrpSpPr>
        <p:grpSpPr>
          <a:xfrm>
            <a:off x="4909637" y="568682"/>
            <a:ext cx="4062007" cy="4018131"/>
            <a:chOff x="4909637" y="568682"/>
            <a:chExt cx="4062007" cy="4018131"/>
          </a:xfrm>
        </p:grpSpPr>
        <p:sp>
          <p:nvSpPr>
            <p:cNvPr id="59" name="Объект 2"/>
            <p:cNvSpPr txBox="1">
              <a:spLocks/>
            </p:cNvSpPr>
            <p:nvPr/>
          </p:nvSpPr>
          <p:spPr>
            <a:xfrm>
              <a:off x="4932363" y="568682"/>
              <a:ext cx="3816424" cy="913795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ru-RU" sz="2200" b="1" dirty="0" smtClean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rPr>
                <a:t>Закон сохранения механической энергии:</a:t>
              </a:r>
              <a:endParaRPr lang="ru-RU" sz="22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60" name="Объект 2"/>
            <p:cNvSpPr txBox="1">
              <a:spLocks/>
            </p:cNvSpPr>
            <p:nvPr/>
          </p:nvSpPr>
          <p:spPr>
            <a:xfrm>
              <a:off x="4909637" y="1347614"/>
              <a:ext cx="4062007" cy="1944216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ru-RU" sz="2000" dirty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rPr>
                <a:t>е</a:t>
              </a:r>
              <a:r>
                <a:rPr lang="ru-RU" sz="2000" dirty="0" smtClean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rPr>
                <a:t>сли </a:t>
              </a:r>
              <a:r>
                <a:rPr lang="ru-RU" sz="2000" dirty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rPr>
                <a:t>в замкнутой системе не действуют силы трения и силы сопротивления, то сумма кинетической и потенциальной энергии всех тел системы остается величиной постоянной.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" name="TextBox 60"/>
                <p:cNvSpPr txBox="1"/>
                <p:nvPr/>
              </p:nvSpPr>
              <p:spPr>
                <a:xfrm>
                  <a:off x="5553338" y="3342363"/>
                  <a:ext cx="2774606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b="0" i="1" smtClean="0">
                            <a:solidFill>
                              <a:srgbClr val="002060"/>
                            </a:solidFill>
                            <a:effectLst>
                              <a:glow rad="88900">
                                <a:schemeClr val="bg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  <m:t>𝐸</m:t>
                        </m:r>
                        <m:r>
                          <a:rPr lang="en-US" sz="2200" b="0" i="1" smtClean="0">
                            <a:solidFill>
                              <a:srgbClr val="002060"/>
                            </a:solidFill>
                            <a:effectLst>
                              <a:glow rad="88900">
                                <a:schemeClr val="bg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  <m:t>=</m:t>
                        </m:r>
                        <m:sSub>
                          <m:sSubPr>
                            <m:ctrlPr>
                              <a:rPr lang="en-US" sz="2200" b="0" i="1" smtClean="0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b="0" i="1" smtClean="0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𝐸</m:t>
                            </m:r>
                          </m:e>
                          <m:sub>
                            <m:r>
                              <a:rPr lang="ru-RU" sz="2200" b="0" i="1" smtClean="0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п</m:t>
                            </m:r>
                          </m:sub>
                        </m:sSub>
                        <m:r>
                          <a:rPr lang="ru-RU" sz="2200" b="0" i="1" smtClean="0">
                            <a:solidFill>
                              <a:srgbClr val="002060"/>
                            </a:solidFill>
                            <a:effectLst>
                              <a:glow rad="88900">
                                <a:schemeClr val="bg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sz="2200" i="1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𝐸</m:t>
                            </m:r>
                          </m:e>
                          <m:sub>
                            <m:r>
                              <a:rPr lang="ru-RU" sz="2200" b="0" i="1" smtClean="0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к</m:t>
                            </m:r>
                          </m:sub>
                        </m:sSub>
                        <m:r>
                          <a:rPr lang="ru-RU" sz="2200" b="0" i="1" smtClean="0">
                            <a:solidFill>
                              <a:srgbClr val="002060"/>
                            </a:solidFill>
                            <a:effectLst>
                              <a:glow rad="88900">
                                <a:schemeClr val="bg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  <m:t>=</m:t>
                        </m:r>
                        <m:r>
                          <a:rPr lang="en-US" sz="2200" b="0" i="1" smtClean="0">
                            <a:solidFill>
                              <a:srgbClr val="002060"/>
                            </a:solidFill>
                            <a:effectLst>
                              <a:glow rad="88900">
                                <a:schemeClr val="bg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  <m:t>𝑐𝑜𝑛𝑠𝑡</m:t>
                        </m:r>
                      </m:oMath>
                    </m:oMathPara>
                  </a14:m>
                  <a:endParaRPr lang="ru-RU" sz="2200" dirty="0">
                    <a:solidFill>
                      <a:srgbClr val="002060"/>
                    </a:solidFill>
                    <a:effectLst>
                      <a:glow rad="88900">
                        <a:schemeClr val="bg1">
                          <a:alpha val="60000"/>
                        </a:schemeClr>
                      </a:glow>
                    </a:effectLst>
                  </a:endParaRPr>
                </a:p>
              </p:txBody>
            </p:sp>
          </mc:Choice>
          <mc:Fallback xmlns="">
            <p:sp>
              <p:nvSpPr>
                <p:cNvPr id="61" name="TextBox 6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53338" y="3342363"/>
                  <a:ext cx="2774606" cy="430887"/>
                </a:xfrm>
                <a:prstGeom prst="rect">
                  <a:avLst/>
                </a:prstGeom>
                <a:blipFill rotWithShape="1">
                  <a:blip r:embed="rId16"/>
                  <a:stretch>
                    <a:fillRect t="-16901" r="-5275" b="-36620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2" name="Объект 2"/>
            <p:cNvSpPr txBox="1">
              <a:spLocks/>
            </p:cNvSpPr>
            <p:nvPr/>
          </p:nvSpPr>
          <p:spPr>
            <a:xfrm>
              <a:off x="6540401" y="3774768"/>
              <a:ext cx="600347" cy="453166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ru-RU" sz="2000" dirty="0" smtClean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rPr>
                <a:t>или</a:t>
              </a:r>
              <a:endParaRPr lang="ru-RU" sz="2000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TextBox 62"/>
                <p:cNvSpPr txBox="1"/>
                <p:nvPr/>
              </p:nvSpPr>
              <p:spPr>
                <a:xfrm>
                  <a:off x="5969567" y="4155926"/>
                  <a:ext cx="1742015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b="0" i="1" smtClean="0">
                            <a:solidFill>
                              <a:srgbClr val="002060"/>
                            </a:solidFill>
                            <a:effectLst>
                              <a:glow rad="88900">
                                <a:schemeClr val="bg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  <a:ea typeface="Cambria Math"/>
                          </a:rPr>
                          <m:t>∆</m:t>
                        </m:r>
                        <m:sSub>
                          <m:sSubPr>
                            <m:ctrlPr>
                              <a:rPr lang="en-US" sz="2200" b="0" i="1" smtClean="0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b="0" i="1" smtClean="0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𝐸</m:t>
                            </m:r>
                          </m:e>
                          <m:sub>
                            <m:r>
                              <a:rPr lang="ru-RU" sz="2200" b="0" i="1" smtClean="0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к</m:t>
                            </m:r>
                          </m:sub>
                        </m:sSub>
                        <m:r>
                          <a:rPr lang="ru-RU" sz="2200" b="0" i="1" smtClean="0">
                            <a:solidFill>
                              <a:srgbClr val="002060"/>
                            </a:solidFill>
                            <a:effectLst>
                              <a:glow rad="88900">
                                <a:schemeClr val="bg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  <m:t>=−</m:t>
                        </m:r>
                        <m:r>
                          <a:rPr lang="ru-RU" sz="2200" b="0" i="1" smtClean="0">
                            <a:solidFill>
                              <a:srgbClr val="002060"/>
                            </a:solidFill>
                            <a:effectLst>
                              <a:glow rad="88900">
                                <a:schemeClr val="bg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  <a:ea typeface="Cambria Math"/>
                          </a:rPr>
                          <m:t>∆</m:t>
                        </m:r>
                        <m:sSub>
                          <m:sSubPr>
                            <m:ctrlPr>
                              <a:rPr lang="en-US" sz="2200" i="1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𝐸</m:t>
                            </m:r>
                          </m:e>
                          <m:sub>
                            <m:r>
                              <a:rPr lang="ru-RU" sz="2200" b="0" i="1" smtClean="0">
                                <a:solidFill>
                                  <a:srgbClr val="002060"/>
                                </a:solidFill>
                                <a:effectLst>
                                  <a:glow rad="88900">
                                    <a:schemeClr val="bg1">
                                      <a:alpha val="60000"/>
                                    </a:schemeClr>
                                  </a:glow>
                                </a:effectLst>
                                <a:latin typeface="Cambria Math"/>
                              </a:rPr>
                              <m:t>п</m:t>
                            </m:r>
                          </m:sub>
                        </m:sSub>
                      </m:oMath>
                    </m:oMathPara>
                  </a14:m>
                  <a:endParaRPr lang="ru-RU" sz="2200" dirty="0">
                    <a:solidFill>
                      <a:srgbClr val="002060"/>
                    </a:solidFill>
                    <a:effectLst>
                      <a:glow rad="88900">
                        <a:schemeClr val="bg1">
                          <a:alpha val="60000"/>
                        </a:schemeClr>
                      </a:glow>
                    </a:effectLst>
                  </a:endParaRPr>
                </a:p>
              </p:txBody>
            </p:sp>
          </mc:Choice>
          <mc:Fallback xmlns="">
            <p:sp>
              <p:nvSpPr>
                <p:cNvPr id="63" name="TextBox 6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69567" y="4155926"/>
                  <a:ext cx="1742015" cy="430887"/>
                </a:xfrm>
                <a:prstGeom prst="rect">
                  <a:avLst/>
                </a:prstGeom>
                <a:blipFill rotWithShape="1">
                  <a:blip r:embed="rId17"/>
                  <a:stretch>
                    <a:fillRect t="-18571" r="-8741" b="-37143"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79906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7 L -2.77778E-7 0.20278 " pathEditMode="relative" rAng="0" ptsTypes="AA">
                                      <p:cBhvr>
                                        <p:cTn id="21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12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63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85128E-7 L 0.33072 1.85128E-7 " pathEditMode="relative" rAng="0" ptsTypes="AA">
                                      <p:cBhvr>
                                        <p:cTn id="76" dur="6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28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63838E-6 L 0.03923 0.10583 L 0.08351 0.16291 C 0.10642 0.19407 0.13507 0.19901 0.16406 0.19901 C 0.19722 0.19901 0.22621 0.18451 0.24913 0.16013 L 0.29271 0.09904 L 0.33107 1.63838E-6 " pathEditMode="relative" rAng="0" ptsTypes="FAffFAF">
                                      <p:cBhvr>
                                        <p:cTn id="78" dur="6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45" y="993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37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21166E-6 L 0.04202 -0.10738 L 0.08108 -0.15767 C 0.10938 -0.1805 0.13455 -0.20241 0.16354 -0.20241 C 0.1967 -0.20241 0.22847 -0.17649 0.25052 -0.15212 L 0.28941 -0.10213 L 0.3309 4.21166E-6 " pathEditMode="relative" rAng="0" ptsTypes="FAffFAF">
                                      <p:cBhvr>
                                        <p:cTn id="80" dur="6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45" y="-1012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7 L -2.77778E-7 0.20278 " pathEditMode="relative" rAng="0" ptsTypes="AA">
                                      <p:cBhvr>
                                        <p:cTn id="82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12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4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77778E-7 0.20093 L -2.77778E-7 0.00463 " pathEditMode="relative" rAng="0" ptsTypes="AA">
                                      <p:cBhvr>
                                        <p:cTn id="84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6" grpId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1160</Words>
  <Application>Microsoft Office PowerPoint</Application>
  <PresentationFormat>Экран (16:9)</PresentationFormat>
  <Paragraphs>138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Превращение одного вида механической энергии в другой. Закон сохранения энергии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CompEdu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Превращение одного вида механической энергии в другой. Закон сохранения энергии</dc:title>
  <dc:creator>User</dc:creator>
  <cp:lastModifiedBy>User</cp:lastModifiedBy>
  <cp:revision>61</cp:revision>
  <dcterms:created xsi:type="dcterms:W3CDTF">2015-01-14T08:25:05Z</dcterms:created>
  <dcterms:modified xsi:type="dcterms:W3CDTF">2015-01-26T08:49:25Z</dcterms:modified>
</cp:coreProperties>
</file>