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71" r:id="rId3"/>
    <p:sldId id="273" r:id="rId4"/>
    <p:sldId id="272" r:id="rId5"/>
    <p:sldId id="261" r:id="rId6"/>
    <p:sldId id="258" r:id="rId7"/>
    <p:sldId id="260" r:id="rId8"/>
    <p:sldId id="264" r:id="rId9"/>
    <p:sldId id="266" r:id="rId10"/>
    <p:sldId id="265" r:id="rId11"/>
    <p:sldId id="267" r:id="rId12"/>
    <p:sldId id="269" r:id="rId13"/>
    <p:sldId id="263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-22225" y="3175"/>
            <a:ext cx="1470025" cy="6869113"/>
            <a:chOff x="-14" y="2"/>
            <a:chExt cx="926" cy="4327"/>
          </a:xfrm>
        </p:grpSpPr>
        <p:sp>
          <p:nvSpPr>
            <p:cNvPr id="2050" name="Rectangle 2"/>
            <p:cNvSpPr>
              <a:spLocks noChangeArrowheads="1"/>
            </p:cNvSpPr>
            <p:nvPr/>
          </p:nvSpPr>
          <p:spPr bwMode="ltGray">
            <a:xfrm>
              <a:off x="-14" y="2"/>
              <a:ext cx="926" cy="432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7" rIns="92075" bIns="46037" anchor="ctr"/>
            <a:lstStyle/>
            <a:p>
              <a:pPr algn="ctr" eaLnBrk="0" hangingPunct="0"/>
              <a:r>
                <a:rPr lang="ru-RU" sz="2400"/>
                <a:t>  </a:t>
              </a:r>
            </a:p>
          </p:txBody>
        </p:sp>
        <p:sp>
          <p:nvSpPr>
            <p:cNvPr id="2051" name="Rectangle 3"/>
            <p:cNvSpPr>
              <a:spLocks noChangeArrowheads="1"/>
            </p:cNvSpPr>
            <p:nvPr/>
          </p:nvSpPr>
          <p:spPr bwMode="ltGray">
            <a:xfrm>
              <a:off x="-14" y="2016"/>
              <a:ext cx="926" cy="2313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052" name="Picture 4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ltGray">
            <a:xfrm>
              <a:off x="-11" y="1020"/>
              <a:ext cx="920" cy="1128"/>
            </a:xfrm>
            <a:prstGeom prst="rect">
              <a:avLst/>
            </a:prstGeom>
            <a:noFill/>
            <a:ln w="9525">
              <a:miter lim="800000"/>
              <a:headEnd/>
              <a:tailEnd/>
            </a:ln>
            <a:effectLst/>
          </p:spPr>
        </p:pic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96" y="2256"/>
              <a:ext cx="672" cy="2063"/>
              <a:chOff x="96" y="2256"/>
              <a:chExt cx="672" cy="2063"/>
            </a:xfrm>
          </p:grpSpPr>
          <p:sp>
            <p:nvSpPr>
              <p:cNvPr id="2053" name="Rectangle 5"/>
              <p:cNvSpPr>
                <a:spLocks noChangeArrowheads="1"/>
              </p:cNvSpPr>
              <p:nvPr/>
            </p:nvSpPr>
            <p:spPr bwMode="ltGray">
              <a:xfrm>
                <a:off x="96" y="2256"/>
                <a:ext cx="96" cy="2063"/>
              </a:xfrm>
              <a:prstGeom prst="rect">
                <a:avLst/>
              </a:prstGeom>
              <a:solidFill>
                <a:schemeClr val="bg2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4" name="Rectangle 6"/>
              <p:cNvSpPr>
                <a:spLocks noChangeArrowheads="1"/>
              </p:cNvSpPr>
              <p:nvPr/>
            </p:nvSpPr>
            <p:spPr bwMode="ltGray">
              <a:xfrm>
                <a:off x="288" y="2422"/>
                <a:ext cx="96" cy="1897"/>
              </a:xfrm>
              <a:prstGeom prst="rect">
                <a:avLst/>
              </a:prstGeom>
              <a:solidFill>
                <a:schemeClr val="bg2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5" name="Rectangle 7"/>
              <p:cNvSpPr>
                <a:spLocks noChangeArrowheads="1"/>
              </p:cNvSpPr>
              <p:nvPr/>
            </p:nvSpPr>
            <p:spPr bwMode="ltGray">
              <a:xfrm>
                <a:off x="480" y="2955"/>
                <a:ext cx="96" cy="1364"/>
              </a:xfrm>
              <a:prstGeom prst="rect">
                <a:avLst/>
              </a:prstGeom>
              <a:solidFill>
                <a:schemeClr val="bg2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6" name="Rectangle 8"/>
              <p:cNvSpPr>
                <a:spLocks noChangeArrowheads="1"/>
              </p:cNvSpPr>
              <p:nvPr/>
            </p:nvSpPr>
            <p:spPr bwMode="ltGray">
              <a:xfrm>
                <a:off x="672" y="2856"/>
                <a:ext cx="96" cy="1463"/>
              </a:xfrm>
              <a:prstGeom prst="rect">
                <a:avLst/>
              </a:prstGeom>
              <a:solidFill>
                <a:schemeClr val="bg2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205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1295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733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063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7DD4FC3-1104-48B6-9D41-794085A931F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274A1C-9229-4B33-9F6E-1DB09BC92A6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178CDC-E1A4-48F1-AA65-FA83869559C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244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B75DD1-E332-453C-A422-AD689FC473C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604DE9-4446-453F-B2E6-3F1FE54C3C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492989-0649-4246-91A3-4526386DE45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6216FF-FB0E-4BBE-A913-C1C29B72D9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C2238A-7DE8-482F-A67A-1CF27C54B1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33BC25-5490-41AD-9A58-6DBBA35683A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BD74B5-7E32-446A-ABCD-384B1CC7D6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91350" y="609600"/>
            <a:ext cx="207645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609600"/>
            <a:ext cx="607695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2AD302-1667-4794-AEB8-7B7B01AD8C7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0B594-C854-4A4F-924E-A4E63067A934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B5D3-83F6-43F3-A1E9-77474F147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0B594-C854-4A4F-924E-A4E63067A934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B5D3-83F6-43F3-A1E9-77474F147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0B594-C854-4A4F-924E-A4E63067A934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B5D3-83F6-43F3-A1E9-77474F147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0B594-C854-4A4F-924E-A4E63067A934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B5D3-83F6-43F3-A1E9-77474F147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0B594-C854-4A4F-924E-A4E63067A934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B5D3-83F6-43F3-A1E9-77474F147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0B594-C854-4A4F-924E-A4E63067A934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B5D3-83F6-43F3-A1E9-77474F147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0B594-C854-4A4F-924E-A4E63067A934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B5D3-83F6-43F3-A1E9-77474F147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0B594-C854-4A4F-924E-A4E63067A934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B5D3-83F6-43F3-A1E9-77474F147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0B594-C854-4A4F-924E-A4E63067A934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B5D3-83F6-43F3-A1E9-77474F147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0B594-C854-4A4F-924E-A4E63067A934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B5D3-83F6-43F3-A1E9-77474F147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0B594-C854-4A4F-924E-A4E63067A934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B5D3-83F6-43F3-A1E9-77474F147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-73025" y="-14288"/>
            <a:ext cx="1520825" cy="6923088"/>
            <a:chOff x="-46" y="-9"/>
            <a:chExt cx="958" cy="4361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-46" y="-9"/>
              <a:ext cx="958" cy="4361"/>
              <a:chOff x="-46" y="-9"/>
              <a:chExt cx="958" cy="4361"/>
            </a:xfrm>
          </p:grpSpPr>
          <p:sp>
            <p:nvSpPr>
              <p:cNvPr id="1026" name="Rectangle 2"/>
              <p:cNvSpPr>
                <a:spLocks noChangeArrowheads="1"/>
              </p:cNvSpPr>
              <p:nvPr/>
            </p:nvSpPr>
            <p:spPr bwMode="ltGray">
              <a:xfrm>
                <a:off x="-46" y="-9"/>
                <a:ext cx="958" cy="436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7" rIns="92075" bIns="46037" anchor="ctr"/>
              <a:lstStyle/>
              <a:p>
                <a:pPr algn="ctr" eaLnBrk="0" hangingPunct="0"/>
                <a:r>
                  <a:rPr lang="ru-RU" sz="2400"/>
                  <a:t>  </a:t>
                </a:r>
              </a:p>
            </p:txBody>
          </p:sp>
          <p:pic>
            <p:nvPicPr>
              <p:cNvPr id="1027" name="Picture 3"/>
              <p:cNvPicPr>
                <a:picLocks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ltGray">
              <a:xfrm>
                <a:off x="-11" y="108"/>
                <a:ext cx="920" cy="1128"/>
              </a:xfrm>
              <a:prstGeom prst="rect">
                <a:avLst/>
              </a:prstGeom>
              <a:noFill/>
              <a:ln w="9525">
                <a:miter lim="800000"/>
                <a:headEnd/>
                <a:tailEnd/>
              </a:ln>
              <a:effectLst/>
            </p:spPr>
          </p:pic>
          <p:sp>
            <p:nvSpPr>
              <p:cNvPr id="1028" name="Rectangle 4"/>
              <p:cNvSpPr>
                <a:spLocks noChangeArrowheads="1"/>
              </p:cNvSpPr>
              <p:nvPr/>
            </p:nvSpPr>
            <p:spPr bwMode="ltGray">
              <a:xfrm>
                <a:off x="-46" y="1191"/>
                <a:ext cx="958" cy="3159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030" name="Rectangle 6"/>
            <p:cNvSpPr>
              <a:spLocks noChangeArrowheads="1"/>
            </p:cNvSpPr>
            <p:nvPr/>
          </p:nvSpPr>
          <p:spPr bwMode="ltGray">
            <a:xfrm>
              <a:off x="96" y="1344"/>
              <a:ext cx="96" cy="2975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1" name="Rectangle 7"/>
            <p:cNvSpPr>
              <a:spLocks noChangeArrowheads="1"/>
            </p:cNvSpPr>
            <p:nvPr/>
          </p:nvSpPr>
          <p:spPr bwMode="ltGray">
            <a:xfrm>
              <a:off x="288" y="1584"/>
              <a:ext cx="96" cy="2735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2" name="Rectangle 8"/>
            <p:cNvSpPr>
              <a:spLocks noChangeArrowheads="1"/>
            </p:cNvSpPr>
            <p:nvPr/>
          </p:nvSpPr>
          <p:spPr bwMode="ltGray">
            <a:xfrm>
              <a:off x="480" y="2352"/>
              <a:ext cx="96" cy="1967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ltGray">
            <a:xfrm>
              <a:off x="672" y="2208"/>
              <a:ext cx="96" cy="211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00D0FAF1-5E85-49AC-BB3E-01B15E775E8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split orient="vert"/>
  </p:transition>
  <p:txStyles>
    <p:titleStyle>
      <a:lvl1pPr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0B594-C854-4A4F-924E-A4E63067A934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AB5D3-83F6-43F3-A1E9-77474F147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1371600" y="980728"/>
            <a:ext cx="7772400" cy="4672136"/>
          </a:xfrm>
        </p:spPr>
        <p:txBody>
          <a:bodyPr/>
          <a:lstStyle/>
          <a:p>
            <a:r>
              <a:rPr lang="ru-RU" sz="6600" b="1" dirty="0" smtClean="0"/>
              <a:t>Девиз урока: «Время не стоит на месте, нас зовет с собою вместе!»</a:t>
            </a:r>
            <a:endParaRPr lang="ru-RU" sz="6600" b="1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92480" cy="6984776"/>
          </a:xfrm>
        </p:spPr>
        <p:txBody>
          <a:bodyPr/>
          <a:lstStyle/>
          <a:p>
            <a:r>
              <a:rPr lang="ru-RU" sz="8800" b="1" dirty="0" smtClean="0"/>
              <a:t>    </a:t>
            </a:r>
            <a:r>
              <a:rPr lang="ru-RU" sz="6000" b="1" dirty="0" smtClean="0"/>
              <a:t>Прочитай числовой ряд:</a:t>
            </a:r>
            <a:r>
              <a:rPr lang="ru-RU" sz="8800" b="1" dirty="0" smtClean="0"/>
              <a:t/>
            </a:r>
            <a:br>
              <a:rPr lang="ru-RU" sz="8800" b="1" dirty="0" smtClean="0"/>
            </a:br>
            <a:r>
              <a:rPr lang="ru-RU" sz="8800" b="1" dirty="0" smtClean="0">
                <a:solidFill>
                  <a:srgbClr val="FF0000"/>
                </a:solidFill>
              </a:rPr>
              <a:t>12, 22,32,42,52</a:t>
            </a:r>
            <a:r>
              <a:rPr lang="ru-RU" sz="8800" b="1" dirty="0" smtClean="0"/>
              <a:t/>
            </a:r>
            <a:br>
              <a:rPr lang="ru-RU" sz="8800" b="1" dirty="0" smtClean="0"/>
            </a:br>
            <a:r>
              <a:rPr lang="ru-RU" sz="8000" b="1" dirty="0" smtClean="0"/>
              <a:t>Увеличь каждое число на 3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395536" y="2348880"/>
            <a:ext cx="8748464" cy="4680520"/>
          </a:xfrm>
        </p:spPr>
        <p:txBody>
          <a:bodyPr/>
          <a:lstStyle/>
          <a:p>
            <a:pPr algn="l"/>
            <a:r>
              <a:rPr lang="ru-RU" sz="9600" b="1" dirty="0" smtClean="0"/>
              <a:t>12, 22,32,42,52</a:t>
            </a:r>
            <a:br>
              <a:rPr lang="ru-RU" sz="9600" b="1" dirty="0" smtClean="0"/>
            </a:br>
            <a:r>
              <a:rPr lang="ru-RU" sz="9600" b="1" dirty="0" smtClean="0">
                <a:solidFill>
                  <a:srgbClr val="FF0000"/>
                </a:solidFill>
              </a:rPr>
              <a:t>15,25,35,45,55</a:t>
            </a:r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sz="quarter" idx="1"/>
          </p:nvPr>
        </p:nvSpPr>
        <p:spPr>
          <a:xfrm>
            <a:off x="1763688" y="188640"/>
            <a:ext cx="6400800" cy="1752600"/>
          </a:xfrm>
        </p:spPr>
        <p:txBody>
          <a:bodyPr/>
          <a:lstStyle/>
          <a:p>
            <a:r>
              <a:rPr lang="ru-RU" sz="8000" dirty="0" smtClean="0">
                <a:latin typeface="+mj-lt"/>
              </a:rPr>
              <a:t>Проверь себя</a:t>
            </a:r>
            <a:endParaRPr lang="ru-RU" sz="8000" dirty="0">
              <a:latin typeface="+mj-lt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85918" y="0"/>
            <a:ext cx="6786610" cy="3861048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+mj-lt"/>
              </a:rPr>
              <a:t>Точно мы должны ходить,</a:t>
            </a:r>
          </a:p>
          <a:p>
            <a:pPr>
              <a:buNone/>
            </a:pPr>
            <a:r>
              <a:rPr lang="ru-RU" dirty="0" smtClean="0">
                <a:latin typeface="+mj-lt"/>
              </a:rPr>
              <a:t>Можем рано разбудить.</a:t>
            </a:r>
          </a:p>
          <a:p>
            <a:pPr>
              <a:buNone/>
            </a:pPr>
            <a:r>
              <a:rPr lang="ru-RU" dirty="0" smtClean="0">
                <a:latin typeface="+mj-lt"/>
              </a:rPr>
              <a:t>Бить умеем, но не вас,</a:t>
            </a:r>
          </a:p>
          <a:p>
            <a:pPr>
              <a:buNone/>
            </a:pPr>
            <a:r>
              <a:rPr lang="ru-RU" dirty="0" smtClean="0">
                <a:latin typeface="+mj-lt"/>
              </a:rPr>
              <a:t>Отбиваем каждый час.</a:t>
            </a:r>
          </a:p>
          <a:p>
            <a:pPr>
              <a:buNone/>
            </a:pPr>
            <a:r>
              <a:rPr lang="ru-RU" dirty="0" smtClean="0">
                <a:latin typeface="+mj-lt"/>
              </a:rPr>
              <a:t>Громко, весело мы бьем: </a:t>
            </a:r>
            <a:r>
              <a:rPr lang="ru-RU" dirty="0" err="1" smtClean="0">
                <a:latin typeface="+mj-lt"/>
              </a:rPr>
              <a:t>бим-бом</a:t>
            </a:r>
            <a:r>
              <a:rPr lang="ru-RU" dirty="0" smtClean="0">
                <a:latin typeface="+mj-lt"/>
              </a:rPr>
              <a:t>, </a:t>
            </a:r>
            <a:r>
              <a:rPr lang="ru-RU" dirty="0" err="1" smtClean="0">
                <a:latin typeface="+mj-lt"/>
              </a:rPr>
              <a:t>бим-бом</a:t>
            </a:r>
            <a:r>
              <a:rPr lang="ru-RU" dirty="0" smtClean="0">
                <a:latin typeface="+mj-lt"/>
              </a:rPr>
              <a:t>!</a:t>
            </a:r>
            <a:endParaRPr lang="ru-RU" dirty="0">
              <a:latin typeface="+mj-lt"/>
            </a:endParaRPr>
          </a:p>
        </p:txBody>
      </p:sp>
      <p:pic>
        <p:nvPicPr>
          <p:cNvPr id="4" name="Рисунок 3" descr="b030f073dd79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220072" y="3137008"/>
            <a:ext cx="3187000" cy="31449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35696" y="3789040"/>
            <a:ext cx="263004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Часы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7419" y="1700808"/>
            <a:ext cx="7806581" cy="3167608"/>
          </a:xfrm>
        </p:spPr>
        <p:txBody>
          <a:bodyPr/>
          <a:lstStyle/>
          <a:p>
            <a:r>
              <a:rPr lang="ru-RU" sz="7200" b="1" dirty="0" smtClean="0"/>
              <a:t>Час, минута. Определение времени по часам.</a:t>
            </a:r>
            <a:endParaRPr lang="ru-RU" sz="7200" b="1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Цели урока: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latin typeface="+mj-lt"/>
              </a:rPr>
              <a:t>Познакомиться с новой </a:t>
            </a:r>
            <a:r>
              <a:rPr lang="ru-RU" sz="2800" dirty="0" smtClean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единицей </a:t>
            </a:r>
            <a:r>
              <a:rPr lang="ru-RU" sz="28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времени (час, минута</a:t>
            </a:r>
            <a:r>
              <a:rPr lang="ru-RU" sz="2800" dirty="0" smtClean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).</a:t>
            </a:r>
          </a:p>
          <a:p>
            <a:endParaRPr lang="ru-RU" sz="2800" dirty="0" smtClean="0">
              <a:solidFill>
                <a:schemeClr val="tx1"/>
              </a:solidFill>
              <a:latin typeface="+mj-lt"/>
              <a:ea typeface="+mn-ea"/>
              <a:cs typeface="+mn-cs"/>
            </a:endParaRPr>
          </a:p>
          <a:p>
            <a:r>
              <a:rPr lang="ru-RU" sz="2800" dirty="0" smtClean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Н</a:t>
            </a:r>
            <a:r>
              <a:rPr lang="ru-RU" sz="2800" dirty="0" smtClean="0">
                <a:latin typeface="+mj-lt"/>
              </a:rPr>
              <a:t>аучиться</a:t>
            </a:r>
            <a:r>
              <a:rPr lang="ru-RU" sz="2800" dirty="0" smtClean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определять время по часам</a:t>
            </a:r>
            <a:r>
              <a:rPr lang="ru-RU" sz="2800" dirty="0" smtClean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.</a:t>
            </a:r>
          </a:p>
          <a:p>
            <a:pPr>
              <a:buNone/>
            </a:pPr>
            <a:endParaRPr lang="ru-RU" sz="2800" dirty="0" smtClean="0">
              <a:solidFill>
                <a:schemeClr val="tx1"/>
              </a:solidFill>
              <a:latin typeface="+mj-lt"/>
              <a:ea typeface="+mn-ea"/>
              <a:cs typeface="+mn-cs"/>
            </a:endParaRPr>
          </a:p>
          <a:p>
            <a:r>
              <a:rPr lang="ru-RU" sz="2800" dirty="0" smtClean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Развивать  </a:t>
            </a:r>
            <a:r>
              <a:rPr lang="ru-RU" sz="28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умения ориентироваться во </a:t>
            </a:r>
            <a:r>
              <a:rPr lang="ru-RU" sz="2800" dirty="0" smtClean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времени.</a:t>
            </a:r>
            <a:endParaRPr lang="ru-RU" sz="2800" dirty="0">
              <a:solidFill>
                <a:schemeClr val="tx1"/>
              </a:solidFill>
              <a:latin typeface="+mj-lt"/>
              <a:ea typeface="+mn-ea"/>
              <a:cs typeface="+mn-cs"/>
            </a:endParaRPr>
          </a:p>
          <a:p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030f073dd79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553854" y="4071942"/>
            <a:ext cx="2590146" cy="2556000"/>
          </a:xfrm>
          <a:prstGeom prst="rect">
            <a:avLst/>
          </a:prstGeom>
        </p:spPr>
      </p:pic>
      <p:sp>
        <p:nvSpPr>
          <p:cNvPr id="3" name="Выноска-облако 2"/>
          <p:cNvSpPr>
            <a:spLocks noChangeAspect="1"/>
          </p:cNvSpPr>
          <p:nvPr/>
        </p:nvSpPr>
        <p:spPr>
          <a:xfrm flipH="1">
            <a:off x="3428992" y="3429000"/>
            <a:ext cx="3391722" cy="2143140"/>
          </a:xfrm>
          <a:prstGeom prst="cloudCallout">
            <a:avLst>
              <a:gd name="adj1" fmla="val -59625"/>
              <a:gd name="adj2" fmla="val 45985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Часы бывают разные. Сначала появились солнечные часы, потом водяные, песочные.</a:t>
            </a:r>
          </a:p>
        </p:txBody>
      </p:sp>
      <p:pic>
        <p:nvPicPr>
          <p:cNvPr id="4" name="Рисунок 3" descr="1271491_large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88640"/>
            <a:ext cx="4211960" cy="26729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0031-066-Vodjanye-chasy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42910" y="3284984"/>
            <a:ext cx="2500271" cy="33131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Рисунок 5" descr="42008_html_198403d6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220072" y="-390539"/>
            <a:ext cx="3159274" cy="37722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030f073dd79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553854" y="4071942"/>
            <a:ext cx="2590146" cy="2556000"/>
          </a:xfrm>
          <a:prstGeom prst="rect">
            <a:avLst/>
          </a:prstGeom>
        </p:spPr>
      </p:pic>
      <p:sp>
        <p:nvSpPr>
          <p:cNvPr id="3" name="Выноска-облако 2"/>
          <p:cNvSpPr>
            <a:spLocks noChangeAspect="1"/>
          </p:cNvSpPr>
          <p:nvPr/>
        </p:nvSpPr>
        <p:spPr>
          <a:xfrm flipH="1">
            <a:off x="3428992" y="3429000"/>
            <a:ext cx="3391722" cy="2143140"/>
          </a:xfrm>
          <a:prstGeom prst="cloudCallout">
            <a:avLst>
              <a:gd name="adj1" fmla="val -59625"/>
              <a:gd name="adj2" fmla="val 45985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Сейчас в основном пользуются механическими и электронными часами.</a:t>
            </a:r>
          </a:p>
        </p:txBody>
      </p:sp>
      <p:pic>
        <p:nvPicPr>
          <p:cNvPr id="4" name="Рисунок 3" descr="7f1f5f717d06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072330" y="2071678"/>
            <a:ext cx="1850625" cy="1800000"/>
          </a:xfrm>
          <a:prstGeom prst="rect">
            <a:avLst/>
          </a:prstGeom>
        </p:spPr>
      </p:pic>
      <p:pic>
        <p:nvPicPr>
          <p:cNvPr id="5" name="Рисунок 4" descr="47e42235021b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643570" y="214290"/>
            <a:ext cx="2870730" cy="2160000"/>
          </a:xfrm>
          <a:prstGeom prst="rect">
            <a:avLst/>
          </a:prstGeom>
        </p:spPr>
      </p:pic>
      <p:pic>
        <p:nvPicPr>
          <p:cNvPr id="6" name="Рисунок 5" descr="ec4cae9524af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500166" y="3214686"/>
            <a:ext cx="1840145" cy="3348000"/>
          </a:xfrm>
          <a:prstGeom prst="rect">
            <a:avLst/>
          </a:prstGeom>
        </p:spPr>
      </p:pic>
      <p:pic>
        <p:nvPicPr>
          <p:cNvPr id="7" name="Рисунок 6" descr="c6a0dd9788c8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0" y="1285860"/>
            <a:ext cx="1521596" cy="5796000"/>
          </a:xfrm>
          <a:prstGeom prst="rect">
            <a:avLst/>
          </a:prstGeom>
        </p:spPr>
      </p:pic>
      <p:pic>
        <p:nvPicPr>
          <p:cNvPr id="8" name="Рисунок 7" descr="30d14c3d0b70.pn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>
          <a:xfrm>
            <a:off x="3286116" y="571480"/>
            <a:ext cx="2370329" cy="2520000"/>
          </a:xfrm>
          <a:prstGeom prst="rect">
            <a:avLst/>
          </a:prstGeom>
        </p:spPr>
      </p:pic>
      <p:pic>
        <p:nvPicPr>
          <p:cNvPr id="9" name="Рисунок 8" descr="902206_regular.jp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>
          <a:xfrm>
            <a:off x="1142976" y="357166"/>
            <a:ext cx="1980795" cy="15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Выноска-облако 9"/>
          <p:cNvSpPr>
            <a:spLocks noChangeAspect="1"/>
          </p:cNvSpPr>
          <p:nvPr/>
        </p:nvSpPr>
        <p:spPr>
          <a:xfrm flipH="1">
            <a:off x="3357554" y="3429000"/>
            <a:ext cx="3571900" cy="2143140"/>
          </a:xfrm>
          <a:prstGeom prst="cloudCallout">
            <a:avLst>
              <a:gd name="adj1" fmla="val -59625"/>
              <a:gd name="adj2" fmla="val 45985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Рассмотрите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внимательно разные часы.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Скажи, как  они называются.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часы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57224" y="214290"/>
            <a:ext cx="5616000" cy="5616000"/>
          </a:xfrm>
          <a:prstGeom prst="rect">
            <a:avLst/>
          </a:prstGeom>
        </p:spPr>
      </p:pic>
      <p:pic>
        <p:nvPicPr>
          <p:cNvPr id="3" name="Рисунок 2" descr="стрелки.pn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-5340000">
            <a:off x="2302776" y="1371790"/>
            <a:ext cx="2816138" cy="800430"/>
          </a:xfrm>
          <a:prstGeom prst="rect">
            <a:avLst/>
          </a:prstGeom>
        </p:spPr>
      </p:pic>
      <p:sp>
        <p:nvSpPr>
          <p:cNvPr id="4" name="Пятиугольник 3"/>
          <p:cNvSpPr/>
          <p:nvPr/>
        </p:nvSpPr>
        <p:spPr>
          <a:xfrm>
            <a:off x="0" y="5786454"/>
            <a:ext cx="9144000" cy="1071546"/>
          </a:xfrm>
          <a:prstGeom prst="homePlate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У часов есть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короткая стрелка и длинная. Короткая показывает часы, а длинная – минуты.</a:t>
            </a:r>
          </a:p>
        </p:txBody>
      </p:sp>
      <p:pic>
        <p:nvPicPr>
          <p:cNvPr id="5" name="Рисунок 4" descr="b030f073dd79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357950" y="3000372"/>
            <a:ext cx="2590146" cy="2556000"/>
          </a:xfrm>
          <a:prstGeom prst="rect">
            <a:avLst/>
          </a:prstGeom>
        </p:spPr>
      </p:pic>
      <p:pic>
        <p:nvPicPr>
          <p:cNvPr id="6" name="Рисунок 5" descr="стрелки.pn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3214678" y="2571744"/>
            <a:ext cx="2816138" cy="71438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>
            <a:spLocks noChangeAspect="1"/>
          </p:cNvSpPr>
          <p:nvPr/>
        </p:nvSpPr>
        <p:spPr>
          <a:xfrm>
            <a:off x="214282" y="500042"/>
            <a:ext cx="2664000" cy="2664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12</a:t>
            </a:r>
          </a:p>
          <a:p>
            <a:pPr algn="ctr"/>
            <a:endParaRPr lang="ru-RU" sz="1200" b="1" dirty="0" smtClean="0">
              <a:solidFill>
                <a:schemeClr val="tx1"/>
              </a:solidFill>
            </a:endParaRPr>
          </a:p>
          <a:p>
            <a:pPr algn="ctr"/>
            <a:endParaRPr lang="ru-RU" sz="1200" b="1" dirty="0" smtClean="0">
              <a:solidFill>
                <a:schemeClr val="tx1"/>
              </a:solidFill>
            </a:endParaRPr>
          </a:p>
          <a:p>
            <a:pPr algn="ctr"/>
            <a:endParaRPr lang="ru-RU" sz="1200" b="1" dirty="0" smtClean="0">
              <a:solidFill>
                <a:schemeClr val="tx1"/>
              </a:solidFill>
            </a:endParaRPr>
          </a:p>
          <a:p>
            <a:pPr algn="ctr"/>
            <a:endParaRPr lang="ru-RU" sz="1200" b="1" dirty="0" smtClean="0">
              <a:solidFill>
                <a:schemeClr val="tx1"/>
              </a:solidFill>
            </a:endParaRPr>
          </a:p>
          <a:p>
            <a:pPr algn="ctr"/>
            <a:endParaRPr lang="ru-RU" sz="1200" b="1" dirty="0" smtClean="0">
              <a:solidFill>
                <a:schemeClr val="tx1"/>
              </a:solidFill>
            </a:endParaRPr>
          </a:p>
          <a:p>
            <a:pPr algn="ctr"/>
            <a:endParaRPr lang="ru-RU" sz="1200" b="1" dirty="0" smtClean="0">
              <a:solidFill>
                <a:schemeClr val="tx1"/>
              </a:solidFill>
            </a:endParaRPr>
          </a:p>
          <a:p>
            <a:pPr algn="ctr"/>
            <a:endParaRPr lang="ru-RU" sz="1200" b="1" dirty="0" smtClean="0">
              <a:solidFill>
                <a:schemeClr val="tx1"/>
              </a:solidFill>
            </a:endParaRPr>
          </a:p>
          <a:p>
            <a:pPr algn="ctr"/>
            <a:endParaRPr lang="ru-RU" sz="1200" b="1" dirty="0" smtClean="0">
              <a:solidFill>
                <a:schemeClr val="tx1"/>
              </a:solidFill>
            </a:endParaRPr>
          </a:p>
          <a:p>
            <a:pPr algn="ctr"/>
            <a:endParaRPr lang="ru-RU" sz="1200" b="1" dirty="0" smtClean="0">
              <a:solidFill>
                <a:schemeClr val="tx1"/>
              </a:solidFill>
            </a:endParaRPr>
          </a:p>
          <a:p>
            <a:pPr algn="ctr"/>
            <a:endParaRPr lang="ru-RU" sz="1200" b="1" dirty="0" smtClean="0">
              <a:solidFill>
                <a:schemeClr val="tx1"/>
              </a:solidFill>
            </a:endParaRPr>
          </a:p>
          <a:p>
            <a:pPr algn="ctr"/>
            <a:endParaRPr lang="ru-RU" sz="1200" b="1" dirty="0" smtClean="0">
              <a:solidFill>
                <a:schemeClr val="tx1"/>
              </a:solidFill>
            </a:endParaRPr>
          </a:p>
          <a:p>
            <a:pPr algn="ctr"/>
            <a:endParaRPr lang="ru-RU" sz="1200" b="1" dirty="0" smtClean="0">
              <a:solidFill>
                <a:schemeClr val="tx1"/>
              </a:solidFill>
            </a:endParaRPr>
          </a:p>
          <a:p>
            <a:pPr algn="ctr"/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3" name="Овал 2"/>
          <p:cNvSpPr>
            <a:spLocks noChangeAspect="1"/>
          </p:cNvSpPr>
          <p:nvPr/>
        </p:nvSpPr>
        <p:spPr>
          <a:xfrm>
            <a:off x="3286116" y="571480"/>
            <a:ext cx="2664000" cy="2664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12</a:t>
            </a: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</p:txBody>
      </p:sp>
      <p:sp>
        <p:nvSpPr>
          <p:cNvPr id="4" name="Овал 3"/>
          <p:cNvSpPr>
            <a:spLocks noChangeAspect="1"/>
          </p:cNvSpPr>
          <p:nvPr/>
        </p:nvSpPr>
        <p:spPr>
          <a:xfrm>
            <a:off x="6286512" y="500042"/>
            <a:ext cx="2664000" cy="2664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12</a:t>
            </a: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>
            <a:spLocks noChangeAspect="1"/>
          </p:cNvSpPr>
          <p:nvPr/>
        </p:nvSpPr>
        <p:spPr>
          <a:xfrm>
            <a:off x="1500166" y="3286124"/>
            <a:ext cx="2664000" cy="2664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12</a:t>
            </a: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>
            <a:spLocks noChangeAspect="1"/>
          </p:cNvSpPr>
          <p:nvPr/>
        </p:nvSpPr>
        <p:spPr>
          <a:xfrm>
            <a:off x="5000628" y="3286124"/>
            <a:ext cx="2664000" cy="2664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12</a:t>
            </a: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</p:txBody>
      </p:sp>
      <p:sp>
        <p:nvSpPr>
          <p:cNvPr id="7" name="Овал 6"/>
          <p:cNvSpPr>
            <a:spLocks noChangeAspect="1"/>
          </p:cNvSpPr>
          <p:nvPr/>
        </p:nvSpPr>
        <p:spPr>
          <a:xfrm>
            <a:off x="1500166" y="1785926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>
            <a:spLocks noChangeAspect="1"/>
          </p:cNvSpPr>
          <p:nvPr/>
        </p:nvSpPr>
        <p:spPr>
          <a:xfrm>
            <a:off x="4572000" y="1857364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>
            <a:spLocks noChangeAspect="1"/>
          </p:cNvSpPr>
          <p:nvPr/>
        </p:nvSpPr>
        <p:spPr>
          <a:xfrm>
            <a:off x="7572396" y="1714488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>
            <a:spLocks noChangeAspect="1"/>
          </p:cNvSpPr>
          <p:nvPr/>
        </p:nvSpPr>
        <p:spPr>
          <a:xfrm>
            <a:off x="6286512" y="4500570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>
            <a:spLocks noChangeAspect="1"/>
          </p:cNvSpPr>
          <p:nvPr/>
        </p:nvSpPr>
        <p:spPr>
          <a:xfrm>
            <a:off x="2786050" y="4572008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428728" y="2714620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6</a:t>
            </a:r>
            <a:endParaRPr lang="ru-RU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571736" y="1571612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14282" y="1643050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9</a:t>
            </a:r>
            <a:endParaRPr lang="ru-RU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928794" y="642918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357422" y="1071546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357422" y="2143116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000232" y="2571744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857224" y="2571744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7</a:t>
            </a:r>
            <a:endParaRPr lang="ru-RU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28596" y="2143116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8</a:t>
            </a:r>
            <a:endParaRPr lang="ru-RU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85720" y="1071546"/>
            <a:ext cx="635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10</a:t>
            </a:r>
            <a:endParaRPr lang="ru-RU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14348" y="642918"/>
            <a:ext cx="689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11</a:t>
            </a:r>
            <a:endParaRPr lang="ru-RU" sz="2400" b="1" dirty="0"/>
          </a:p>
        </p:txBody>
      </p:sp>
      <p:sp>
        <p:nvSpPr>
          <p:cNvPr id="25" name="Стрелка вверх 24"/>
          <p:cNvSpPr/>
          <p:nvPr/>
        </p:nvSpPr>
        <p:spPr>
          <a:xfrm>
            <a:off x="1357290" y="785794"/>
            <a:ext cx="484632" cy="1071570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>
            <a:spLocks noChangeAspect="1"/>
          </p:cNvSpPr>
          <p:nvPr/>
        </p:nvSpPr>
        <p:spPr>
          <a:xfrm rot="3480000">
            <a:off x="1357828" y="1970334"/>
            <a:ext cx="872012" cy="484632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>
            <a:spLocks noChangeAspect="1"/>
          </p:cNvSpPr>
          <p:nvPr/>
        </p:nvSpPr>
        <p:spPr>
          <a:xfrm>
            <a:off x="1500166" y="1714488"/>
            <a:ext cx="216000" cy="216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 descr="b030f073dd79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648284" y="4643446"/>
            <a:ext cx="1495716" cy="147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500562" y="2786058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6</a:t>
            </a:r>
            <a:endParaRPr lang="ru-RU" sz="2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5643570" y="1643050"/>
            <a:ext cx="338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286116" y="1643050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9</a:t>
            </a:r>
            <a:endParaRPr lang="ru-RU" sz="2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000628" y="714356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5429256" y="1071546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5429256" y="2214554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5000628" y="2643182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3929058" y="2643182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7</a:t>
            </a:r>
            <a:endParaRPr lang="ru-RU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3500430" y="2214554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8</a:t>
            </a:r>
            <a:endParaRPr lang="ru-RU" sz="2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428992" y="1142984"/>
            <a:ext cx="635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10</a:t>
            </a:r>
            <a:endParaRPr lang="ru-RU" sz="24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3786182" y="714356"/>
            <a:ext cx="761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11</a:t>
            </a:r>
            <a:endParaRPr lang="ru-RU" sz="2400" b="1" dirty="0"/>
          </a:p>
        </p:txBody>
      </p:sp>
      <p:sp>
        <p:nvSpPr>
          <p:cNvPr id="40" name="Стрелка вверх 39"/>
          <p:cNvSpPr>
            <a:spLocks noChangeAspect="1"/>
          </p:cNvSpPr>
          <p:nvPr/>
        </p:nvSpPr>
        <p:spPr>
          <a:xfrm rot="10800000">
            <a:off x="4429124" y="1857364"/>
            <a:ext cx="484632" cy="1071570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право 40"/>
          <p:cNvSpPr>
            <a:spLocks noChangeAspect="1"/>
          </p:cNvSpPr>
          <p:nvPr/>
        </p:nvSpPr>
        <p:spPr>
          <a:xfrm rot="9720000">
            <a:off x="3841645" y="1705496"/>
            <a:ext cx="943271" cy="484632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>
            <a:spLocks noChangeAspect="1"/>
          </p:cNvSpPr>
          <p:nvPr/>
        </p:nvSpPr>
        <p:spPr>
          <a:xfrm>
            <a:off x="4572000" y="1714488"/>
            <a:ext cx="216000" cy="216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ятиугольник 42"/>
          <p:cNvSpPr/>
          <p:nvPr/>
        </p:nvSpPr>
        <p:spPr>
          <a:xfrm>
            <a:off x="0" y="6357958"/>
            <a:ext cx="9144000" cy="500042"/>
          </a:xfrm>
          <a:prstGeom prst="homePlate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Определи время по часам.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500958" y="2714620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6</a:t>
            </a:r>
            <a:endParaRPr lang="ru-RU" sz="24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8643966" y="1571612"/>
            <a:ext cx="267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6286512" y="1571612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9</a:t>
            </a:r>
            <a:endParaRPr lang="ru-RU" sz="24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8001024" y="642918"/>
            <a:ext cx="55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8429652" y="1000108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8429652" y="2143116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8072462" y="2571744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6929454" y="2571744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7</a:t>
            </a:r>
            <a:endParaRPr lang="ru-RU" sz="24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6500826" y="2143116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8</a:t>
            </a:r>
            <a:endParaRPr lang="ru-RU" sz="24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6429388" y="1071546"/>
            <a:ext cx="635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10</a:t>
            </a:r>
            <a:endParaRPr lang="ru-RU" sz="24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6786578" y="642918"/>
            <a:ext cx="689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11</a:t>
            </a:r>
            <a:endParaRPr lang="ru-RU" sz="2400" b="1" dirty="0"/>
          </a:p>
        </p:txBody>
      </p:sp>
      <p:sp>
        <p:nvSpPr>
          <p:cNvPr id="56" name="Стрелка вверх 55"/>
          <p:cNvSpPr>
            <a:spLocks noChangeAspect="1"/>
          </p:cNvSpPr>
          <p:nvPr/>
        </p:nvSpPr>
        <p:spPr>
          <a:xfrm rot="5340000">
            <a:off x="7941450" y="1287456"/>
            <a:ext cx="484632" cy="1071570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Стрелка вправо 56"/>
          <p:cNvSpPr>
            <a:spLocks noChangeAspect="1"/>
          </p:cNvSpPr>
          <p:nvPr/>
        </p:nvSpPr>
        <p:spPr>
          <a:xfrm rot="13320000">
            <a:off x="6851561" y="1290083"/>
            <a:ext cx="833788" cy="484632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>
            <a:spLocks noChangeAspect="1"/>
          </p:cNvSpPr>
          <p:nvPr/>
        </p:nvSpPr>
        <p:spPr>
          <a:xfrm>
            <a:off x="7500958" y="1714488"/>
            <a:ext cx="216000" cy="216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TextBox 58"/>
          <p:cNvSpPr txBox="1"/>
          <p:nvPr/>
        </p:nvSpPr>
        <p:spPr>
          <a:xfrm>
            <a:off x="2714612" y="5500702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6</a:t>
            </a:r>
            <a:endParaRPr lang="ru-RU" sz="24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3857620" y="4357694"/>
            <a:ext cx="338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1500166" y="4429132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9</a:t>
            </a:r>
            <a:endParaRPr lang="ru-RU" sz="24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3214678" y="3429000"/>
            <a:ext cx="55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3643306" y="3786190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3714744" y="4929198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3286116" y="5357826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2143108" y="5357826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7</a:t>
            </a:r>
            <a:endParaRPr lang="ru-RU" sz="24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1643042" y="5000636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8</a:t>
            </a:r>
            <a:endParaRPr lang="ru-RU" sz="24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1571604" y="3857628"/>
            <a:ext cx="635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10</a:t>
            </a:r>
            <a:endParaRPr lang="ru-RU" sz="2400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2000232" y="3429000"/>
            <a:ext cx="618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11</a:t>
            </a:r>
            <a:endParaRPr lang="ru-RU" sz="2400" b="1" dirty="0"/>
          </a:p>
        </p:txBody>
      </p:sp>
      <p:sp>
        <p:nvSpPr>
          <p:cNvPr id="70" name="Стрелка вверх 69"/>
          <p:cNvSpPr>
            <a:spLocks noChangeAspect="1"/>
          </p:cNvSpPr>
          <p:nvPr/>
        </p:nvSpPr>
        <p:spPr>
          <a:xfrm rot="14580000">
            <a:off x="2181062" y="4319154"/>
            <a:ext cx="484632" cy="1120954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Стрелка вправо 70"/>
          <p:cNvSpPr>
            <a:spLocks noChangeAspect="1"/>
          </p:cNvSpPr>
          <p:nvPr/>
        </p:nvSpPr>
        <p:spPr>
          <a:xfrm rot="-2640000">
            <a:off x="2760571" y="4092495"/>
            <a:ext cx="872012" cy="484632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/>
          <p:cNvSpPr>
            <a:spLocks noChangeAspect="1"/>
          </p:cNvSpPr>
          <p:nvPr/>
        </p:nvSpPr>
        <p:spPr>
          <a:xfrm>
            <a:off x="2786050" y="4500570"/>
            <a:ext cx="216000" cy="216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TextBox 72"/>
          <p:cNvSpPr txBox="1"/>
          <p:nvPr/>
        </p:nvSpPr>
        <p:spPr>
          <a:xfrm>
            <a:off x="6215074" y="5500702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6</a:t>
            </a:r>
            <a:endParaRPr lang="ru-RU" sz="2400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7358082" y="4357694"/>
            <a:ext cx="285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75" name="TextBox 74"/>
          <p:cNvSpPr txBox="1"/>
          <p:nvPr/>
        </p:nvSpPr>
        <p:spPr>
          <a:xfrm>
            <a:off x="5000628" y="4357694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9</a:t>
            </a:r>
            <a:endParaRPr lang="ru-RU" sz="2400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6786578" y="3429000"/>
            <a:ext cx="55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7215206" y="3857628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7143768" y="4857760"/>
            <a:ext cx="55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79" name="TextBox 78"/>
          <p:cNvSpPr txBox="1"/>
          <p:nvPr/>
        </p:nvSpPr>
        <p:spPr>
          <a:xfrm>
            <a:off x="6786578" y="5286388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80" name="TextBox 79"/>
          <p:cNvSpPr txBox="1"/>
          <p:nvPr/>
        </p:nvSpPr>
        <p:spPr>
          <a:xfrm>
            <a:off x="5643570" y="5357826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7</a:t>
            </a:r>
            <a:endParaRPr lang="ru-RU" sz="2400" b="1" dirty="0"/>
          </a:p>
        </p:txBody>
      </p:sp>
      <p:sp>
        <p:nvSpPr>
          <p:cNvPr id="81" name="TextBox 80"/>
          <p:cNvSpPr txBox="1"/>
          <p:nvPr/>
        </p:nvSpPr>
        <p:spPr>
          <a:xfrm>
            <a:off x="5143504" y="4929198"/>
            <a:ext cx="55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8</a:t>
            </a:r>
            <a:endParaRPr lang="ru-RU" sz="2400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5072066" y="3857628"/>
            <a:ext cx="635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10</a:t>
            </a:r>
            <a:endParaRPr lang="ru-RU" sz="2400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5500694" y="3429000"/>
            <a:ext cx="761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11</a:t>
            </a:r>
            <a:endParaRPr lang="ru-RU" sz="2400" b="1" dirty="0"/>
          </a:p>
        </p:txBody>
      </p:sp>
      <p:sp>
        <p:nvSpPr>
          <p:cNvPr id="84" name="Стрелка вверх 83"/>
          <p:cNvSpPr>
            <a:spLocks noChangeAspect="1"/>
          </p:cNvSpPr>
          <p:nvPr/>
        </p:nvSpPr>
        <p:spPr>
          <a:xfrm rot="-3900000">
            <a:off x="5702539" y="3882949"/>
            <a:ext cx="484632" cy="1071570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Стрелка вправо 84"/>
          <p:cNvSpPr>
            <a:spLocks noChangeAspect="1"/>
          </p:cNvSpPr>
          <p:nvPr/>
        </p:nvSpPr>
        <p:spPr>
          <a:xfrm rot="7200000">
            <a:off x="5831918" y="4716422"/>
            <a:ext cx="943271" cy="484632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/>
          <p:cNvSpPr>
            <a:spLocks noChangeAspect="1"/>
          </p:cNvSpPr>
          <p:nvPr/>
        </p:nvSpPr>
        <p:spPr>
          <a:xfrm>
            <a:off x="6357950" y="4500570"/>
            <a:ext cx="216000" cy="216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 descr="ен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6172200"/>
            <a:ext cx="685800" cy="6858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иугольник 1"/>
          <p:cNvSpPr/>
          <p:nvPr/>
        </p:nvSpPr>
        <p:spPr>
          <a:xfrm>
            <a:off x="0" y="6215082"/>
            <a:ext cx="9144000" cy="642918"/>
          </a:xfrm>
          <a:prstGeom prst="homePlate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Найдите одинаковое время на электронных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и механических часах. </a:t>
            </a:r>
          </a:p>
        </p:txBody>
      </p:sp>
      <p:pic>
        <p:nvPicPr>
          <p:cNvPr id="3" name="Рисунок 2" descr="b030f073dd79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648284" y="4643446"/>
            <a:ext cx="1495716" cy="1476000"/>
          </a:xfrm>
          <a:prstGeom prst="rect">
            <a:avLst/>
          </a:prstGeom>
        </p:spPr>
      </p:pic>
      <p:pic>
        <p:nvPicPr>
          <p:cNvPr id="5" name="Рисунок 4" descr="ен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6172200"/>
            <a:ext cx="685800" cy="685800"/>
          </a:xfrm>
          <a:prstGeom prst="rect">
            <a:avLst/>
          </a:prstGeom>
        </p:spPr>
      </p:pic>
      <p:sp>
        <p:nvSpPr>
          <p:cNvPr id="6" name="Куб 5"/>
          <p:cNvSpPr/>
          <p:nvPr/>
        </p:nvSpPr>
        <p:spPr>
          <a:xfrm>
            <a:off x="2500298" y="4143380"/>
            <a:ext cx="4214842" cy="1643074"/>
          </a:xfrm>
          <a:prstGeom prst="cub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643174" y="4643446"/>
            <a:ext cx="3500462" cy="107157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tx1"/>
                </a:solidFill>
              </a:rPr>
              <a:t>10 : 30</a:t>
            </a:r>
            <a:endParaRPr lang="ru-RU" sz="6600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>
            <a:spLocks noChangeAspect="1"/>
          </p:cNvSpPr>
          <p:nvPr/>
        </p:nvSpPr>
        <p:spPr>
          <a:xfrm>
            <a:off x="214282" y="500042"/>
            <a:ext cx="2628000" cy="2628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12</a:t>
            </a: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>
            <a:spLocks noChangeAspect="1"/>
          </p:cNvSpPr>
          <p:nvPr/>
        </p:nvSpPr>
        <p:spPr>
          <a:xfrm>
            <a:off x="3143240" y="500042"/>
            <a:ext cx="2628000" cy="2628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12</a:t>
            </a: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>
            <a:spLocks noChangeAspect="1"/>
          </p:cNvSpPr>
          <p:nvPr/>
        </p:nvSpPr>
        <p:spPr>
          <a:xfrm>
            <a:off x="6143636" y="500042"/>
            <a:ext cx="2628000" cy="2628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12</a:t>
            </a: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57290" y="2714620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6</a:t>
            </a:r>
            <a:endParaRPr lang="ru-RU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500298" y="1571612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85720" y="1643050"/>
            <a:ext cx="338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9</a:t>
            </a:r>
            <a:endParaRPr lang="ru-RU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928794" y="642918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357422" y="1000108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285984" y="2143116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928794" y="2571744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85786" y="2643182"/>
            <a:ext cx="55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7</a:t>
            </a:r>
            <a:endParaRPr lang="ru-RU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28596" y="2214554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8</a:t>
            </a:r>
            <a:endParaRPr lang="ru-RU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57158" y="1071546"/>
            <a:ext cx="635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10</a:t>
            </a:r>
            <a:endParaRPr lang="ru-RU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14348" y="642918"/>
            <a:ext cx="618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11</a:t>
            </a:r>
            <a:endParaRPr lang="ru-RU" sz="2400" b="1" dirty="0"/>
          </a:p>
        </p:txBody>
      </p:sp>
      <p:cxnSp>
        <p:nvCxnSpPr>
          <p:cNvPr id="23" name="Прямая со стрелкой 22"/>
          <p:cNvCxnSpPr/>
          <p:nvPr/>
        </p:nvCxnSpPr>
        <p:spPr>
          <a:xfrm rot="10800000">
            <a:off x="857224" y="1357298"/>
            <a:ext cx="642942" cy="42862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 flipH="1" flipV="1">
            <a:off x="1000100" y="1285860"/>
            <a:ext cx="1000132" cy="158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/>
          <p:cNvSpPr>
            <a:spLocks noChangeAspect="1"/>
          </p:cNvSpPr>
          <p:nvPr/>
        </p:nvSpPr>
        <p:spPr>
          <a:xfrm>
            <a:off x="1428728" y="1714488"/>
            <a:ext cx="180000" cy="180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86248" y="2714620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6</a:t>
            </a:r>
            <a:endParaRPr lang="ru-RU" sz="2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5429256" y="1571612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3143240" y="1643050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9</a:t>
            </a:r>
            <a:endParaRPr lang="ru-RU" sz="24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4857752" y="642918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5286380" y="1000108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5286380" y="2143116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4857752" y="2571744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3643306" y="2571744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7</a:t>
            </a:r>
            <a:endParaRPr lang="ru-RU" sz="2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3286116" y="2143116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8</a:t>
            </a:r>
            <a:endParaRPr lang="ru-RU" sz="24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3214678" y="1071546"/>
            <a:ext cx="635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10</a:t>
            </a:r>
            <a:endParaRPr lang="ru-RU" sz="24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3643306" y="642918"/>
            <a:ext cx="618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11</a:t>
            </a:r>
            <a:endParaRPr lang="ru-RU" sz="2400" b="1" dirty="0"/>
          </a:p>
        </p:txBody>
      </p:sp>
      <p:cxnSp>
        <p:nvCxnSpPr>
          <p:cNvPr id="43" name="Прямая со стрелкой 42"/>
          <p:cNvCxnSpPr>
            <a:cxnSpLocks noChangeAspect="1"/>
          </p:cNvCxnSpPr>
          <p:nvPr/>
        </p:nvCxnSpPr>
        <p:spPr>
          <a:xfrm rot="16200000" flipH="1">
            <a:off x="4287497" y="1970814"/>
            <a:ext cx="926439" cy="556661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endCxn id="41" idx="3"/>
          </p:cNvCxnSpPr>
          <p:nvPr/>
        </p:nvCxnSpPr>
        <p:spPr>
          <a:xfrm rot="10800000">
            <a:off x="3849998" y="1302379"/>
            <a:ext cx="647043" cy="54840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Овал 45"/>
          <p:cNvSpPr>
            <a:spLocks noChangeAspect="1"/>
          </p:cNvSpPr>
          <p:nvPr/>
        </p:nvSpPr>
        <p:spPr>
          <a:xfrm>
            <a:off x="4429124" y="1785926"/>
            <a:ext cx="180000" cy="180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7286644" y="2714620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6</a:t>
            </a:r>
            <a:endParaRPr lang="ru-RU" sz="24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8429652" y="1571612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6215074" y="1643050"/>
            <a:ext cx="338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9</a:t>
            </a:r>
            <a:endParaRPr lang="ru-RU" sz="24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7858148" y="642918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8286776" y="1000108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8286776" y="2143116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7858148" y="2571744"/>
            <a:ext cx="48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6715140" y="2571744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7</a:t>
            </a:r>
            <a:endParaRPr lang="ru-RU" sz="24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6357950" y="2143116"/>
            <a:ext cx="40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8</a:t>
            </a:r>
            <a:endParaRPr lang="ru-RU" sz="24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6286512" y="1071546"/>
            <a:ext cx="563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10</a:t>
            </a:r>
            <a:endParaRPr lang="ru-RU" sz="24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6643702" y="642918"/>
            <a:ext cx="546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11</a:t>
            </a:r>
            <a:endParaRPr lang="ru-RU" sz="2400" b="1" dirty="0"/>
          </a:p>
        </p:txBody>
      </p:sp>
      <p:cxnSp>
        <p:nvCxnSpPr>
          <p:cNvPr id="60" name="Прямая со стрелкой 59"/>
          <p:cNvCxnSpPr>
            <a:cxnSpLocks noChangeAspect="1"/>
          </p:cNvCxnSpPr>
          <p:nvPr/>
        </p:nvCxnSpPr>
        <p:spPr>
          <a:xfrm rot="11100000">
            <a:off x="6858016" y="1285860"/>
            <a:ext cx="647043" cy="54840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cxnSpLocks noChangeAspect="1"/>
          </p:cNvCxnSpPr>
          <p:nvPr/>
        </p:nvCxnSpPr>
        <p:spPr>
          <a:xfrm rot="18000000" flipH="1">
            <a:off x="7010324" y="2047921"/>
            <a:ext cx="926439" cy="556661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Овал 61"/>
          <p:cNvSpPr>
            <a:spLocks noChangeAspect="1"/>
          </p:cNvSpPr>
          <p:nvPr/>
        </p:nvSpPr>
        <p:spPr>
          <a:xfrm>
            <a:off x="7358082" y="1785926"/>
            <a:ext cx="180000" cy="180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учебник </a:t>
            </a:r>
            <a:r>
              <a:rPr lang="ru-RU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с. </a:t>
            </a:r>
            <a:r>
              <a:rPr lang="ru-RU" u="sng" smtClean="0"/>
              <a:t>89</a:t>
            </a:r>
            <a:r>
              <a:rPr lang="ru-RU" u="sng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u="sng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№ </a:t>
            </a:r>
            <a:r>
              <a:rPr lang="ru-RU" u="sng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4,5</a:t>
            </a:r>
            <a:endParaRPr lang="ru-RU" u="sng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Выноска-облако 6"/>
          <p:cNvSpPr/>
          <p:nvPr/>
        </p:nvSpPr>
        <p:spPr>
          <a:xfrm rot="20934949" flipH="1">
            <a:off x="287122" y="1400744"/>
            <a:ext cx="7500990" cy="3714776"/>
          </a:xfrm>
          <a:prstGeom prst="cloudCallout">
            <a:avLst>
              <a:gd name="adj1" fmla="val -22867"/>
              <a:gd name="adj2" fmla="val 610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285852" y="2643182"/>
            <a:ext cx="643419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perspectiveContrastingRightFacing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Молодцы!</a:t>
            </a:r>
            <a:endParaRPr lang="ru-RU" sz="9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 descr="b030f073dd79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143636" y="3571876"/>
            <a:ext cx="2726384" cy="2690446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оформления «Скорость»">
  <a:themeElements>
    <a:clrScheme name="Шаблон оформления «Скорость» 2">
      <a:dk1>
        <a:srgbClr val="000000"/>
      </a:dk1>
      <a:lt1>
        <a:srgbClr val="FFFFFF"/>
      </a:lt1>
      <a:dk2>
        <a:srgbClr val="336699"/>
      </a:dk2>
      <a:lt2>
        <a:srgbClr val="C3D6DD"/>
      </a:lt2>
      <a:accent1>
        <a:srgbClr val="B2B2B2"/>
      </a:accent1>
      <a:accent2>
        <a:srgbClr val="6A9159"/>
      </a:accent2>
      <a:accent3>
        <a:srgbClr val="FFFFFF"/>
      </a:accent3>
      <a:accent4>
        <a:srgbClr val="000000"/>
      </a:accent4>
      <a:accent5>
        <a:srgbClr val="D5D5D5"/>
      </a:accent5>
      <a:accent6>
        <a:srgbClr val="5F8350"/>
      </a:accent6>
      <a:hlink>
        <a:srgbClr val="C9606F"/>
      </a:hlink>
      <a:folHlink>
        <a:srgbClr val="0099CC"/>
      </a:folHlink>
    </a:clrScheme>
    <a:fontScheme name="Шаблон оформления «Скорость»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Шаблон оформления «Скорость» 1">
        <a:dk1>
          <a:srgbClr val="000066"/>
        </a:dk1>
        <a:lt1>
          <a:srgbClr val="FFFFCC"/>
        </a:lt1>
        <a:dk2>
          <a:srgbClr val="0066CC"/>
        </a:dk2>
        <a:lt2>
          <a:srgbClr val="EAEAEA"/>
        </a:lt2>
        <a:accent1>
          <a:srgbClr val="00CCCC"/>
        </a:accent1>
        <a:accent2>
          <a:srgbClr val="008080"/>
        </a:accent2>
        <a:accent3>
          <a:srgbClr val="AAB8E2"/>
        </a:accent3>
        <a:accent4>
          <a:srgbClr val="DADAAE"/>
        </a:accent4>
        <a:accent5>
          <a:srgbClr val="AAE2E2"/>
        </a:accent5>
        <a:accent6>
          <a:srgbClr val="007373"/>
        </a:accent6>
        <a:hlink>
          <a:srgbClr val="9999FF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«Скорость» 2">
        <a:dk1>
          <a:srgbClr val="000000"/>
        </a:dk1>
        <a:lt1>
          <a:srgbClr val="FFFFFF"/>
        </a:lt1>
        <a:dk2>
          <a:srgbClr val="336699"/>
        </a:dk2>
        <a:lt2>
          <a:srgbClr val="C3D6DD"/>
        </a:lt2>
        <a:accent1>
          <a:srgbClr val="B2B2B2"/>
        </a:accent1>
        <a:accent2>
          <a:srgbClr val="6A9159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5F8350"/>
        </a:accent6>
        <a:hlink>
          <a:srgbClr val="C9606F"/>
        </a:hlink>
        <a:folHlink>
          <a:srgbClr val="0099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«Скорость» 3">
        <a:dk1>
          <a:srgbClr val="000000"/>
        </a:dk1>
        <a:lt1>
          <a:srgbClr val="FFFFFF"/>
        </a:lt1>
        <a:dk2>
          <a:srgbClr val="000000"/>
        </a:dk2>
        <a:lt2>
          <a:srgbClr val="EAEAEA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969696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«Скорость» 4">
        <a:dk1>
          <a:srgbClr val="000000"/>
        </a:dk1>
        <a:lt1>
          <a:srgbClr val="FFFFFF"/>
        </a:lt1>
        <a:dk2>
          <a:srgbClr val="996633"/>
        </a:dk2>
        <a:lt2>
          <a:srgbClr val="FFE1C3"/>
        </a:lt2>
        <a:accent1>
          <a:srgbClr val="CC9900"/>
        </a:accent1>
        <a:accent2>
          <a:srgbClr val="6699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5C8A00"/>
        </a:accent6>
        <a:hlink>
          <a:srgbClr val="FF0033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«Скорость» 5">
        <a:dk1>
          <a:srgbClr val="660066"/>
        </a:dk1>
        <a:lt1>
          <a:srgbClr val="FFFFCC"/>
        </a:lt1>
        <a:dk2>
          <a:srgbClr val="CC0066"/>
        </a:dk2>
        <a:lt2>
          <a:srgbClr val="EAEAEA"/>
        </a:lt2>
        <a:accent1>
          <a:srgbClr val="FF9966"/>
        </a:accent1>
        <a:accent2>
          <a:srgbClr val="336600"/>
        </a:accent2>
        <a:accent3>
          <a:srgbClr val="E2AAB8"/>
        </a:accent3>
        <a:accent4>
          <a:srgbClr val="DADAAE"/>
        </a:accent4>
        <a:accent5>
          <a:srgbClr val="FFCAB8"/>
        </a:accent5>
        <a:accent6>
          <a:srgbClr val="2D5C00"/>
        </a:accent6>
        <a:hlink>
          <a:srgbClr val="999933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«Скорость» 6">
        <a:dk1>
          <a:srgbClr val="003300"/>
        </a:dk1>
        <a:lt1>
          <a:srgbClr val="FFFFCC"/>
        </a:lt1>
        <a:dk2>
          <a:srgbClr val="006633"/>
        </a:dk2>
        <a:lt2>
          <a:srgbClr val="CBCBCB"/>
        </a:lt2>
        <a:accent1>
          <a:srgbClr val="CC6600"/>
        </a:accent1>
        <a:accent2>
          <a:srgbClr val="669900"/>
        </a:accent2>
        <a:accent3>
          <a:srgbClr val="AAB8AD"/>
        </a:accent3>
        <a:accent4>
          <a:srgbClr val="DADAAE"/>
        </a:accent4>
        <a:accent5>
          <a:srgbClr val="E2B8AA"/>
        </a:accent5>
        <a:accent6>
          <a:srgbClr val="5C8A00"/>
        </a:accent6>
        <a:hlink>
          <a:srgbClr val="FF00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«Скорость» 7">
        <a:dk1>
          <a:srgbClr val="333300"/>
        </a:dk1>
        <a:lt1>
          <a:srgbClr val="FFFFCC"/>
        </a:lt1>
        <a:dk2>
          <a:srgbClr val="996633"/>
        </a:dk2>
        <a:lt2>
          <a:srgbClr val="CBCBCB"/>
        </a:lt2>
        <a:accent1>
          <a:srgbClr val="CC6600"/>
        </a:accent1>
        <a:accent2>
          <a:srgbClr val="669900"/>
        </a:accent2>
        <a:accent3>
          <a:srgbClr val="CAB8AD"/>
        </a:accent3>
        <a:accent4>
          <a:srgbClr val="DADAAE"/>
        </a:accent4>
        <a:accent5>
          <a:srgbClr val="E2B8AA"/>
        </a:accent5>
        <a:accent6>
          <a:srgbClr val="5C8A00"/>
        </a:accent6>
        <a:hlink>
          <a:srgbClr val="FF00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265</Words>
  <Application>Microsoft Office PowerPoint</Application>
  <PresentationFormat>Экран (4:3)</PresentationFormat>
  <Paragraphs>165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Шаблон оформления «Скорость»</vt:lpstr>
      <vt:lpstr>1_Тема Office</vt:lpstr>
      <vt:lpstr>Девиз урока: «Время не стоит на месте, нас зовет с собою вместе!»</vt:lpstr>
      <vt:lpstr>    Прочитай числовой ряд: 12, 22,32,42,52 Увеличь каждое число на 3 </vt:lpstr>
      <vt:lpstr>12, 22,32,42,52 15,25,35,45,55</vt:lpstr>
      <vt:lpstr>Презентация PowerPoint</vt:lpstr>
      <vt:lpstr>Час, минута. Определение времени по часам.</vt:lpstr>
      <vt:lpstr>Цели урока: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Филиппова</dc:creator>
  <cp:lastModifiedBy>Пользователь Windows</cp:lastModifiedBy>
  <cp:revision>26</cp:revision>
  <dcterms:created xsi:type="dcterms:W3CDTF">2011-10-08T13:23:57Z</dcterms:created>
  <dcterms:modified xsi:type="dcterms:W3CDTF">2020-05-15T18:10:08Z</dcterms:modified>
</cp:coreProperties>
</file>