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71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96C0E-D9AF-4927-BBD9-671E865510B7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00413-EB3B-4954-99E9-693AC7DAF7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023F2-DDF4-4953-A762-6B84786AF069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F2BDA-4D20-4B24-9E19-BA2255FEFF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2E020-809A-4DEC-8B04-743BBC72438A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2A0A2-2387-4670-BD36-7CA9B6F88C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7D199-FB1F-4A9E-B190-72073D460169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C53BD-957D-4AAA-8899-EE387BD885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A7AD3-FD23-4C7E-AA96-2CD40BD32A3F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E7735-0079-4E58-BF35-E5FCBCB86A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AEA5E-89A9-4FAB-8EF6-744AFAFEB5FF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C3C3E-9053-40AE-B8AF-C4FAE659A3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4052D-7C56-4422-89AE-14A8AA21C35E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27F4C-256C-44C3-8EC3-739030DA9D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2AF51-467B-476B-97BF-29B4C6537806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5AF5B-0D94-4214-B598-4623A7E091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5364F-5B89-4598-8AC0-F6F9B970A914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99252-0516-42CB-AFE8-F728FC2EC6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40E44-A488-4015-9DCD-358BBE87AB6C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120C0-B18A-44DD-8801-BEB191969D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C376B-B71C-4B08-A1E2-B5152D075EF8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D4718-7FF0-469C-8281-77C771C540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5D32212-639E-41FD-905C-488B1370CCBB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5557F0B-25EA-4200-A0A6-095F94BF55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Рисунок 15" descr="0_c0146_5d4437c2_XL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4891088"/>
            <a:ext cx="1835150" cy="196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Рисунок 16" descr="0_c0146_5d4437c2_XL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3284538"/>
            <a:ext cx="1835150" cy="196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Рисунок 17" descr="0_c0146_5d4437c2_XL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628775"/>
            <a:ext cx="1835150" cy="196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Рисунок 18" descr="0_c0146_5d4437c2_XL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835150" cy="196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 userDrawn="1"/>
        </p:nvSpPr>
        <p:spPr>
          <a:xfrm>
            <a:off x="1907704" y="188640"/>
            <a:ext cx="7056784" cy="6480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 userDrawn="1"/>
        </p:nvSpPr>
        <p:spPr bwMode="auto">
          <a:xfrm>
            <a:off x="7812088" y="6656388"/>
            <a:ext cx="133191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 rot="21374723">
            <a:off x="1857356" y="2357430"/>
            <a:ext cx="1857388" cy="171451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214810" y="2357430"/>
            <a:ext cx="1857388" cy="171451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786578" y="2357430"/>
            <a:ext cx="1857388" cy="171451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357422" y="2928934"/>
            <a:ext cx="214314" cy="21431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000364" y="2928934"/>
            <a:ext cx="214314" cy="21431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7858148" y="2928934"/>
            <a:ext cx="214314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286644" y="2928934"/>
            <a:ext cx="214314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357818" y="2928934"/>
            <a:ext cx="214314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714876" y="2928934"/>
            <a:ext cx="214314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Дуга 15"/>
          <p:cNvSpPr/>
          <p:nvPr/>
        </p:nvSpPr>
        <p:spPr>
          <a:xfrm rot="18557649">
            <a:off x="7159992" y="3445339"/>
            <a:ext cx="1214446" cy="1357322"/>
          </a:xfrm>
          <a:prstGeom prst="arc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7" name="Дуга 16"/>
          <p:cNvSpPr/>
          <p:nvPr/>
        </p:nvSpPr>
        <p:spPr>
          <a:xfrm rot="7743347">
            <a:off x="2159732" y="2435030"/>
            <a:ext cx="1214446" cy="1357322"/>
          </a:xfrm>
          <a:prstGeom prst="arc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tx1"/>
                </a:solidFill>
              </a:ln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786314" y="3714752"/>
            <a:ext cx="78581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/>
          <a:lstStyle/>
          <a:p>
            <a:pPr algn="r"/>
            <a:r>
              <a:rPr lang="ru-RU" dirty="0" smtClean="0"/>
              <a:t>            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Запишите произведение                       в виде суммы, выполните сложение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357189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   </a:t>
            </a:r>
            <a:r>
              <a:rPr lang="ru-RU" sz="6000" b="1" dirty="0" smtClean="0"/>
              <a:t>5•4</a:t>
            </a:r>
            <a:r>
              <a:rPr lang="ru-RU" sz="4400" b="1" dirty="0" smtClean="0"/>
              <a:t>         </a:t>
            </a:r>
            <a:r>
              <a:rPr lang="ru-RU" sz="6000" b="1" dirty="0" smtClean="0"/>
              <a:t>15•2</a:t>
            </a:r>
            <a:r>
              <a:rPr lang="ru-RU" sz="4400" b="1" dirty="0" smtClean="0"/>
              <a:t>        </a:t>
            </a:r>
            <a:r>
              <a:rPr lang="ru-RU" sz="6000" b="1" dirty="0" smtClean="0"/>
              <a:t>25•2</a:t>
            </a:r>
          </a:p>
          <a:p>
            <a:pPr>
              <a:buNone/>
            </a:pPr>
            <a:endParaRPr lang="ru-RU" sz="6000" b="1" dirty="0" smtClean="0"/>
          </a:p>
          <a:p>
            <a:pPr>
              <a:buNone/>
            </a:pPr>
            <a:r>
              <a:rPr lang="ru-RU" sz="4400" b="1" dirty="0" smtClean="0"/>
              <a:t>           </a:t>
            </a:r>
            <a:r>
              <a:rPr lang="ru-RU" sz="6000" b="1" dirty="0" smtClean="0"/>
              <a:t> 7•3      30•3</a:t>
            </a:r>
            <a:r>
              <a:rPr lang="ru-RU" sz="4400" b="1" dirty="0" smtClean="0"/>
              <a:t>        </a:t>
            </a:r>
            <a:r>
              <a:rPr lang="ru-RU" sz="6000" b="1" dirty="0" smtClean="0"/>
              <a:t>8•4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               3 кг            3 кг             3 кг</a:t>
            </a:r>
            <a:endParaRPr lang="ru-RU" dirty="0"/>
          </a:p>
        </p:txBody>
      </p:sp>
      <p:pic>
        <p:nvPicPr>
          <p:cNvPr id="4" name="Содержимое 3" descr="картофан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71670" y="1714488"/>
            <a:ext cx="2214578" cy="2328865"/>
          </a:xfrm>
        </p:spPr>
      </p:pic>
      <p:pic>
        <p:nvPicPr>
          <p:cNvPr id="5" name="Содержимое 3" descr="картофа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429124" y="1785926"/>
            <a:ext cx="2143140" cy="232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3" descr="картофа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786578" y="1785926"/>
            <a:ext cx="2143140" cy="232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4414" y="642919"/>
            <a:ext cx="7429552" cy="823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Распределите в 2 столбика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        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1• 3         0 •7    </a:t>
            </a:r>
          </a:p>
          <a:p>
            <a:pPr>
              <a:buNone/>
            </a:pPr>
            <a:endParaRPr lang="ru-RU" sz="6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           0• 10          1• 9 </a:t>
            </a:r>
          </a:p>
          <a:p>
            <a:pPr>
              <a:buNone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14480" y="1600200"/>
            <a:ext cx="3286148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1• 3          1• 9</a:t>
            </a:r>
            <a:endParaRPr lang="ru-RU" sz="8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29190" y="1600201"/>
            <a:ext cx="3757610" cy="3043246"/>
          </a:xfrm>
        </p:spPr>
        <p:txBody>
          <a:bodyPr/>
          <a:lstStyle/>
          <a:p>
            <a:pPr>
              <a:buNone/>
            </a:pP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 0 •7   </a:t>
            </a:r>
          </a:p>
          <a:p>
            <a:pPr>
              <a:buNone/>
            </a:pP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 0• 10</a:t>
            </a:r>
            <a:endParaRPr lang="ru-RU" sz="8000" dirty="0"/>
          </a:p>
        </p:txBody>
      </p:sp>
      <p:cxnSp>
        <p:nvCxnSpPr>
          <p:cNvPr id="6" name="Прямая со стрелкой 5"/>
          <p:cNvCxnSpPr>
            <a:stCxn id="2" idx="0"/>
          </p:cNvCxnSpPr>
          <p:nvPr/>
        </p:nvCxnSpPr>
        <p:spPr>
          <a:xfrm rot="16200000" flipH="1" flipV="1">
            <a:off x="2923381" y="-291321"/>
            <a:ext cx="1082660" cy="22145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2" idx="0"/>
          </p:cNvCxnSpPr>
          <p:nvPr/>
        </p:nvCxnSpPr>
        <p:spPr>
          <a:xfrm rot="16200000" flipH="1">
            <a:off x="4959364" y="-112726"/>
            <a:ext cx="1082660" cy="18573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1000108"/>
            <a:ext cx="6786610" cy="3214710"/>
          </a:xfrm>
        </p:spPr>
        <p:txBody>
          <a:bodyPr/>
          <a:lstStyle/>
          <a:p>
            <a:r>
              <a:rPr lang="ru-RU" sz="8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1• а =  </a:t>
            </a:r>
            <a:r>
              <a:rPr lang="ru-RU" sz="8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8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br>
              <a:rPr lang="ru-RU" sz="8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• </a:t>
            </a:r>
            <a:r>
              <a:rPr lang="ru-RU" sz="8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а=</a:t>
            </a:r>
            <a:r>
              <a:rPr lang="ru-RU" sz="8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0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57356" y="285728"/>
            <a:ext cx="7000924" cy="6357982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sz="4400" b="1" i="1" dirty="0" smtClean="0">
                <a:solidFill>
                  <a:schemeClr val="hlink"/>
                </a:solidFill>
              </a:rPr>
              <a:t>При  умножении  любого числа  на  1  получается  то  число, которое  умножали.</a:t>
            </a:r>
          </a:p>
          <a:p>
            <a:pPr>
              <a:lnSpc>
                <a:spcPct val="90000"/>
              </a:lnSpc>
              <a:buNone/>
            </a:pPr>
            <a:r>
              <a:rPr lang="ru-RU" sz="4400" b="1" i="1" dirty="0" smtClean="0">
                <a:solidFill>
                  <a:srgbClr val="FF0000"/>
                </a:solidFill>
              </a:rPr>
              <a:t>              </a:t>
            </a:r>
            <a:r>
              <a:rPr lang="ru-RU" sz="4400" b="1" i="1" u="sng" dirty="0" smtClean="0">
                <a:solidFill>
                  <a:srgbClr val="FF0000"/>
                </a:solidFill>
              </a:rPr>
              <a:t>а </a:t>
            </a:r>
            <a:r>
              <a:rPr lang="ru-RU" sz="4400" b="1" i="1" u="sng" dirty="0" err="1" smtClean="0">
                <a:solidFill>
                  <a:srgbClr val="FF0000"/>
                </a:solidFill>
              </a:rPr>
              <a:t>х</a:t>
            </a:r>
            <a:r>
              <a:rPr lang="ru-RU" sz="4400" b="1" i="1" u="sng" dirty="0" smtClean="0">
                <a:solidFill>
                  <a:srgbClr val="FF0000"/>
                </a:solidFill>
              </a:rPr>
              <a:t>  1 = а  </a:t>
            </a:r>
          </a:p>
          <a:p>
            <a:pPr>
              <a:lnSpc>
                <a:spcPct val="90000"/>
              </a:lnSpc>
              <a:buNone/>
            </a:pPr>
            <a:r>
              <a:rPr lang="ru-RU" sz="4400" b="1" i="1" dirty="0" smtClean="0">
                <a:solidFill>
                  <a:schemeClr val="hlink"/>
                </a:solidFill>
              </a:rPr>
              <a:t>При  умножении  любого  числа  на  0</a:t>
            </a:r>
          </a:p>
          <a:p>
            <a:pPr>
              <a:lnSpc>
                <a:spcPct val="90000"/>
              </a:lnSpc>
              <a:buNone/>
            </a:pPr>
            <a:r>
              <a:rPr lang="ru-RU" sz="4400" b="1" i="1" dirty="0" smtClean="0">
                <a:solidFill>
                  <a:schemeClr val="hlink"/>
                </a:solidFill>
              </a:rPr>
              <a:t>    получается  нуль.</a:t>
            </a:r>
          </a:p>
          <a:p>
            <a:pPr>
              <a:lnSpc>
                <a:spcPct val="90000"/>
              </a:lnSpc>
              <a:buNone/>
            </a:pPr>
            <a:r>
              <a:rPr lang="ru-RU" sz="4400" b="1" i="1" dirty="0" smtClean="0">
                <a:solidFill>
                  <a:schemeClr val="hlink"/>
                </a:solidFill>
              </a:rPr>
              <a:t>               </a:t>
            </a:r>
            <a:r>
              <a:rPr lang="ru-RU" sz="4400" b="1" i="1" u="sng" dirty="0" smtClean="0">
                <a:solidFill>
                  <a:srgbClr val="FF0000"/>
                </a:solidFill>
              </a:rPr>
              <a:t>а  </a:t>
            </a:r>
            <a:r>
              <a:rPr lang="ru-RU" sz="4400" b="1" i="1" u="sng" dirty="0" err="1" smtClean="0">
                <a:solidFill>
                  <a:srgbClr val="FF0000"/>
                </a:solidFill>
              </a:rPr>
              <a:t>х</a:t>
            </a:r>
            <a:r>
              <a:rPr lang="ru-RU" sz="4400" b="1" i="1" u="sng" dirty="0" smtClean="0">
                <a:solidFill>
                  <a:srgbClr val="FF0000"/>
                </a:solidFill>
              </a:rPr>
              <a:t>  0  =  0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1143000"/>
          </a:xfrm>
        </p:spPr>
        <p:txBody>
          <a:bodyPr/>
          <a:lstStyle/>
          <a:p>
            <a:pPr algn="l"/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0+0+0+0= 0      0 •4 = 0 </a:t>
            </a:r>
            <a:endParaRPr lang="ru-RU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Содержимое 14" descr="2c2852b19cf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14546" y="1785926"/>
            <a:ext cx="6286544" cy="42148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500562" y="357166"/>
            <a:ext cx="1655762" cy="1536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286644" y="4929198"/>
            <a:ext cx="1655762" cy="1536700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072330" y="357166"/>
            <a:ext cx="1655762" cy="15367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857356" y="2500306"/>
            <a:ext cx="7000924" cy="1143000"/>
          </a:xfrm>
        </p:spPr>
        <p:txBody>
          <a:bodyPr/>
          <a:lstStyle/>
          <a:p>
            <a:r>
              <a:rPr lang="ru-RU" b="1" dirty="0" smtClean="0"/>
              <a:t>У  5 котят по  1 ленточке.                                               Сколько всего ленточек?</a:t>
            </a:r>
            <a:endParaRPr lang="ru-RU" b="1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000232" y="428604"/>
            <a:ext cx="1655762" cy="1536700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000232" y="4857760"/>
            <a:ext cx="1655762" cy="1536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2500306"/>
            <a:ext cx="6943716" cy="2000264"/>
          </a:xfrm>
        </p:spPr>
        <p:txBody>
          <a:bodyPr/>
          <a:lstStyle/>
          <a:p>
            <a:pPr algn="l"/>
            <a:r>
              <a:rPr lang="ru-RU" sz="4800" b="1" dirty="0" smtClean="0"/>
              <a:t>У 9 слонов по одному хоботу. Сколько всего хоботов?</a:t>
            </a:r>
            <a:endParaRPr lang="ru-RU" sz="4800" b="1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214290"/>
            <a:ext cx="1831975" cy="1752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072330" y="4857760"/>
            <a:ext cx="1831975" cy="1752600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929190" y="4857760"/>
            <a:ext cx="1831975" cy="1752600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4857760"/>
            <a:ext cx="1831975" cy="1752600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500298" y="285728"/>
            <a:ext cx="1831975" cy="1752600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3438" y="285728"/>
            <a:ext cx="1831975" cy="1752600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929454" y="357166"/>
            <a:ext cx="1831975" cy="1752600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2500306"/>
            <a:ext cx="1831975" cy="1752600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500298" y="4786322"/>
            <a:ext cx="1831975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1857364"/>
            <a:ext cx="6943716" cy="2786082"/>
          </a:xfrm>
        </p:spPr>
        <p:txBody>
          <a:bodyPr/>
          <a:lstStyle/>
          <a:p>
            <a:pPr algn="l"/>
            <a:r>
              <a:rPr lang="ru-RU" sz="4800" b="1" dirty="0" smtClean="0"/>
              <a:t>У 12 школьников по одному учебнику. Сколько всего учебников?</a:t>
            </a:r>
            <a:endParaRPr lang="ru-RU" sz="4800" b="1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12954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214290"/>
            <a:ext cx="12954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357166"/>
            <a:ext cx="12954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285728"/>
            <a:ext cx="12954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214290"/>
            <a:ext cx="12954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214950"/>
            <a:ext cx="12954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928802"/>
            <a:ext cx="12954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876"/>
            <a:ext cx="12954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5143512"/>
            <a:ext cx="12954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5214950"/>
            <a:ext cx="12954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5214950"/>
            <a:ext cx="12954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58" y="5143512"/>
            <a:ext cx="12954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357166"/>
            <a:ext cx="7086592" cy="5500726"/>
          </a:xfrm>
        </p:spPr>
        <p:txBody>
          <a:bodyPr/>
          <a:lstStyle/>
          <a:p>
            <a:pPr algn="l"/>
            <a:r>
              <a:rPr lang="ru-RU" sz="6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Проверка: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1) 1 • 5=5 (л.)</a:t>
            </a:r>
            <a:br>
              <a:rPr lang="ru-RU" sz="6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2) 1 • 9=9 (х.)</a:t>
            </a:r>
            <a:br>
              <a:rPr lang="ru-RU" sz="6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3) 1 • 12=12 (</a:t>
            </a:r>
            <a:r>
              <a:rPr lang="ru-RU" sz="6000" b="1" dirty="0" err="1" smtClean="0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.)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omment_10190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70" y="857232"/>
            <a:ext cx="6786610" cy="4714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137</Words>
  <Application>Microsoft Office PowerPoint</Application>
  <PresentationFormat>Экран (4:3)</PresentationFormat>
  <Paragraphs>24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                 Запишите произведение                       в виде суммы, выполните сложение </vt:lpstr>
      <vt:lpstr>               3 кг            3 кг             3 кг</vt:lpstr>
      <vt:lpstr>Презентация PowerPoint</vt:lpstr>
      <vt:lpstr>Презентация PowerPoint</vt:lpstr>
      <vt:lpstr> 1• а =  а    0 • а= 0 </vt:lpstr>
      <vt:lpstr>Презентация PowerPoint</vt:lpstr>
      <vt:lpstr>   0+0+0+0= 0      0 •4 = 0 </vt:lpstr>
      <vt:lpstr>У  5 котят по  1 ленточке.                                               Сколько всего ленточек?</vt:lpstr>
      <vt:lpstr>У 9 слонов по одному хоботу. Сколько всего хоботов?</vt:lpstr>
      <vt:lpstr>У 12 школьников по одному учебнику. Сколько всего учебников?</vt:lpstr>
      <vt:lpstr>Проверка: 1) 1 • 5=5 (л.) 2) 1 • 9=9 (х.) 3) 1 • 12=12 (уч.)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Пользователь Windows</cp:lastModifiedBy>
  <cp:revision>17</cp:revision>
  <dcterms:created xsi:type="dcterms:W3CDTF">2013-07-10T14:40:28Z</dcterms:created>
  <dcterms:modified xsi:type="dcterms:W3CDTF">2020-05-11T19:17:05Z</dcterms:modified>
</cp:coreProperties>
</file>