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7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65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135466"/>
            <a:ext cx="6688669" cy="2231213"/>
          </a:xfrm>
        </p:spPr>
        <p:txBody>
          <a:bodyPr/>
          <a:lstStyle/>
          <a:p>
            <a:r>
              <a:rPr lang="ru-RU" dirty="0" smtClean="0"/>
              <a:t>Республика Татарстан </a:t>
            </a:r>
            <a:br>
              <a:rPr lang="ru-RU" dirty="0" smtClean="0"/>
            </a:br>
            <a:r>
              <a:rPr lang="ru-RU" dirty="0" smtClean="0"/>
              <a:t>г.Набережные Челны</a:t>
            </a:r>
            <a:br>
              <a:rPr lang="ru-RU" dirty="0" smtClean="0"/>
            </a:br>
            <a:r>
              <a:rPr lang="ru-RU" dirty="0" smtClean="0"/>
              <a:t>МБОУ «СОШ № 60»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060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480" y="2366680"/>
            <a:ext cx="8871037" cy="407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089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295402" y="936413"/>
            <a:ext cx="9601196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95401" y="1149927"/>
            <a:ext cx="9601196" cy="4725941"/>
          </a:xfrm>
        </p:spPr>
        <p:txBody>
          <a:bodyPr/>
          <a:lstStyle/>
          <a:p>
            <a:r>
              <a:rPr lang="ru-RU" dirty="0" smtClean="0"/>
              <a:t>В нашем городе существует городское сообщество молодёжи и студентов «Доброволец года».  Я предлагаю вступить в  это сообщество. Пора и нам, старшеклассникам осуществлять благотворительную деятельность совместно со старшеклассниками, студентами и молодёжью всего города. Работая совместно на семинарах, практикумах, форумах мы получим большой опыт  социально значимой и полезной добровольческой деятельности, которая так </a:t>
            </a:r>
            <a:r>
              <a:rPr lang="ru-RU" smtClean="0"/>
              <a:t>необходима нуждающимся.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Я люблю свою школу и поэтому хочу стать депутатом или спикером ШСУ.Ведь наша школа нуждается в этом.</a:t>
            </a:r>
          </a:p>
          <a:p>
            <a:endParaRPr lang="ru-RU" dirty="0"/>
          </a:p>
          <a:p>
            <a:r>
              <a:rPr lang="ru-RU" sz="3600" dirty="0" smtClean="0">
                <a:solidFill>
                  <a:srgbClr val="FF0000"/>
                </a:solidFill>
              </a:rPr>
              <a:t>ГОЛОСУЙ ЗА МЕНЯ!!!! </a:t>
            </a:r>
          </a:p>
          <a:p>
            <a:r>
              <a:rPr lang="ru-RU" sz="3600" dirty="0" smtClean="0">
                <a:solidFill>
                  <a:srgbClr val="FF0000"/>
                </a:solidFill>
              </a:rPr>
              <a:t>Давайте вместе сделаем школу лучше!!!</a:t>
            </a:r>
          </a:p>
        </p:txBody>
      </p:sp>
    </p:spTree>
    <p:extLst>
      <p:ext uri="{BB962C8B-B14F-4D97-AF65-F5344CB8AC3E}">
        <p14:creationId xmlns:p14="http://schemas.microsoft.com/office/powerpoint/2010/main" xmlns="" val="2291702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571"/>
          <a:stretch>
            <a:fillRect/>
          </a:stretch>
        </p:blipFill>
        <p:spPr>
          <a:xfrm>
            <a:off x="3517132" y="1157879"/>
            <a:ext cx="3950470" cy="5194047"/>
          </a:xfrm>
        </p:spPr>
      </p:pic>
      <p:sp>
        <p:nvSpPr>
          <p:cNvPr id="5" name="Прямоугольник 4"/>
          <p:cNvSpPr/>
          <p:nvPr/>
        </p:nvSpPr>
        <p:spPr>
          <a:xfrm rot="10800000" flipV="1">
            <a:off x="6564455" y="381384"/>
            <a:ext cx="562754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Хуснутдинова</a:t>
            </a:r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Аделия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80109" y="4571231"/>
            <a:ext cx="42968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ГОЛОСУЙ ЗА МЕНЯ!!!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4431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Моя биография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74320" lvl="0" indent="-274320" defTabSz="914400"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  <a:buFont typeface="Wingdings 2"/>
              <a:buChar char=""/>
            </a:pPr>
            <a:r>
              <a:rPr lang="ru-RU" dirty="0" err="1" smtClean="0">
                <a:solidFill>
                  <a:schemeClr val="tx1"/>
                </a:solidFill>
              </a:rPr>
              <a:t>Я-Хуснутдинова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Аделия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Ирековна,ученица</a:t>
            </a:r>
            <a:r>
              <a:rPr lang="ru-RU" dirty="0" smtClean="0">
                <a:solidFill>
                  <a:schemeClr val="tx1"/>
                </a:solidFill>
              </a:rPr>
              <a:t> 10»А» </a:t>
            </a:r>
            <a:r>
              <a:rPr lang="ru-RU" dirty="0" err="1" smtClean="0">
                <a:solidFill>
                  <a:schemeClr val="tx1"/>
                </a:solidFill>
              </a:rPr>
              <a:t>класса.Мне</a:t>
            </a:r>
            <a:r>
              <a:rPr lang="ru-RU" dirty="0" smtClean="0">
                <a:solidFill>
                  <a:schemeClr val="tx1"/>
                </a:solidFill>
              </a:rPr>
              <a:t> 16 лет.</a:t>
            </a:r>
            <a:r>
              <a:rPr lang="ru-RU" sz="2200" dirty="0">
                <a:solidFill>
                  <a:schemeClr val="tx1"/>
                </a:solidFill>
                <a:latin typeface="Constantia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Constantia"/>
              </a:rPr>
              <a:t>Своими сильными чертами характера считаю упорство в достижении поставленной </a:t>
            </a:r>
            <a:r>
              <a:rPr lang="ru-RU" sz="2200" dirty="0" err="1" smtClean="0">
                <a:solidFill>
                  <a:schemeClr val="tx1"/>
                </a:solidFill>
                <a:latin typeface="Constantia"/>
              </a:rPr>
              <a:t>цели,пунктуальность,самостоятельность,умение</a:t>
            </a:r>
            <a:r>
              <a:rPr lang="ru-RU" sz="2200" dirty="0" smtClean="0">
                <a:solidFill>
                  <a:schemeClr val="tx1"/>
                </a:solidFill>
                <a:latin typeface="Constantia"/>
              </a:rPr>
              <a:t> адаптироваться к переменам.</a:t>
            </a:r>
          </a:p>
          <a:p>
            <a:pPr marL="0" lvl="0" indent="0" defTabSz="914400"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  <a:buNone/>
            </a:pPr>
            <a:r>
              <a:rPr lang="ru-RU" sz="2200" dirty="0" smtClean="0">
                <a:solidFill>
                  <a:schemeClr val="tx1"/>
                </a:solidFill>
                <a:latin typeface="Constantia"/>
              </a:rPr>
              <a:t>   </a:t>
            </a:r>
            <a:r>
              <a:rPr lang="ru-RU" sz="2200" b="1" dirty="0" smtClean="0">
                <a:solidFill>
                  <a:schemeClr val="tx1"/>
                </a:solidFill>
                <a:latin typeface="Constantia"/>
              </a:rPr>
              <a:t>Мои увлечения</a:t>
            </a:r>
            <a:r>
              <a:rPr lang="ru-RU" sz="2200" dirty="0" smtClean="0">
                <a:solidFill>
                  <a:schemeClr val="tx1"/>
                </a:solidFill>
                <a:latin typeface="Constantia"/>
              </a:rPr>
              <a:t>: учеба и путешествия.</a:t>
            </a:r>
          </a:p>
          <a:p>
            <a:pPr lvl="0">
              <a:buClr>
                <a:srgbClr val="83992A"/>
              </a:buClr>
            </a:pPr>
            <a:r>
              <a:rPr lang="ru-RU" sz="2200" dirty="0" smtClean="0">
                <a:solidFill>
                  <a:schemeClr val="tx1"/>
                </a:solidFill>
                <a:latin typeface="Constantia"/>
              </a:rPr>
              <a:t>Со 2 по 4 классы я занималась в театральном объединении «Родничок».Во 2 классе приняла участие в городском театральном конкурсе «Золотая маска».С 4 класса я начала увлекаться </a:t>
            </a:r>
            <a:r>
              <a:rPr lang="ru-RU" sz="2200" dirty="0" err="1" smtClean="0">
                <a:solidFill>
                  <a:schemeClr val="tx1"/>
                </a:solidFill>
                <a:latin typeface="Constantia"/>
              </a:rPr>
              <a:t>бисероплетением.С</a:t>
            </a:r>
            <a:r>
              <a:rPr lang="ru-RU" sz="2200" dirty="0" smtClean="0">
                <a:solidFill>
                  <a:schemeClr val="tx1"/>
                </a:solidFill>
                <a:latin typeface="Constantia"/>
              </a:rPr>
              <a:t> 6 по 8 класс посещала  в </a:t>
            </a:r>
            <a:r>
              <a:rPr lang="ru-RU" sz="2200" dirty="0" err="1" smtClean="0">
                <a:solidFill>
                  <a:schemeClr val="tx1"/>
                </a:solidFill>
                <a:latin typeface="Constantia"/>
              </a:rPr>
              <a:t>ГДТДиМ</a:t>
            </a:r>
            <a:r>
              <a:rPr lang="ru-RU" sz="2200" dirty="0" smtClean="0">
                <a:solidFill>
                  <a:schemeClr val="tx1"/>
                </a:solidFill>
                <a:latin typeface="Constantia"/>
              </a:rPr>
              <a:t> №1 хореографическую студию  современных </a:t>
            </a:r>
            <a:r>
              <a:rPr lang="ru-RU" sz="2200" dirty="0" err="1" smtClean="0">
                <a:solidFill>
                  <a:schemeClr val="tx1"/>
                </a:solidFill>
                <a:latin typeface="Constantia"/>
              </a:rPr>
              <a:t>танцев.А</a:t>
            </a:r>
            <a:r>
              <a:rPr lang="ru-RU" sz="2200" dirty="0" smtClean="0">
                <a:solidFill>
                  <a:schemeClr val="tx1"/>
                </a:solidFill>
                <a:latin typeface="Constantia"/>
              </a:rPr>
              <a:t> также с 6 класса вошла в педагогическую группу «Прометей».</a:t>
            </a:r>
            <a:r>
              <a:rPr lang="ru-RU" sz="2200" dirty="0">
                <a:solidFill>
                  <a:prstClr val="black"/>
                </a:solidFill>
                <a:latin typeface="Constantia"/>
              </a:rPr>
              <a:t> 2 года занималась в театральной студии «Экспромт».</a:t>
            </a:r>
            <a:endParaRPr lang="ru-RU" b="1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ru-RU" sz="2200" dirty="0" smtClean="0">
                <a:solidFill>
                  <a:schemeClr val="tx1"/>
                </a:solidFill>
                <a:latin typeface="Constantia"/>
              </a:rPr>
              <a:t>В 2013г. и в 2014 г. принимала участие в городском конкурсе «Мир профессий». В 2014г. наша команда была внесена в число лучших команд города.</a:t>
            </a:r>
            <a:endParaRPr lang="ru-RU" b="1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 marL="0" lvl="0" indent="0" defTabSz="914400"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42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10731">
            <a:off x="1141180" y="1447799"/>
            <a:ext cx="3051833" cy="392853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179517">
            <a:off x="4565122" y="1066474"/>
            <a:ext cx="2529945" cy="44976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2457007">
            <a:off x="7747984" y="1327070"/>
            <a:ext cx="2643109" cy="469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81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Моя жизнь в школе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lvl="0" indent="-274320" defTabSz="914400"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  <a:buFont typeface="Wingdings 2"/>
              <a:buChar char=""/>
            </a:pPr>
            <a:r>
              <a:rPr lang="ru-RU" dirty="0">
                <a:solidFill>
                  <a:prstClr val="black"/>
                </a:solidFill>
                <a:latin typeface="Constantia"/>
              </a:rPr>
              <a:t>В 2005 году я </a:t>
            </a:r>
            <a:r>
              <a:rPr lang="ru-RU" dirty="0" smtClean="0">
                <a:solidFill>
                  <a:prstClr val="black"/>
                </a:solidFill>
                <a:latin typeface="Constantia"/>
              </a:rPr>
              <a:t> вошла в 1 класс  нашей любимой школы.</a:t>
            </a:r>
          </a:p>
          <a:p>
            <a:pPr marL="274320" lvl="0" indent="-274320" defTabSz="914400"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  <a:buFont typeface="Wingdings 2"/>
              <a:buChar char=""/>
            </a:pPr>
            <a:r>
              <a:rPr lang="ru-RU" dirty="0" smtClean="0">
                <a:solidFill>
                  <a:prstClr val="black"/>
                </a:solidFill>
                <a:latin typeface="Constantia"/>
              </a:rPr>
              <a:t>Учусь  </a:t>
            </a:r>
            <a:r>
              <a:rPr lang="ru-RU" dirty="0">
                <a:solidFill>
                  <a:prstClr val="black"/>
                </a:solidFill>
                <a:latin typeface="Constantia"/>
              </a:rPr>
              <a:t>на 4 и 5. </a:t>
            </a:r>
            <a:r>
              <a:rPr lang="ru-RU" dirty="0" smtClean="0">
                <a:solidFill>
                  <a:prstClr val="black"/>
                </a:solidFill>
                <a:latin typeface="Constantia"/>
              </a:rPr>
              <a:t> </a:t>
            </a:r>
          </a:p>
          <a:p>
            <a:pPr marL="274320" lvl="0" indent="-274320" defTabSz="914400"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  <a:buFont typeface="Wingdings 2"/>
              <a:buChar char=""/>
            </a:pPr>
            <a:r>
              <a:rPr lang="ru-RU" dirty="0" smtClean="0">
                <a:solidFill>
                  <a:prstClr val="black"/>
                </a:solidFill>
                <a:latin typeface="Constantia"/>
              </a:rPr>
              <a:t>Принимаю  активное  участие  в общественной, политической, патриотической жизни школы.</a:t>
            </a:r>
          </a:p>
          <a:p>
            <a:pPr marL="274320" lvl="0" indent="-274320" defTabSz="914400"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  <a:buFont typeface="Wingdings 2"/>
              <a:buChar char=""/>
            </a:pPr>
            <a:r>
              <a:rPr lang="ru-RU" dirty="0" smtClean="0">
                <a:solidFill>
                  <a:schemeClr val="tx1"/>
                </a:solidFill>
                <a:latin typeface="Constantia"/>
              </a:rPr>
              <a:t>В обучении принимаю участие в  городских и республиканских олимпиадах и конкурсах: </a:t>
            </a:r>
            <a:r>
              <a:rPr lang="ru-RU" dirty="0" smtClean="0">
                <a:solidFill>
                  <a:prstClr val="black"/>
                </a:solidFill>
                <a:latin typeface="Constantia"/>
              </a:rPr>
              <a:t>«</a:t>
            </a:r>
            <a:r>
              <a:rPr lang="ru-RU" dirty="0" err="1" smtClean="0">
                <a:solidFill>
                  <a:prstClr val="black"/>
                </a:solidFill>
                <a:latin typeface="Constantia"/>
              </a:rPr>
              <a:t>Зирэк</a:t>
            </a:r>
            <a:r>
              <a:rPr lang="ru-RU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Constantia"/>
              </a:rPr>
              <a:t>тиен</a:t>
            </a:r>
            <a:r>
              <a:rPr lang="ru-RU" dirty="0">
                <a:solidFill>
                  <a:prstClr val="black"/>
                </a:solidFill>
                <a:latin typeface="Constantia"/>
              </a:rPr>
              <a:t>»,»Кенгуру»,»Русский медвежонок»,»Мир знаний</a:t>
            </a:r>
            <a:r>
              <a:rPr lang="ru-RU" dirty="0" smtClean="0">
                <a:solidFill>
                  <a:prstClr val="black"/>
                </a:solidFill>
                <a:latin typeface="Constantia"/>
              </a:rPr>
              <a:t>».Я являюсь призером школьной олимпиады по татарскому языку, татарской литературе, а  также  по химии и биологии.</a:t>
            </a:r>
            <a:endParaRPr lang="ru-RU" dirty="0">
              <a:solidFill>
                <a:schemeClr val="tx1"/>
              </a:solidFill>
              <a:latin typeface="Constantia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9536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16302">
            <a:off x="1337990" y="1331408"/>
            <a:ext cx="2540878" cy="451711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1573103">
            <a:off x="4509565" y="1211839"/>
            <a:ext cx="2591607" cy="46073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693389">
            <a:off x="6701464" y="2301326"/>
            <a:ext cx="4633714" cy="260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025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74113" y="1038165"/>
            <a:ext cx="2821219" cy="501550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5588" y="1041401"/>
            <a:ext cx="2838514" cy="50462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68239" y="982132"/>
            <a:ext cx="2871853" cy="5105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3050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51165"/>
            <a:ext cx="9601196" cy="1066800"/>
          </a:xfrm>
        </p:spPr>
        <p:txBody>
          <a:bodyPr/>
          <a:lstStyle/>
          <a:p>
            <a:r>
              <a:rPr lang="ru-RU" dirty="0" smtClean="0"/>
              <a:t>Моя программа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676400"/>
            <a:ext cx="9601196" cy="4199468"/>
          </a:xfrm>
        </p:spPr>
        <p:txBody>
          <a:bodyPr/>
          <a:lstStyle/>
          <a:p>
            <a:pPr marL="0" lvl="0" indent="0" algn="ctr" defTabSz="91440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1800" dirty="0">
                <a:solidFill>
                  <a:schemeClr val="tx1"/>
                </a:solidFill>
                <a:latin typeface="Constantia"/>
              </a:rPr>
              <a:t>Я хочу добиться цели и стать </a:t>
            </a:r>
            <a:r>
              <a:rPr lang="ru-RU" sz="1800" dirty="0" smtClean="0">
                <a:solidFill>
                  <a:schemeClr val="tx1"/>
                </a:solidFill>
                <a:latin typeface="Constantia"/>
              </a:rPr>
              <a:t>депутатом ШСУ</a:t>
            </a:r>
            <a:r>
              <a:rPr lang="ru-RU" sz="1800" dirty="0">
                <a:solidFill>
                  <a:schemeClr val="tx1"/>
                </a:solidFill>
                <a:latin typeface="Constantia"/>
              </a:rPr>
              <a:t>! </a:t>
            </a:r>
            <a:endParaRPr lang="ru-RU" sz="1800" dirty="0" smtClean="0">
              <a:solidFill>
                <a:schemeClr val="tx1"/>
              </a:solidFill>
              <a:latin typeface="Constantia"/>
            </a:endParaRPr>
          </a:p>
          <a:p>
            <a:pPr marL="0" lvl="0" indent="0" defTabSz="91440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Constantia"/>
              </a:rPr>
              <a:t>Цель:</a:t>
            </a:r>
            <a:r>
              <a:rPr lang="ru-RU" b="1" dirty="0">
                <a:solidFill>
                  <a:srgbClr val="002060"/>
                </a:solidFill>
                <a:latin typeface="Constantia"/>
              </a:rPr>
              <a:t> :</a:t>
            </a:r>
            <a:r>
              <a:rPr lang="ru-RU" b="1" dirty="0">
                <a:solidFill>
                  <a:srgbClr val="FEFAC9">
                    <a:lumMod val="90000"/>
                  </a:srgbClr>
                </a:solidFill>
                <a:latin typeface="Constantia"/>
              </a:rPr>
              <a:t>  </a:t>
            </a:r>
            <a:r>
              <a:rPr lang="ru-RU" sz="1800" dirty="0">
                <a:solidFill>
                  <a:schemeClr val="tx1"/>
                </a:solidFill>
                <a:latin typeface="Constantia"/>
              </a:rPr>
              <a:t>повысить среди учащихся уровень духовно-нравственного, морального и физического </a:t>
            </a:r>
            <a:r>
              <a:rPr lang="ru-RU" sz="1800" dirty="0" smtClean="0">
                <a:solidFill>
                  <a:schemeClr val="tx1"/>
                </a:solidFill>
                <a:latin typeface="Constantia"/>
              </a:rPr>
              <a:t>здоровья</a:t>
            </a:r>
          </a:p>
          <a:p>
            <a:pPr marL="0" lvl="0" indent="0" defTabSz="91440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Constantia"/>
              </a:rPr>
              <a:t>Задачи: </a:t>
            </a:r>
            <a:r>
              <a:rPr lang="ru-RU" sz="1800" dirty="0" smtClean="0">
                <a:solidFill>
                  <a:schemeClr val="tx1"/>
                </a:solidFill>
                <a:latin typeface="Constantia"/>
              </a:rPr>
              <a:t>Я собираюсь создать добровольческий отряд в нашей школе. Я считаю, что это необходимо сделать  потому, что</a:t>
            </a:r>
            <a:r>
              <a:rPr lang="ru-RU" sz="1800" dirty="0" smtClean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sz="1800" dirty="0" smtClean="0">
                <a:solidFill>
                  <a:srgbClr val="333333"/>
                </a:solidFill>
                <a:latin typeface="Constantia" panose="02030602050306030303" pitchFamily="18" charset="0"/>
              </a:rPr>
              <a:t>добровольчество открывает </a:t>
            </a:r>
            <a:r>
              <a:rPr lang="ru-RU" sz="1800" dirty="0">
                <a:solidFill>
                  <a:srgbClr val="333333"/>
                </a:solidFill>
                <a:latin typeface="Constantia" panose="02030602050306030303" pitchFamily="18" charset="0"/>
              </a:rPr>
              <a:t>двери в мир общения. Т</a:t>
            </a:r>
            <a:r>
              <a:rPr lang="ru-RU" sz="1800" dirty="0" smtClean="0">
                <a:solidFill>
                  <a:srgbClr val="333333"/>
                </a:solidFill>
                <a:latin typeface="Constantia" panose="02030602050306030303" pitchFamily="18" charset="0"/>
              </a:rPr>
              <a:t>аким образом, </a:t>
            </a:r>
            <a:r>
              <a:rPr lang="ru-RU" sz="1800" dirty="0">
                <a:solidFill>
                  <a:srgbClr val="333333"/>
                </a:solidFill>
                <a:latin typeface="Constantia" panose="02030602050306030303" pitchFamily="18" charset="0"/>
              </a:rPr>
              <a:t>мы </a:t>
            </a:r>
            <a:r>
              <a:rPr lang="ru-RU" sz="1800" dirty="0" smtClean="0">
                <a:solidFill>
                  <a:srgbClr val="333333"/>
                </a:solidFill>
                <a:latin typeface="Constantia" panose="02030602050306030303" pitchFamily="18" charset="0"/>
              </a:rPr>
              <a:t>сможем </a:t>
            </a:r>
            <a:r>
              <a:rPr lang="ru-RU" sz="1800" dirty="0">
                <a:solidFill>
                  <a:srgbClr val="333333"/>
                </a:solidFill>
                <a:latin typeface="Constantia" panose="02030602050306030303" pitchFamily="18" charset="0"/>
              </a:rPr>
              <a:t>реализовать свои творческие идеи и инициативы, получить уникальный опыт не только по своей (задуманной) акции, но и в любой другой области – ведь прийти на помощь нуждающемуся в ней можно где угодно</a:t>
            </a:r>
            <a:r>
              <a:rPr lang="ru-RU" sz="1800" dirty="0" smtClean="0">
                <a:solidFill>
                  <a:srgbClr val="333333"/>
                </a:solidFill>
                <a:latin typeface="Constantia" panose="02030602050306030303" pitchFamily="18" charset="0"/>
              </a:rPr>
              <a:t>. В нашей школе действуют тимуровские отряды из числа учащихся младшего и среднего звена. Я считаю, что наши старшеклассники должны объединиться в добровольческий отряд, как это сделали  старшеклассники и студенты ВУЗов нашего города.  Пора начинать участвовать в  общегородских  благотворительных  делах , пора вступать в городское благотворительное сообщество  подростков и студентов,  а не стоять в стороне.</a:t>
            </a:r>
            <a:endParaRPr lang="ru-RU" sz="1800" dirty="0">
              <a:solidFill>
                <a:schemeClr val="tx1"/>
              </a:solidFill>
              <a:latin typeface="Constantia" panose="02030602050306030303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65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95401" y="1205346"/>
            <a:ext cx="9601196" cy="467052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Направлениями добровольческого отряда должны стать:</a:t>
            </a:r>
          </a:p>
          <a:p>
            <a:r>
              <a:rPr lang="ru-RU" dirty="0" smtClean="0"/>
              <a:t>Работа с социально не защищёнными слоями населения, людьми, попавшими в трудную жизненную ситуацию (включая оказание помощи пенсионерам, инвалидам, детям, оставшимся без попечения родителей).</a:t>
            </a:r>
          </a:p>
          <a:p>
            <a:r>
              <a:rPr lang="ru-RU" dirty="0" smtClean="0"/>
              <a:t>Работа с детьми и молодёжью включая «группу риска» , выпуск информационных материалов, реализация программ патриотического воспитания.</a:t>
            </a:r>
          </a:p>
          <a:p>
            <a:r>
              <a:rPr lang="ru-RU" dirty="0" smtClean="0"/>
              <a:t>Содействие в организации и проведении крупных культурных, спортивных и иных социально значимых мероприятий. Провести спортивное мероприятие, пропагандирующее здоровый образ жизни для жителей микрорайона под девизом «Жить здорово!»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274619"/>
            <a:ext cx="9601196" cy="4601250"/>
          </a:xfrm>
        </p:spPr>
        <p:txBody>
          <a:bodyPr>
            <a:normAutofit lnSpcReduction="10000"/>
          </a:bodyPr>
          <a:lstStyle/>
          <a:p>
            <a:pPr marL="274320" lvl="0" indent="-274320" defTabSz="914400"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  <a:buFontTx/>
              <a:buChar char="-"/>
            </a:pPr>
            <a:endParaRPr lang="ru-RU" dirty="0" smtClean="0">
              <a:solidFill>
                <a:schemeClr val="tx1"/>
              </a:solidFill>
              <a:latin typeface="Constantia"/>
            </a:endParaRPr>
          </a:p>
          <a:p>
            <a:pPr marL="274320" lvl="0" indent="-274320" defTabSz="914400"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Constantia"/>
              </a:rPr>
              <a:t>                       Добровольческий отряд  - это :</a:t>
            </a:r>
          </a:p>
          <a:p>
            <a:pPr marL="274320" lvl="0" indent="-274320" defTabSz="914400"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  <a:buFontTx/>
              <a:buChar char="-"/>
            </a:pPr>
            <a:endParaRPr lang="ru-RU" dirty="0" smtClean="0">
              <a:solidFill>
                <a:schemeClr val="tx1"/>
              </a:solidFill>
              <a:latin typeface="Constantia"/>
            </a:endParaRPr>
          </a:p>
          <a:p>
            <a:pPr marL="274320" lvl="0" indent="-274320" defTabSz="914400"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Constantia"/>
              </a:rPr>
              <a:t>Оказание  помощи </a:t>
            </a:r>
            <a:r>
              <a:rPr lang="ru-RU" dirty="0">
                <a:solidFill>
                  <a:schemeClr val="tx1"/>
                </a:solidFill>
                <a:latin typeface="Constantia"/>
              </a:rPr>
              <a:t>и </a:t>
            </a:r>
            <a:r>
              <a:rPr lang="ru-RU" dirty="0" smtClean="0">
                <a:solidFill>
                  <a:schemeClr val="tx1"/>
                </a:solidFill>
                <a:latin typeface="Constantia"/>
              </a:rPr>
              <a:t>поддержки </a:t>
            </a:r>
            <a:r>
              <a:rPr lang="ru-RU" dirty="0">
                <a:solidFill>
                  <a:schemeClr val="tx1"/>
                </a:solidFill>
                <a:latin typeface="Constantia"/>
              </a:rPr>
              <a:t>ветеранам Великой Отечественной Войны, малоимущим </a:t>
            </a:r>
            <a:r>
              <a:rPr lang="ru-RU" dirty="0" smtClean="0">
                <a:solidFill>
                  <a:schemeClr val="tx1"/>
                </a:solidFill>
                <a:latin typeface="Constantia"/>
              </a:rPr>
              <a:t>семьям и детским </a:t>
            </a:r>
            <a:r>
              <a:rPr lang="ru-RU" dirty="0">
                <a:solidFill>
                  <a:schemeClr val="tx1"/>
                </a:solidFill>
                <a:latin typeface="Constantia"/>
              </a:rPr>
              <a:t>центрам. </a:t>
            </a:r>
            <a:endParaRPr lang="ru-RU" dirty="0" smtClean="0">
              <a:solidFill>
                <a:schemeClr val="tx1"/>
              </a:solidFill>
              <a:latin typeface="Constantia"/>
            </a:endParaRPr>
          </a:p>
          <a:p>
            <a:pPr marL="274320" lvl="0" indent="-274320" defTabSz="914400"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Constantia"/>
              </a:rPr>
              <a:t>Воспитание патриотизма и гражданственности среди подростков и молодёжи</a:t>
            </a:r>
          </a:p>
          <a:p>
            <a:pPr marL="274320" lvl="0" indent="-274320" defTabSz="914400"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Constantia"/>
              </a:rPr>
              <a:t> Формирование здорового стиля жизни и пропаганда занятий физической культуры и спорта</a:t>
            </a:r>
          </a:p>
          <a:p>
            <a:pPr marL="274320" lvl="0" indent="-274320" defTabSz="914400"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  <a:buFontTx/>
              <a:buChar char="-"/>
            </a:pPr>
            <a:endParaRPr lang="ru-RU" dirty="0">
              <a:solidFill>
                <a:schemeClr val="tx1"/>
              </a:solidFill>
              <a:latin typeface="Constantia"/>
            </a:endParaRPr>
          </a:p>
          <a:p>
            <a:pPr marL="274320" lvl="0" indent="-274320" defTabSz="914400"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Constantia"/>
              </a:rPr>
              <a:t>  Я приложу все свои усилия, чтобы наша школа стала лучше!!!</a:t>
            </a:r>
            <a:endParaRPr lang="ru-RU" dirty="0">
              <a:solidFill>
                <a:schemeClr val="tx1"/>
              </a:solidFill>
              <a:latin typeface="Constantia"/>
            </a:endParaRPr>
          </a:p>
          <a:p>
            <a:pPr marL="274320" lvl="0" indent="-274320" defTabSz="914400">
              <a:spcBef>
                <a:spcPts val="600"/>
              </a:spcBef>
              <a:spcAft>
                <a:spcPts val="0"/>
              </a:spcAft>
              <a:buClr>
                <a:srgbClr val="F3A447"/>
              </a:buClr>
              <a:buSzPct val="85000"/>
              <a:buFontTx/>
              <a:buChar char="-"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126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151</TotalTime>
  <Words>602</Words>
  <Application>Microsoft Office PowerPoint</Application>
  <PresentationFormat>Произвольный</PresentationFormat>
  <Paragraphs>35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Натуральные материалы</vt:lpstr>
      <vt:lpstr>Республика Татарстан  г.Набережные Челны МБОУ «СОШ № 60» </vt:lpstr>
      <vt:lpstr>Моя биография </vt:lpstr>
      <vt:lpstr>Слайд 3</vt:lpstr>
      <vt:lpstr>Моя жизнь в школе</vt:lpstr>
      <vt:lpstr>Слайд 5</vt:lpstr>
      <vt:lpstr>Слайд 6</vt:lpstr>
      <vt:lpstr>Моя программа </vt:lpstr>
      <vt:lpstr>Слайд 8</vt:lpstr>
      <vt:lpstr>Слайд 9</vt:lpstr>
      <vt:lpstr>Слайд 10</vt:lpstr>
      <vt:lpstr>Слайд 11</vt:lpstr>
      <vt:lpstr>Г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Республика Татарстан  г.Набережные Челны МБОУ СОШ № 60</dc:title>
  <dc:creator>Ирек Хуснутдинов</dc:creator>
  <cp:lastModifiedBy>Света</cp:lastModifiedBy>
  <cp:revision>18</cp:revision>
  <dcterms:created xsi:type="dcterms:W3CDTF">2014-09-05T12:47:18Z</dcterms:created>
  <dcterms:modified xsi:type="dcterms:W3CDTF">2014-09-09T04:48:32Z</dcterms:modified>
</cp:coreProperties>
</file>