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1" r:id="rId3"/>
    <p:sldId id="257" r:id="rId4"/>
    <p:sldId id="258" r:id="rId5"/>
    <p:sldId id="259" r:id="rId6"/>
    <p:sldId id="260" r:id="rId7"/>
    <p:sldId id="261" r:id="rId8"/>
    <p:sldId id="264" r:id="rId9"/>
    <p:sldId id="265" r:id="rId10"/>
    <p:sldId id="266" r:id="rId11"/>
    <p:sldId id="267" r:id="rId12"/>
    <p:sldId id="273" r:id="rId13"/>
    <p:sldId id="269" r:id="rId14"/>
    <p:sldId id="270" r:id="rId15"/>
    <p:sldId id="26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0016" autoAdjust="0"/>
    <p:restoredTop sz="94660"/>
  </p:normalViewPr>
  <p:slideViewPr>
    <p:cSldViewPr snapToGrid="0">
      <p:cViewPr>
        <p:scale>
          <a:sx n="70" d="100"/>
          <a:sy n="70" d="100"/>
        </p:scale>
        <p:origin x="-522" y="-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b="0" i="0" u="none" strike="noStrike" baseline="0" dirty="0" smtClean="0">
                <a:effectLst/>
              </a:rPr>
              <a:t>Результаты учебных достижений обучающихся</a:t>
            </a:r>
            <a:r>
              <a:rPr lang="ru-RU" sz="3600" dirty="0" smtClean="0"/>
              <a:t> </a:t>
            </a:r>
            <a:endParaRPr lang="ru-RU" sz="3600" dirty="0"/>
          </a:p>
        </c:rich>
      </c:tx>
      <c:layout/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8.3038633311587687E-2"/>
          <c:y val="0.20867581348064887"/>
          <c:w val="0.70518659629850633"/>
          <c:h val="0.69173259210140758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Качество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Лист1!$A$2:$A$5</c:f>
              <c:strCache>
                <c:ptCount val="4"/>
                <c:pt idx="0">
                  <c:v>2 класс 2010-2011год</c:v>
                </c:pt>
                <c:pt idx="1">
                  <c:v>3 класс 2011-2012год</c:v>
                </c:pt>
                <c:pt idx="2">
                  <c:v>4 класс 2012-2013 год</c:v>
                </c:pt>
                <c:pt idx="3">
                  <c:v>5 класс (1 четверть) 2013год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0.75000000000000078</c:v>
                </c:pt>
                <c:pt idx="1">
                  <c:v>0.84000000000000064</c:v>
                </c:pt>
                <c:pt idx="2">
                  <c:v>0.77</c:v>
                </c:pt>
                <c:pt idx="3">
                  <c:v>0.89000000000000079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Успеваемость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Лист1!$A$2:$A$5</c:f>
              <c:strCache>
                <c:ptCount val="4"/>
                <c:pt idx="0">
                  <c:v>2 класс 2010-2011год</c:v>
                </c:pt>
                <c:pt idx="1">
                  <c:v>3 класс 2011-2012год</c:v>
                </c:pt>
                <c:pt idx="2">
                  <c:v>4 класс 2012-2013 год</c:v>
                </c:pt>
                <c:pt idx="3">
                  <c:v>5 класс (1 четверть) 2013год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gapWidth val="219"/>
        <c:overlap val="-27"/>
        <c:axId val="55927552"/>
        <c:axId val="55748864"/>
      </c:barChart>
      <c:catAx>
        <c:axId val="5592755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5748864"/>
        <c:crosses val="autoZero"/>
        <c:auto val="1"/>
        <c:lblAlgn val="ctr"/>
        <c:lblOffset val="100"/>
      </c:catAx>
      <c:valAx>
        <c:axId val="55748864"/>
        <c:scaling>
          <c:orientation val="minMax"/>
          <c:max val="1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5927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428882060120666"/>
          <c:y val="0.47853909912100678"/>
          <c:w val="0.14824752754437043"/>
          <c:h val="0.11800868598327895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2000" b="0" i="0" u="none" strike="noStrike" kern="1200" spc="0" baseline="0" dirty="0" smtClean="0">
                <a:solidFill>
                  <a:prstClr val="black">
                    <a:lumMod val="65000"/>
                    <a:lumOff val="35000"/>
                  </a:prstClr>
                </a:solidFill>
                <a:effectLst/>
                <a:latin typeface="+mn-lt"/>
                <a:ea typeface="+mn-ea"/>
                <a:cs typeface="+mn-cs"/>
              </a:rPr>
              <a:t>Окружающий мир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Окружающий мир</c:v>
                </c:pt>
              </c:strCache>
            </c:strRef>
          </c:tx>
          <c:dLbls>
            <c:dLbl>
              <c:idx val="0"/>
              <c:layout/>
              <c:spPr/>
              <c:txPr>
                <a:bodyPr/>
                <a:lstStyle/>
                <a:p>
                  <a:pPr>
                    <a:defRPr lang="ru-RU" sz="1600" b="0" i="0" u="none" strike="noStrike" kern="1200" spc="0" baseline="0" dirty="0" smtClean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Val val="1"/>
            </c:dLbl>
            <c:dLbl>
              <c:idx val="1"/>
              <c:layout/>
              <c:spPr/>
              <c:txPr>
                <a:bodyPr/>
                <a:lstStyle/>
                <a:p>
                  <a:pPr>
                    <a:defRPr lang="ru-RU" sz="1600" b="0" i="0" u="none" strike="noStrike" kern="1200" spc="0" baseline="0" dirty="0" smtClean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Val val="1"/>
            </c:dLbl>
            <c:delete val="1"/>
          </c:dLbls>
          <c:cat>
            <c:strRef>
              <c:f>Лист1!$A$2:$A$3</c:f>
              <c:strCache>
                <c:ptCount val="2"/>
                <c:pt idx="0">
                  <c:v>100 баллов</c:v>
                </c:pt>
                <c:pt idx="1">
                  <c:v>90-99 баллов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18</c:v>
                </c:pt>
                <c:pt idx="1">
                  <c:v>5</c:v>
                </c:pt>
              </c:numCache>
            </c:numRef>
          </c:val>
        </c:ser>
      </c:pie3DChart>
    </c:plotArea>
    <c:legend>
      <c:legendPos val="r"/>
      <c:layout/>
      <c:txPr>
        <a:bodyPr/>
        <a:lstStyle/>
        <a:p>
          <a:pPr>
            <a:defRPr sz="12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2000" b="0" i="0" u="none" strike="noStrike" kern="1200" spc="0" baseline="0" dirty="0" smtClean="0">
                <a:solidFill>
                  <a:prstClr val="black">
                    <a:lumMod val="65000"/>
                    <a:lumOff val="35000"/>
                  </a:prstClr>
                </a:solidFill>
                <a:effectLst/>
                <a:latin typeface="+mn-lt"/>
                <a:ea typeface="+mn-ea"/>
                <a:cs typeface="+mn-cs"/>
              </a:rPr>
              <a:t>Математика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Математика</c:v>
                </c:pt>
              </c:strCache>
            </c:strRef>
          </c:tx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elete val="1"/>
          </c:dLbls>
          <c:cat>
            <c:strRef>
              <c:f>Лист1!$A$2:$A$4</c:f>
              <c:strCache>
                <c:ptCount val="3"/>
                <c:pt idx="0">
                  <c:v>100 баллов</c:v>
                </c:pt>
                <c:pt idx="1">
                  <c:v>90-99 баллов</c:v>
                </c:pt>
                <c:pt idx="2">
                  <c:v>59-69 баллов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</c:v>
                </c:pt>
                <c:pt idx="1">
                  <c:v>14</c:v>
                </c:pt>
                <c:pt idx="2">
                  <c:v>2</c:v>
                </c:pt>
              </c:numCache>
            </c:numRef>
          </c:val>
        </c:ser>
      </c:pie3DChart>
    </c:plotArea>
    <c:legend>
      <c:legendPos val="r"/>
      <c:layout/>
      <c:txPr>
        <a:bodyPr/>
        <a:lstStyle/>
        <a:p>
          <a:pPr>
            <a:defRPr sz="12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2000" b="0" i="0" u="none" strike="noStrike" kern="1200" spc="0" baseline="0" dirty="0" smtClean="0">
                <a:solidFill>
                  <a:prstClr val="black">
                    <a:lumMod val="65000"/>
                    <a:lumOff val="35000"/>
                  </a:prstClr>
                </a:solidFill>
                <a:effectLst/>
                <a:latin typeface="+mn-lt"/>
                <a:ea typeface="+mn-ea"/>
                <a:cs typeface="+mn-cs"/>
              </a:rPr>
              <a:t>Русский язык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Русский язык</c:v>
                </c:pt>
              </c:strCache>
            </c:strRef>
          </c:tx>
          <c:dLbls>
            <c:dLbl>
              <c:idx val="0"/>
              <c:layout/>
              <c:spPr/>
              <c:txPr>
                <a:bodyPr/>
                <a:lstStyle/>
                <a:p>
                  <a:pPr algn="ctr" rtl="0">
                    <a:defRPr lang="en-US" sz="1400" b="0" i="0" u="none" strike="noStrike" kern="1200" spc="0" baseline="0" dirty="0" smtClean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Val val="1"/>
            </c:dLbl>
            <c:dLbl>
              <c:idx val="1"/>
              <c:layout/>
              <c:spPr/>
              <c:txPr>
                <a:bodyPr/>
                <a:lstStyle/>
                <a:p>
                  <a:pPr algn="ctr" rtl="0">
                    <a:defRPr lang="en-US" sz="1400" b="0" i="0" u="none" strike="noStrike" kern="1200" spc="0" baseline="0" dirty="0" smtClean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Val val="1"/>
            </c:dLbl>
            <c:delete val="1"/>
          </c:dLbls>
          <c:cat>
            <c:strRef>
              <c:f>Лист1!$A$2:$A$3</c:f>
              <c:strCache>
                <c:ptCount val="2"/>
                <c:pt idx="0">
                  <c:v>100 баллов</c:v>
                </c:pt>
                <c:pt idx="1">
                  <c:v>90-99 баллов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19</c:v>
                </c:pt>
                <c:pt idx="1">
                  <c:v>3</c:v>
                </c:pt>
              </c:numCache>
            </c:numRef>
          </c:val>
        </c:ser>
      </c:pie3DChart>
    </c:plotArea>
    <c:legend>
      <c:legendPos val="r"/>
      <c:layout/>
      <c:txPr>
        <a:bodyPr/>
        <a:lstStyle/>
        <a:p>
          <a:pPr>
            <a:defRPr sz="12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pPr/>
              <a:t>4/7/2014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4/7/2014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4/7/2014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nsportal.ru/kostina-valentina-mikhailovna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7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12" Type="http://schemas.openxmlformats.org/officeDocument/2006/relationships/image" Target="../media/image26.jpeg"/><Relationship Id="rId2" Type="http://schemas.openxmlformats.org/officeDocument/2006/relationships/image" Target="../media/image16.jpeg"/><Relationship Id="rId16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jpeg"/><Relationship Id="rId15" Type="http://schemas.openxmlformats.org/officeDocument/2006/relationships/image" Target="../media/image2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Relationship Id="rId1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30413" y="321469"/>
            <a:ext cx="9122649" cy="132080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претендента на конкурсный отбор лучших учителей Республики Татарстан (реализация Приоритетного национального проекта «Образование»)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КОСТИНА ВАЛЕНТИНА МИХАЙЛОВНА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Объект 17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начальных классов МАОУ «Гимназия №76» города Набережные Челны 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атарстан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Объект 20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1045642" y="1930400"/>
            <a:ext cx="3288082" cy="4384110"/>
          </a:xfrm>
        </p:spPr>
      </p:pic>
    </p:spTree>
    <p:extLst>
      <p:ext uri="{BB962C8B-B14F-4D97-AF65-F5344CB8AC3E}">
        <p14:creationId xmlns="" xmlns:p14="http://schemas.microsoft.com/office/powerpoint/2010/main" val="206958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Мой путь к успеху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281548" y="1710213"/>
            <a:ext cx="10158989" cy="3880773"/>
          </a:xfrm>
        </p:spPr>
        <p:txBody>
          <a:bodyPr>
            <a:normAutofit/>
          </a:bodyPr>
          <a:lstStyle/>
          <a:p>
            <a:pPr lvl="5">
              <a:lnSpc>
                <a:spcPct val="150000"/>
              </a:lnSpc>
            </a:pPr>
            <a:r>
              <a:rPr lang="ru-RU" sz="2000" dirty="0" smtClean="0"/>
              <a:t>Обучение через всю жизнь</a:t>
            </a:r>
          </a:p>
          <a:p>
            <a:pPr lvl="4">
              <a:lnSpc>
                <a:spcPct val="150000"/>
              </a:lnSpc>
            </a:pPr>
            <a:r>
              <a:rPr lang="ru-RU" sz="2000" dirty="0" smtClean="0"/>
              <a:t>Постоянное повышение профессиональной компетентности</a:t>
            </a:r>
          </a:p>
          <a:p>
            <a:pPr lvl="3">
              <a:lnSpc>
                <a:spcPct val="150000"/>
              </a:lnSpc>
            </a:pPr>
            <a:r>
              <a:rPr lang="ru-RU" sz="2000" dirty="0" smtClean="0"/>
              <a:t>Изучение опыта коллег</a:t>
            </a:r>
          </a:p>
          <a:p>
            <a:pPr marL="1163638" lvl="3">
              <a:lnSpc>
                <a:spcPct val="150000"/>
              </a:lnSpc>
            </a:pPr>
            <a:r>
              <a:rPr lang="ru-RU" sz="2000" dirty="0" smtClean="0"/>
              <a:t>Создание комфортной среды взаимодействия для учеников и родителей</a:t>
            </a:r>
          </a:p>
          <a:p>
            <a:pPr marL="623888" lvl="4">
              <a:lnSpc>
                <a:spcPct val="150000"/>
              </a:lnSpc>
            </a:pPr>
            <a:r>
              <a:rPr lang="ru-RU" sz="2000" dirty="0" smtClean="0"/>
              <a:t>Внедрение инновационных технологий в образовательный процесс</a:t>
            </a:r>
          </a:p>
          <a:p>
            <a:pPr marL="228600" lvl="5">
              <a:lnSpc>
                <a:spcPct val="150000"/>
              </a:lnSpc>
            </a:pPr>
            <a:r>
              <a:rPr lang="ru-RU" sz="2000" dirty="0" smtClean="0"/>
              <a:t>Изучение и использование в работе </a:t>
            </a:r>
            <a:r>
              <a:rPr lang="ru-RU" sz="2000" dirty="0" err="1" smtClean="0"/>
              <a:t>здоровьесберегающих</a:t>
            </a:r>
            <a:r>
              <a:rPr lang="ru-RU" sz="2000" dirty="0" smtClean="0"/>
              <a:t> технологий</a:t>
            </a:r>
            <a:endParaRPr lang="ru-RU" sz="2000" dirty="0"/>
          </a:p>
        </p:txBody>
      </p:sp>
      <p:pic>
        <p:nvPicPr>
          <p:cNvPr id="1027" name="Picture 3" descr="C:\Program Files (x86)\Microsoft Office\MEDIA\CAGCAT10\j0301252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3692" y="300250"/>
            <a:ext cx="2322586" cy="19871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614149" y="379477"/>
            <a:ext cx="9048466" cy="6075914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000" dirty="0" smtClean="0"/>
              <a:t>Важнейшим элементом школьного образования, наряду с решением задач усвоения знаний конкретных предметов школьной программы, становятся принципиально новый для школы элемент развития личностных способностей и подготовка к условиям жизни в </a:t>
            </a:r>
            <a:r>
              <a:rPr lang="ru-RU" sz="2000" smtClean="0"/>
              <a:t>высококонкурентной</a:t>
            </a:r>
            <a:r>
              <a:rPr lang="ru-RU" sz="2000" dirty="0" smtClean="0"/>
              <a:t> среде.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2000" dirty="0" smtClean="0"/>
              <a:t>Именно  в таком направлении я работаю над методической темой: «Внедрение Федеральных Государственных Основных стандартов через внеурочную деятельность». При организации учебно-воспитательного процесса главную задачу вижу в деятельности, направленной на развитие способностей, формирование познавательной самостоятельности, активной позиции ребенка.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2000" dirty="0" smtClean="0"/>
              <a:t>Для реализации поставленной задачи использую различные методы обучения и осуществляю дифференцированный подход в обучении с учетом возрастной психологии. Все это способствует стабильному уровню </a:t>
            </a:r>
            <a:r>
              <a:rPr lang="ru-RU" sz="2000" dirty="0" err="1" smtClean="0"/>
              <a:t>обученности</a:t>
            </a:r>
            <a:r>
              <a:rPr lang="ru-RU" sz="2000" dirty="0" smtClean="0"/>
              <a:t> моих  воспитанников.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ru-RU" sz="2000" dirty="0" smtClean="0"/>
          </a:p>
        </p:txBody>
      </p:sp>
    </p:spTree>
    <p:extLst>
      <p:ext uri="{BB962C8B-B14F-4D97-AF65-F5344CB8AC3E}">
        <p14:creationId xmlns="" xmlns:p14="http://schemas.microsoft.com/office/powerpoint/2010/main" val="306697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Объект 3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107196560"/>
              </p:ext>
            </p:extLst>
          </p:nvPr>
        </p:nvGraphicFramePr>
        <p:xfrm>
          <a:off x="677863" y="712520"/>
          <a:ext cx="8596312" cy="5329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96734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77334" y="609600"/>
            <a:ext cx="8923866" cy="910442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Высокий уровень знаний моих обучающихся подтверждается показателями республиканского </a:t>
            </a:r>
            <a:r>
              <a:rPr lang="ru-RU" sz="2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мониторинга (2012-2013 учебный год, 4Б класс).</a:t>
            </a: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239567" y="1598886"/>
          <a:ext cx="3789634" cy="26596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5"/>
          <p:cNvGraphicFramePr>
            <a:graphicFrameLocks/>
          </p:cNvGraphicFramePr>
          <p:nvPr/>
        </p:nvGraphicFramePr>
        <p:xfrm>
          <a:off x="5049566" y="1607596"/>
          <a:ext cx="3789634" cy="26596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Содержимое 5"/>
          <p:cNvGraphicFramePr>
            <a:graphicFrameLocks/>
          </p:cNvGraphicFramePr>
          <p:nvPr/>
        </p:nvGraphicFramePr>
        <p:xfrm>
          <a:off x="2955156" y="3853544"/>
          <a:ext cx="3789634" cy="27475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="" xmlns:p14="http://schemas.microsoft.com/office/powerpoint/2010/main" val="18949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7752682" cy="3880773"/>
          </a:xfrm>
        </p:spPr>
        <p:txBody>
          <a:bodyPr/>
          <a:lstStyle/>
          <a:p>
            <a:r>
              <a:rPr lang="ru-RU" sz="2000" dirty="0" smtClean="0"/>
              <a:t>Ежегодно мои воспитанники активно участвуют в очных и заочных олимпиадах и конкурсах</a:t>
            </a:r>
            <a:r>
              <a:rPr lang="ru-RU" sz="2000" dirty="0"/>
              <a:t> </a:t>
            </a:r>
            <a:r>
              <a:rPr lang="ru-RU" sz="2000" dirty="0" smtClean="0"/>
              <a:t>и занимают высокие места, что подтверждается многочисленными дипломами и грамотами.</a:t>
            </a:r>
          </a:p>
          <a:p>
            <a:r>
              <a:rPr lang="ru-RU" sz="2000" dirty="0" smtClean="0"/>
              <a:t>По окончании начальной школы мой выпускник, Юшин Юлий, в сентябре 2013 года стал победителем в городской олимпиаде по математике среди 5-х классов, проводимой  ФБГОУ ВПО «НИСПТР», впоследствии став призером республиканской олимпиады.</a:t>
            </a: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pPr algn="ctr"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rPr>
              <a:t>Участие </a:t>
            </a:r>
            <a:r>
              <a:rPr lang="ru-RU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rPr>
              <a:t>обучающихся в олимпиадах</a:t>
            </a:r>
          </a:p>
        </p:txBody>
      </p:sp>
    </p:spTree>
    <p:extLst>
      <p:ext uri="{BB962C8B-B14F-4D97-AF65-F5344CB8AC3E}">
        <p14:creationId xmlns="" xmlns:p14="http://schemas.microsoft.com/office/powerpoint/2010/main" val="260420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rPr>
              <a:t>Результаты участия обучающихся в олимпиадах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690058067"/>
              </p:ext>
            </p:extLst>
          </p:nvPr>
        </p:nvGraphicFramePr>
        <p:xfrm>
          <a:off x="908072" y="1565752"/>
          <a:ext cx="8365930" cy="48095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0494"/>
                <a:gridCol w="767862"/>
                <a:gridCol w="1711359"/>
                <a:gridCol w="1252007"/>
                <a:gridCol w="1884208"/>
              </a:tblGrid>
              <a:tr h="58159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Название конкурсного мероприятия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Год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Уровень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Место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ФИО</a:t>
                      </a:r>
                      <a:endParaRPr lang="ru-RU" sz="1600" dirty="0"/>
                    </a:p>
                  </a:txBody>
                  <a:tcPr/>
                </a:tc>
              </a:tr>
              <a:tr h="1377458"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 smtClean="0"/>
                        <a:t>III </a:t>
                      </a:r>
                      <a:r>
                        <a:rPr lang="ru-RU" sz="1400" b="0" dirty="0" smtClean="0"/>
                        <a:t>заключительный этап муниципального тура олимпиады по русскому языку среди обучающихся выпускных классов начальной школы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5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2013</a:t>
                      </a:r>
                      <a:endParaRPr lang="ru-RU" sz="15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5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Муниципальный</a:t>
                      </a:r>
                      <a:endParaRPr lang="ru-RU" sz="15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Победитель </a:t>
                      </a:r>
                      <a:br>
                        <a:rPr lang="ru-RU" sz="15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5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5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5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5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место)</a:t>
                      </a:r>
                      <a:endParaRPr lang="ru-RU" sz="15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457200" rtl="0" eaLnBrk="1" latinLnBrk="0" hangingPunct="1"/>
                      <a:endParaRPr lang="ru-RU" sz="15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5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Михайлов Тимур Олегович</a:t>
                      </a:r>
                      <a:endParaRPr lang="ru-RU" sz="15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064128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II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отборочный тур олимпиады</a:t>
                      </a:r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по математике среди обучающихся выпускных классов начальной школы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5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2013</a:t>
                      </a:r>
                      <a:endParaRPr lang="ru-RU" sz="15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5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Муниципальный</a:t>
                      </a:r>
                      <a:endParaRPr lang="ru-RU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5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Призер </a:t>
                      </a:r>
                      <a:br>
                        <a:rPr lang="ru-RU" sz="15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5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5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II</a:t>
                      </a:r>
                      <a:r>
                        <a:rPr lang="en-US" sz="15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5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место)</a:t>
                      </a:r>
                      <a:endParaRPr lang="ru-RU" sz="15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5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Юшин Юлий Эдуардович</a:t>
                      </a:r>
                      <a:endParaRPr lang="ru-RU" sz="15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780559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II </a:t>
                      </a:r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этап городской олимпиады по окружающему миру</a:t>
                      </a:r>
                      <a:endParaRPr lang="ru-RU" sz="1400" b="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5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2013</a:t>
                      </a:r>
                      <a:endParaRPr lang="ru-RU" sz="15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5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Муниципальный</a:t>
                      </a:r>
                      <a:endParaRPr lang="ru-RU" sz="15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Призер </a:t>
                      </a:r>
                      <a:br>
                        <a:rPr lang="ru-RU" sz="15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5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5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  <a:r>
                        <a:rPr lang="en-US" sz="15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5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место)</a:t>
                      </a:r>
                      <a:endParaRPr lang="ru-RU" sz="15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457200" rtl="0" eaLnBrk="1" latinLnBrk="0" hangingPunct="1"/>
                      <a:endParaRPr lang="ru-RU" sz="15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Михайлов Тимур Олегович</a:t>
                      </a:r>
                    </a:p>
                    <a:p>
                      <a:pPr marL="0" algn="ctr" defTabSz="457200" rtl="0" eaLnBrk="1" latinLnBrk="0" hangingPunct="1"/>
                      <a:endParaRPr lang="ru-RU" sz="15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956153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Международный математический конкурс-игра «КЕНГУРУ»</a:t>
                      </a:r>
                      <a:endParaRPr lang="ru-RU" sz="1400" b="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2013</a:t>
                      </a:r>
                    </a:p>
                    <a:p>
                      <a:pPr marL="0" algn="ctr" defTabSz="457200" rtl="0" eaLnBrk="1" latinLnBrk="0" hangingPunct="1"/>
                      <a:endParaRPr lang="ru-RU" sz="15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5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Международный</a:t>
                      </a:r>
                      <a:endParaRPr lang="ru-RU" sz="15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5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90 баллов </a:t>
                      </a:r>
                      <a:br>
                        <a:rPr lang="ru-RU" sz="15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5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(диплом за высокие результаты)</a:t>
                      </a:r>
                      <a:endParaRPr lang="ru-RU" sz="15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Юшин Юлий Эдуардович</a:t>
                      </a:r>
                    </a:p>
                    <a:p>
                      <a:pPr marL="0" algn="ctr" defTabSz="457200" rtl="0" eaLnBrk="1" latinLnBrk="0" hangingPunct="1"/>
                      <a:endParaRPr lang="ru-RU" sz="15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28824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3001" y="334806"/>
            <a:ext cx="8756533" cy="36093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Внеурочная деятельность,  с моей точки зрения, является важнейшим элементом образовательного процесса. В моей педагогической деятельности она представлена в следующих направлениях:</a:t>
            </a:r>
          </a:p>
          <a:p>
            <a:r>
              <a:rPr lang="ru-RU" sz="2000" dirty="0" smtClean="0"/>
              <a:t>работа с одаренными детьми (подготовка к конкурсам);</a:t>
            </a:r>
          </a:p>
          <a:p>
            <a:r>
              <a:rPr lang="ru-RU" sz="2000" dirty="0"/>
              <a:t>и</a:t>
            </a:r>
            <a:r>
              <a:rPr lang="ru-RU" sz="2000" dirty="0" smtClean="0"/>
              <a:t>сследовательская деятельность;</a:t>
            </a:r>
          </a:p>
          <a:p>
            <a:r>
              <a:rPr lang="ru-RU" sz="2000" dirty="0"/>
              <a:t>в</a:t>
            </a:r>
            <a:r>
              <a:rPr lang="ru-RU" sz="2000" dirty="0" smtClean="0"/>
              <a:t>неклассная работа по предметам.</a:t>
            </a:r>
          </a:p>
        </p:txBody>
      </p:sp>
      <p:pic>
        <p:nvPicPr>
          <p:cNvPr id="9" name="Рисунок 8" descr="IMG_0099.JPG"/>
          <p:cNvPicPr>
            <a:picLocks noChangeAspect="1"/>
          </p:cNvPicPr>
          <p:nvPr/>
        </p:nvPicPr>
        <p:blipFill>
          <a:blip r:embed="rId2" cstate="email">
            <a:lum contrast="30000"/>
          </a:blip>
          <a:stretch>
            <a:fillRect/>
          </a:stretch>
        </p:blipFill>
        <p:spPr>
          <a:xfrm>
            <a:off x="385266" y="3057099"/>
            <a:ext cx="2666430" cy="3555240"/>
          </a:xfrm>
          <a:prstGeom prst="rect">
            <a:avLst/>
          </a:prstGeom>
        </p:spPr>
      </p:pic>
      <p:pic>
        <p:nvPicPr>
          <p:cNvPr id="10" name="Рисунок 9" descr="IMG_0100.JPG"/>
          <p:cNvPicPr>
            <a:picLocks noChangeAspect="1"/>
          </p:cNvPicPr>
          <p:nvPr/>
        </p:nvPicPr>
        <p:blipFill>
          <a:blip r:embed="rId3" cstate="email">
            <a:lum bright="20000" contrast="20000"/>
          </a:blip>
          <a:stretch>
            <a:fillRect/>
          </a:stretch>
        </p:blipFill>
        <p:spPr>
          <a:xfrm>
            <a:off x="3234519" y="3070746"/>
            <a:ext cx="2666432" cy="3555242"/>
          </a:xfrm>
          <a:prstGeom prst="rect">
            <a:avLst/>
          </a:prstGeom>
        </p:spPr>
      </p:pic>
      <p:pic>
        <p:nvPicPr>
          <p:cNvPr id="11" name="Рисунок 10" descr="IMG_0101.JPG"/>
          <p:cNvPicPr>
            <a:picLocks noChangeAspect="1"/>
          </p:cNvPicPr>
          <p:nvPr/>
        </p:nvPicPr>
        <p:blipFill>
          <a:blip r:embed="rId4" cstate="email">
            <a:lum bright="20000" contrast="20000"/>
          </a:blip>
          <a:srcRect/>
          <a:stretch>
            <a:fillRect/>
          </a:stretch>
        </p:blipFill>
        <p:spPr>
          <a:xfrm>
            <a:off x="6209731" y="3070116"/>
            <a:ext cx="2497541" cy="3514930"/>
          </a:xfrm>
          <a:prstGeom prst="rect">
            <a:avLst/>
          </a:prstGeom>
        </p:spPr>
      </p:pic>
      <p:pic>
        <p:nvPicPr>
          <p:cNvPr id="12" name="Рисунок 11" descr="IMG_0102.JPG"/>
          <p:cNvPicPr>
            <a:picLocks noChangeAspect="1"/>
          </p:cNvPicPr>
          <p:nvPr/>
        </p:nvPicPr>
        <p:blipFill>
          <a:blip r:embed="rId5" cstate="email">
            <a:lum bright="10000" contrast="20000"/>
          </a:blip>
          <a:stretch>
            <a:fillRect/>
          </a:stretch>
        </p:blipFill>
        <p:spPr>
          <a:xfrm>
            <a:off x="8915115" y="3098043"/>
            <a:ext cx="2625487" cy="35006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7243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471814"/>
            <a:ext cx="8596668" cy="1068888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rPr>
              <a:t>Результаты участия обучающихся в научно-практических конференциях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350031056"/>
              </p:ext>
            </p:extLst>
          </p:nvPr>
        </p:nvGraphicFramePr>
        <p:xfrm>
          <a:off x="908072" y="1929008"/>
          <a:ext cx="8365930" cy="4158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0494"/>
                <a:gridCol w="767862"/>
                <a:gridCol w="1628384"/>
                <a:gridCol w="1334982"/>
                <a:gridCol w="1884208"/>
              </a:tblGrid>
              <a:tr h="70628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Название конкурсного мероприятия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Год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Уровень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Место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Фамилия</a:t>
                      </a:r>
                      <a:r>
                        <a:rPr lang="ru-RU" sz="1600" baseline="0" dirty="0" smtClean="0"/>
                        <a:t> Имя</a:t>
                      </a:r>
                      <a:endParaRPr lang="ru-RU" sz="1600" dirty="0"/>
                    </a:p>
                  </a:txBody>
                  <a:tcPr/>
                </a:tc>
              </a:tr>
              <a:tr h="1012623"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 smtClean="0"/>
                        <a:t>I</a:t>
                      </a:r>
                      <a:r>
                        <a:rPr lang="ru-RU" sz="1400" b="0" dirty="0" smtClean="0"/>
                        <a:t> Республиканская научно-практическая конференция имени академика </a:t>
                      </a:r>
                      <a:r>
                        <a:rPr lang="ru-RU" sz="1400" b="0" dirty="0" err="1" smtClean="0"/>
                        <a:t>К.А.Валиева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2014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Республиканский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Победитель </a:t>
                      </a:r>
                      <a:b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место)</a:t>
                      </a:r>
                    </a:p>
                    <a:p>
                      <a:pPr marL="0" algn="ctr" defTabSz="457200" rtl="0" eaLnBrk="1" latinLnBrk="0" hangingPunct="1"/>
                      <a:endParaRPr lang="ru-RU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Баладинцев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Родион 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292274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XV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региональная научно-практическая конференция школьников «Экология,</a:t>
                      </a:r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город и мы»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2013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Региональный</a:t>
                      </a:r>
                    </a:p>
                    <a:p>
                      <a:pPr marL="0" algn="ctr" defTabSz="457200" rtl="0" eaLnBrk="1" latinLnBrk="0" hangingPunct="1"/>
                      <a:endParaRPr lang="ru-RU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Участник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Кунык</a:t>
                      </a:r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Владислав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14746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Научно-практическая конференция «Малая Академия Наук: младшие школьники в научном поиске»</a:t>
                      </a:r>
                      <a:endParaRPr lang="ru-RU" sz="1400" b="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2013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Муниципальный</a:t>
                      </a:r>
                    </a:p>
                    <a:p>
                      <a:pPr marL="0" algn="ctr" defTabSz="457200" rtl="0" eaLnBrk="1" latinLnBrk="0" hangingPunct="1"/>
                      <a:endParaRPr lang="ru-RU" sz="15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Победитель </a:t>
                      </a:r>
                      <a:b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место)</a:t>
                      </a:r>
                    </a:p>
                    <a:p>
                      <a:pPr marL="0" algn="ctr" defTabSz="457200" rtl="0" eaLnBrk="1" latinLnBrk="0" hangingPunct="1"/>
                      <a:endParaRPr lang="ru-RU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Костин Степан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76439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9860" y="371606"/>
            <a:ext cx="8596668" cy="705633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rPr>
              <a:t>Результаты участия обучающихся в </a:t>
            </a:r>
            <a:r>
              <a:rPr lang="ru-RU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rPr>
              <a:t>конкурсах</a:t>
            </a:r>
            <a:endParaRPr lang="ru-RU" sz="2800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857092671"/>
              </p:ext>
            </p:extLst>
          </p:nvPr>
        </p:nvGraphicFramePr>
        <p:xfrm>
          <a:off x="689860" y="977030"/>
          <a:ext cx="8842447" cy="47097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8052"/>
                <a:gridCol w="776614"/>
                <a:gridCol w="1603332"/>
                <a:gridCol w="3344449"/>
              </a:tblGrid>
              <a:tr h="70628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Название конкурсного мероприятия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Год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Уровень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Место</a:t>
                      </a:r>
                      <a:endParaRPr lang="ru-RU" sz="1600" dirty="0"/>
                    </a:p>
                  </a:txBody>
                  <a:tcPr/>
                </a:tc>
              </a:tr>
              <a:tr h="746734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/>
                        <a:t>Городской интеллектуальный клуб учащихся «Магия Интеллекта» 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2013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Муниципальный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Победитель 8 сезона </a:t>
                      </a:r>
                      <a:b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2012-13 года (</a:t>
                      </a:r>
                      <a:r>
                        <a:rPr lang="en-US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место)</a:t>
                      </a:r>
                    </a:p>
                    <a:p>
                      <a:pPr marL="0" algn="ctr" defTabSz="457200" rtl="0" eaLnBrk="1" latinLnBrk="0" hangingPunct="1"/>
                      <a:endParaRPr lang="ru-RU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778884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/>
                        <a:t>Городской интеллектуальный клуб учащихся «Магия Интеллекта» 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2012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Муниципальный</a:t>
                      </a:r>
                    </a:p>
                    <a:p>
                      <a:pPr marL="0" algn="ctr" defTabSz="457200" rtl="0" eaLnBrk="1" latinLnBrk="0" hangingPunct="1"/>
                      <a:endParaRPr lang="ru-RU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Победитель по итогам </a:t>
                      </a:r>
                      <a:b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2011-12 года (</a:t>
                      </a:r>
                      <a:r>
                        <a:rPr lang="en-US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место)</a:t>
                      </a:r>
                    </a:p>
                  </a:txBody>
                  <a:tcPr/>
                </a:tc>
              </a:tr>
              <a:tr h="72651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/>
                        <a:t>Городской интеллектуальный клуб учащихся «Магия Интеллекта» </a:t>
                      </a:r>
                    </a:p>
                    <a:p>
                      <a:pPr marL="0" algn="l" defTabSz="457200" rtl="0" eaLnBrk="1" latinLnBrk="0" hangingPunct="1"/>
                      <a:endParaRPr lang="ru-RU" sz="1400" b="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2012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Муниципальный</a:t>
                      </a:r>
                    </a:p>
                    <a:p>
                      <a:pPr marL="0" algn="ctr" defTabSz="457200" rtl="0" eaLnBrk="1" latinLnBrk="0" hangingPunct="1"/>
                      <a:endParaRPr lang="ru-RU" sz="15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Победитель финала</a:t>
                      </a:r>
                      <a:b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место)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58144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/>
                        <a:t>Городской интеллектуальный клуб учащихся «Магия Интеллекта»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2012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Муниципальный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Победитель интеллектуальной игры «Послание пиратов» (</a:t>
                      </a:r>
                      <a:r>
                        <a:rPr lang="en-US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место)</a:t>
                      </a:r>
                    </a:p>
                  </a:txBody>
                  <a:tcPr/>
                </a:tc>
              </a:tr>
              <a:tr h="58872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/>
                        <a:t>Городской интеллектуальный клуб учащихся «Магия Интеллекта»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2012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Муниципальный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Победитель 2 тура (</a:t>
                      </a:r>
                      <a:r>
                        <a:rPr lang="en-US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место)</a:t>
                      </a:r>
                    </a:p>
                  </a:txBody>
                  <a:tcPr/>
                </a:tc>
              </a:tr>
              <a:tr h="57619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/>
                        <a:t>Городской интеллектуальный клуб учащихся «Магия Интеллекта»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2012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Муниципальный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Призер интеллектуальной игры «Хочу все знать» (</a:t>
                      </a:r>
                      <a:r>
                        <a:rPr lang="en-US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III 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место)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89859" y="5881621"/>
            <a:ext cx="88674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1 призер Всероссийского заочного конкурса «Познание и творчество» 2012г., 1 призер Всероссийского открытого заочного конкурса «Интеллект-экспресс» 2013г., 6 лауреатов  Всероссийского заочного конкурса «Познание и творчество» 2012г., 3 победителя открытой российской интернет-олимпиады для школьников 2013г., 6 дипломов </a:t>
            </a:r>
            <a:r>
              <a:rPr lang="en-US" sz="1200" dirty="0"/>
              <a:t>II </a:t>
            </a:r>
            <a:r>
              <a:rPr lang="ru-RU" sz="1200" dirty="0"/>
              <a:t>степени открытой российской интернет-олимпиады для школьников 2013г. по математике.</a:t>
            </a:r>
          </a:p>
        </p:txBody>
      </p:sp>
      <p:pic>
        <p:nvPicPr>
          <p:cNvPr id="7" name="Рисунок 6" descr="Изображение 009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10445086" y="2797791"/>
            <a:ext cx="1746914" cy="2381063"/>
          </a:xfrm>
          <a:prstGeom prst="rect">
            <a:avLst/>
          </a:prstGeom>
        </p:spPr>
      </p:pic>
      <p:pic>
        <p:nvPicPr>
          <p:cNvPr id="8" name="Рисунок 7" descr="Изображение 010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10481481" y="0"/>
            <a:ext cx="1710519" cy="2333767"/>
          </a:xfrm>
          <a:prstGeom prst="rect">
            <a:avLst/>
          </a:prstGeom>
        </p:spPr>
      </p:pic>
      <p:pic>
        <p:nvPicPr>
          <p:cNvPr id="9" name="Рисунок 8" descr="Изображение 013.jpg"/>
          <p:cNvPicPr>
            <a:picLocks noChangeAspect="1"/>
          </p:cNvPicPr>
          <p:nvPr/>
        </p:nvPicPr>
        <p:blipFill>
          <a:blip r:embed="rId4" cstate="email"/>
          <a:srcRect t="-2219"/>
          <a:stretch>
            <a:fillRect/>
          </a:stretch>
        </p:blipFill>
        <p:spPr>
          <a:xfrm>
            <a:off x="9389659" y="4579028"/>
            <a:ext cx="1724167" cy="2278972"/>
          </a:xfrm>
          <a:prstGeom prst="rect">
            <a:avLst/>
          </a:prstGeom>
        </p:spPr>
      </p:pic>
      <p:pic>
        <p:nvPicPr>
          <p:cNvPr id="6" name="Рисунок 5" descr="Изображение 007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9204277" y="1292831"/>
            <a:ext cx="1754875" cy="226923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57890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55529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rPr>
              <a:t>Внеурочная деятельность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645" y="1326206"/>
            <a:ext cx="8596668" cy="2031144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В своих классах создаю доброжелательную атмосферу сотрудничества, взаимовыручки и поддержки. Считаю очень важной организацию самоуправления в классе, когда все обучающиеся класса принимают участие в жизни класса и гимназии. Ежегодно обучающиеся принимают участие в акциях «Поздравь ветерана!», «Неделя добра» и сотрудничают с </a:t>
            </a:r>
            <a:r>
              <a:rPr lang="ru-RU" dirty="0" err="1" smtClean="0"/>
              <a:t>Закамской</a:t>
            </a:r>
            <a:r>
              <a:rPr lang="ru-RU" dirty="0" smtClean="0"/>
              <a:t> детской больницей с перинатальным центром и оказывают им благотворительную помощь.</a:t>
            </a:r>
          </a:p>
        </p:txBody>
      </p:sp>
      <p:pic>
        <p:nvPicPr>
          <p:cNvPr id="4" name="Содержимое 3" descr="Изображение 006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81609" y="3692533"/>
            <a:ext cx="3316767" cy="2564966"/>
          </a:xfrm>
          <a:prstGeom prst="rect">
            <a:avLst/>
          </a:prstGeom>
        </p:spPr>
      </p:pic>
      <p:pic>
        <p:nvPicPr>
          <p:cNvPr id="5" name="Рисунок 4" descr="Изображение 005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8912964" y="532262"/>
            <a:ext cx="3279036" cy="237471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593910" y="3452884"/>
            <a:ext cx="8416120" cy="2990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 2012 году совместно с телерадиокомпанией «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Чаллы-ТВ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» мои воспитанники создали творческий проект «Я хочу жить!», посвященный Дню победы в Великой Отечественной войне. Проект получил одобрение директора телерадиокомпании «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Чаллы-ТВ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» и транслировался в период празднования Дня Победы в 2012 году.</a:t>
            </a:r>
          </a:p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Участие в рамках городской программы «Безопасное колесо» создает условия для приобретения обучающимися позитивного социального опыта. В январе 2013 года команда «Максимум» 4Б класса стала победителем в интеллектуально-познавательной игре «Автостопом по дорожным правилам» и успешно провела рейд ЮИД на улицах города.</a:t>
            </a:r>
          </a:p>
        </p:txBody>
      </p:sp>
    </p:spTree>
    <p:extLst>
      <p:ext uri="{BB962C8B-B14F-4D97-AF65-F5344CB8AC3E}">
        <p14:creationId xmlns="" xmlns:p14="http://schemas.microsoft.com/office/powerpoint/2010/main" val="351718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0079.jpg"/>
          <p:cNvPicPr>
            <a:picLocks noGrp="1" noChangeAspect="1"/>
          </p:cNvPicPr>
          <p:nvPr>
            <p:ph idx="4294967295"/>
          </p:nvPr>
        </p:nvPicPr>
        <p:blipFill>
          <a:blip r:embed="rId2" cstate="email"/>
          <a:stretch>
            <a:fillRect/>
          </a:stretch>
        </p:blipFill>
        <p:spPr>
          <a:xfrm>
            <a:off x="614149" y="495277"/>
            <a:ext cx="4325938" cy="3244850"/>
          </a:xfrm>
        </p:spPr>
      </p:pic>
      <p:pic>
        <p:nvPicPr>
          <p:cNvPr id="5" name="Рисунок 4" descr="IMG_0126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117910" y="409433"/>
            <a:ext cx="4303594" cy="3227696"/>
          </a:xfrm>
          <a:prstGeom prst="rect">
            <a:avLst/>
          </a:prstGeom>
        </p:spPr>
      </p:pic>
      <p:pic>
        <p:nvPicPr>
          <p:cNvPr id="6" name="Рисунок 5" descr="IMG_0091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2756848" y="3357348"/>
            <a:ext cx="4194412" cy="3145809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7424383" y="4558353"/>
            <a:ext cx="3739486" cy="1780275"/>
          </a:xfrm>
        </p:spPr>
        <p:txBody>
          <a:bodyPr/>
          <a:lstStyle/>
          <a:p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Рейд ЮИД на улицах города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72956"/>
            <a:ext cx="9408362" cy="128289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rPr>
              <a:t>Методическая система, апробированная в профессиональном сообществе</a:t>
            </a:r>
            <a:endParaRPr lang="ru-RU" sz="2800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0038" y="1505496"/>
            <a:ext cx="8835156" cy="5059077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smtClean="0"/>
              <a:t>В своей работе использую творческий тип методической системы, в которой ведущими считаю цели – ценности, индивидуально творческий и рефлексивный оценочный элементы в методической стиле, инновационные </a:t>
            </a:r>
            <a:r>
              <a:rPr lang="ru-RU" dirty="0" err="1" smtClean="0"/>
              <a:t>орг.формы</a:t>
            </a:r>
            <a:r>
              <a:rPr lang="ru-RU" dirty="0" smtClean="0"/>
              <a:t>. Моя методическая система основана на трех педагогических принципах:</a:t>
            </a:r>
          </a:p>
          <a:p>
            <a:pPr algn="just"/>
            <a:r>
              <a:rPr lang="ru-RU" dirty="0" smtClean="0"/>
              <a:t>1) учить имеет право лишь тот, кто сам постоянно учится;</a:t>
            </a:r>
          </a:p>
          <a:p>
            <a:pPr algn="just"/>
            <a:r>
              <a:rPr lang="ru-RU" dirty="0" smtClean="0"/>
              <a:t>2) учитель обязательно должен доставлять радость детям;</a:t>
            </a:r>
          </a:p>
          <a:p>
            <a:pPr algn="just"/>
            <a:r>
              <a:rPr lang="ru-RU" dirty="0" smtClean="0"/>
              <a:t>3) учитель должен быть справедлив и к ученику, и к себе.</a:t>
            </a:r>
          </a:p>
          <a:p>
            <a:pPr algn="just"/>
            <a:r>
              <a:rPr lang="ru-RU" dirty="0" smtClean="0"/>
              <a:t>Свой педагогический опыт распространила в виде публикаций на своем персональном сайте </a:t>
            </a:r>
            <a:r>
              <a:rPr lang="en-US" dirty="0" smtClean="0">
                <a:hlinkClick r:id="rId2"/>
              </a:rPr>
              <a:t>http:</a:t>
            </a:r>
            <a:r>
              <a:rPr lang="en-US" dirty="0" smtClean="0">
                <a:sym typeface="Wingdings" panose="05000000000000000000" pitchFamily="2" charset="2"/>
                <a:hlinkClick r:id="rId2"/>
              </a:rPr>
              <a:t>//nsportal.ru/kostina-valentina-mikhailovna</a:t>
            </a:r>
            <a:r>
              <a:rPr lang="ru-RU" dirty="0" smtClean="0"/>
              <a:t>.</a:t>
            </a:r>
            <a:endParaRPr lang="en-US" dirty="0" smtClean="0"/>
          </a:p>
          <a:p>
            <a:pPr algn="just"/>
            <a:r>
              <a:rPr lang="ru-RU" dirty="0" smtClean="0"/>
              <a:t>Имею публикации в сборнике материалов республиканской научно-методической конференции: «Развивающее образование в условиях реализации ФГОС», в сборнике лучших работ МАОУ «Гимназия №76» 2011-2012, </a:t>
            </a:r>
            <a:r>
              <a:rPr lang="ru-RU" dirty="0"/>
              <a:t>в сборнике лучших работ МАОУ «Гимназия №76» </a:t>
            </a:r>
            <a:r>
              <a:rPr lang="ru-RU" dirty="0" smtClean="0"/>
              <a:t>2012-2013.</a:t>
            </a:r>
          </a:p>
          <a:p>
            <a:pPr algn="just"/>
            <a:r>
              <a:rPr lang="ru-RU" dirty="0" smtClean="0"/>
              <a:t>Авторская программа дополнительного курса «За страницами школьного учебника»</a:t>
            </a:r>
            <a:endParaRPr lang="ru-RU" dirty="0"/>
          </a:p>
          <a:p>
            <a:pPr algn="just"/>
            <a:endParaRPr lang="ru-RU" dirty="0" smtClean="0"/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2019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787488058"/>
              </p:ext>
            </p:extLst>
          </p:nvPr>
        </p:nvGraphicFramePr>
        <p:xfrm>
          <a:off x="827459" y="1111534"/>
          <a:ext cx="8596669" cy="424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1203"/>
                <a:gridCol w="1139868"/>
                <a:gridCol w="1716066"/>
                <a:gridCol w="2309532"/>
              </a:tblGrid>
              <a:tr h="70344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Название конкурсного мероприятия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Год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Уровень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Место</a:t>
                      </a:r>
                      <a:endParaRPr lang="ru-RU" sz="1600" dirty="0"/>
                    </a:p>
                  </a:txBody>
                  <a:tcPr anchor="ctr"/>
                </a:tc>
              </a:tr>
              <a:tr h="54776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/>
                        <a:t>Общероссийский проект Школа цифрового</a:t>
                      </a:r>
                      <a:r>
                        <a:rPr lang="ru-RU" sz="1400" b="0" baseline="0" dirty="0" smtClean="0"/>
                        <a:t> века</a:t>
                      </a:r>
                      <a:endParaRPr lang="ru-RU" sz="14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2013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Федеральный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Диплом</a:t>
                      </a:r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«Учитель цифрового века»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743731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/>
                        <a:t>Всероссийская научно-методическая конференция «Развивающее образование в условиях реализации Федеральных государственных образовательных стандартов»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2013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Федеральный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Участник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775752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/>
                        <a:t>Открытый региональный конкурс рабочих программ и методических разработок по реализации ФГОС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2012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Республиканский</a:t>
                      </a:r>
                    </a:p>
                    <a:p>
                      <a:pPr marL="0" algn="ctr" defTabSz="457200" rtl="0" eaLnBrk="1" latinLnBrk="0" hangingPunct="1"/>
                      <a:endParaRPr lang="ru-RU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b="0" kern="120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Участник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33219">
                <a:tc>
                  <a:txBody>
                    <a:bodyPr/>
                    <a:lstStyle/>
                    <a:p>
                      <a:pPr algn="l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Конкурс «Наш лучший учитель»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2013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Республиканский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Победитель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728578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Программа дополнительного курса </a:t>
                      </a:r>
                      <a:br>
                        <a:rPr lang="ru-RU" sz="14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«За страницами школьного учебника»</a:t>
                      </a:r>
                      <a:endParaRPr lang="ru-RU" sz="1400" b="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2012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Районный</a:t>
                      </a:r>
                    </a:p>
                    <a:p>
                      <a:pPr marL="0" algn="ctr" defTabSz="457200" rtl="0" eaLnBrk="1" latinLnBrk="0" hangingPunct="1"/>
                      <a:endParaRPr lang="ru-RU" sz="15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Участник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2473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6891" y="1455760"/>
            <a:ext cx="8616791" cy="3170831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H:\budu_champ_76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121624" y="504967"/>
            <a:ext cx="3889611" cy="2852381"/>
          </a:xfrm>
          <a:prstGeom prst="rect">
            <a:avLst/>
          </a:prstGeom>
          <a:noFill/>
        </p:spPr>
      </p:pic>
      <p:pic>
        <p:nvPicPr>
          <p:cNvPr id="1028" name="Picture 4" descr="H:\Изображение 015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10431465">
            <a:off x="0" y="0"/>
            <a:ext cx="1870805" cy="2419066"/>
          </a:xfrm>
          <a:prstGeom prst="rect">
            <a:avLst/>
          </a:prstGeom>
          <a:noFill/>
        </p:spPr>
      </p:pic>
      <p:pic>
        <p:nvPicPr>
          <p:cNvPr id="1029" name="Picture 5" descr="H:\Изображение 016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11085518">
            <a:off x="8634722" y="88559"/>
            <a:ext cx="1601100" cy="2070320"/>
          </a:xfrm>
          <a:prstGeom prst="rect">
            <a:avLst/>
          </a:prstGeom>
          <a:noFill/>
        </p:spPr>
      </p:pic>
      <p:pic>
        <p:nvPicPr>
          <p:cNvPr id="1030" name="Picture 6" descr="H:\Изображение 017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16200000">
            <a:off x="9727215" y="4561538"/>
            <a:ext cx="2004969" cy="2587955"/>
          </a:xfrm>
          <a:prstGeom prst="rect">
            <a:avLst/>
          </a:prstGeom>
          <a:noFill/>
        </p:spPr>
      </p:pic>
      <p:pic>
        <p:nvPicPr>
          <p:cNvPr id="1031" name="Picture 7" descr="H:\Изображение 018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rot="11457854">
            <a:off x="9781135" y="2417295"/>
            <a:ext cx="1659714" cy="2146112"/>
          </a:xfrm>
          <a:prstGeom prst="rect">
            <a:avLst/>
          </a:prstGeom>
          <a:noFill/>
        </p:spPr>
      </p:pic>
      <p:pic>
        <p:nvPicPr>
          <p:cNvPr id="1032" name="Picture 8" descr="H:\Изображение 019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 rot="11419902">
            <a:off x="10484837" y="122030"/>
            <a:ext cx="1540974" cy="1992573"/>
          </a:xfrm>
          <a:prstGeom prst="rect">
            <a:avLst/>
          </a:prstGeom>
          <a:noFill/>
        </p:spPr>
      </p:pic>
      <p:pic>
        <p:nvPicPr>
          <p:cNvPr id="1033" name="Picture 9" descr="H:\Изображение 020.jp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 rot="10243844">
            <a:off x="2561467" y="2188708"/>
            <a:ext cx="1680822" cy="2173406"/>
          </a:xfrm>
          <a:prstGeom prst="rect">
            <a:avLst/>
          </a:prstGeom>
          <a:noFill/>
        </p:spPr>
      </p:pic>
      <p:pic>
        <p:nvPicPr>
          <p:cNvPr id="1034" name="Picture 10" descr="H:\Изображение 021.jp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 rot="11349042">
            <a:off x="7931383" y="2162365"/>
            <a:ext cx="1713510" cy="2215674"/>
          </a:xfrm>
          <a:prstGeom prst="rect">
            <a:avLst/>
          </a:prstGeom>
          <a:noFill/>
        </p:spPr>
      </p:pic>
      <p:pic>
        <p:nvPicPr>
          <p:cNvPr id="1035" name="Picture 11" descr="H:\Изображение 022.jp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 rot="10408862">
            <a:off x="650777" y="2183642"/>
            <a:ext cx="1870805" cy="2388358"/>
          </a:xfrm>
          <a:prstGeom prst="rect">
            <a:avLst/>
          </a:prstGeom>
          <a:noFill/>
        </p:spPr>
      </p:pic>
      <p:pic>
        <p:nvPicPr>
          <p:cNvPr id="1036" name="Picture 12" descr="H:\Изображение 023.jp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 rot="10201980">
            <a:off x="347988" y="4439872"/>
            <a:ext cx="1765259" cy="2282588"/>
          </a:xfrm>
          <a:prstGeom prst="rect">
            <a:avLst/>
          </a:prstGeom>
          <a:noFill/>
        </p:spPr>
      </p:pic>
      <p:pic>
        <p:nvPicPr>
          <p:cNvPr id="1037" name="Picture 13" descr="H:\Изображение 024.jpg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 rot="10800000">
            <a:off x="2152031" y="4404815"/>
            <a:ext cx="1934133" cy="2275764"/>
          </a:xfrm>
          <a:prstGeom prst="rect">
            <a:avLst/>
          </a:prstGeom>
          <a:noFill/>
        </p:spPr>
      </p:pic>
      <p:pic>
        <p:nvPicPr>
          <p:cNvPr id="1039" name="Picture 15" descr="H:\Изображение 025.jpg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 rot="10456264">
            <a:off x="2083797" y="80475"/>
            <a:ext cx="1723930" cy="2229147"/>
          </a:xfrm>
          <a:prstGeom prst="rect">
            <a:avLst/>
          </a:prstGeom>
          <a:noFill/>
        </p:spPr>
      </p:pic>
      <p:pic>
        <p:nvPicPr>
          <p:cNvPr id="1040" name="Picture 16" descr="H:\Изображение 026.jpg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 rot="11579597">
            <a:off x="7447367" y="4611421"/>
            <a:ext cx="1617494" cy="2091519"/>
          </a:xfrm>
          <a:prstGeom prst="rect">
            <a:avLst/>
          </a:prstGeom>
          <a:noFill/>
        </p:spPr>
      </p:pic>
      <p:pic>
        <p:nvPicPr>
          <p:cNvPr id="1042" name="Picture 18" descr="2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6005014" y="4449169"/>
            <a:ext cx="1337482" cy="2019869"/>
          </a:xfrm>
          <a:prstGeom prst="rect">
            <a:avLst/>
          </a:prstGeom>
          <a:noFill/>
        </p:spPr>
      </p:pic>
      <p:pic>
        <p:nvPicPr>
          <p:cNvPr id="1044" name="Picture 20" descr="2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4299045" y="4461040"/>
            <a:ext cx="1323833" cy="20489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3228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250</TotalTime>
  <Words>991</Words>
  <Application>Microsoft Office PowerPoint</Application>
  <PresentationFormat>Произвольный</PresentationFormat>
  <Paragraphs>147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Грань</vt:lpstr>
      <vt:lpstr>Материалы претендента на конкурсный отбор лучших учителей Республики Татарстан (реализация Приоритетного национального проекта «Образование»)</vt:lpstr>
      <vt:lpstr>Мой путь к успеху</vt:lpstr>
      <vt:lpstr>Слайд 3</vt:lpstr>
      <vt:lpstr>Слайд 4</vt:lpstr>
      <vt:lpstr>Высокий уровень знаний моих обучающихся подтверждается показателями республиканского мониторинга (2012-2013 учебный год, 4Б класс).</vt:lpstr>
      <vt:lpstr>Участие обучающихся в олимпиадах</vt:lpstr>
      <vt:lpstr>Результаты участия обучающихся в олимпиадах</vt:lpstr>
      <vt:lpstr>Слайд 8</vt:lpstr>
      <vt:lpstr>Результаты участия обучающихся в научно-практических конференциях</vt:lpstr>
      <vt:lpstr>Результаты участия обучающихся в конкурсах</vt:lpstr>
      <vt:lpstr>Внеурочная деятельность</vt:lpstr>
      <vt:lpstr>Рейд ЮИД на улицах города</vt:lpstr>
      <vt:lpstr>Методическая система, апробированная в профессиональном сообществе</vt:lpstr>
      <vt:lpstr>Слайд 14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Конкурсный отбор лучших учителей Республики Татарстан на получение денежного поощрения</dc:title>
  <dc:creator>yoban boban</dc:creator>
  <cp:lastModifiedBy>Admin</cp:lastModifiedBy>
  <cp:revision>50</cp:revision>
  <dcterms:created xsi:type="dcterms:W3CDTF">2014-03-16T14:40:52Z</dcterms:created>
  <dcterms:modified xsi:type="dcterms:W3CDTF">2014-04-07T13:57:18Z</dcterms:modified>
</cp:coreProperties>
</file>