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6" r:id="rId2"/>
  </p:sldMasterIdLst>
  <p:notesMasterIdLst>
    <p:notesMasterId r:id="rId28"/>
  </p:notesMasterIdLst>
  <p:sldIdLst>
    <p:sldId id="371" r:id="rId3"/>
    <p:sldId id="377" r:id="rId4"/>
    <p:sldId id="380" r:id="rId5"/>
    <p:sldId id="381" r:id="rId6"/>
    <p:sldId id="382" r:id="rId7"/>
    <p:sldId id="383" r:id="rId8"/>
    <p:sldId id="384" r:id="rId9"/>
    <p:sldId id="385" r:id="rId10"/>
    <p:sldId id="387" r:id="rId11"/>
    <p:sldId id="391" r:id="rId12"/>
    <p:sldId id="414" r:id="rId13"/>
    <p:sldId id="415" r:id="rId14"/>
    <p:sldId id="400" r:id="rId15"/>
    <p:sldId id="401" r:id="rId16"/>
    <p:sldId id="421" r:id="rId17"/>
    <p:sldId id="402" r:id="rId18"/>
    <p:sldId id="420" r:id="rId19"/>
    <p:sldId id="403" r:id="rId20"/>
    <p:sldId id="418" r:id="rId21"/>
    <p:sldId id="419" r:id="rId22"/>
    <p:sldId id="409" r:id="rId23"/>
    <p:sldId id="416" r:id="rId24"/>
    <p:sldId id="417" r:id="rId25"/>
    <p:sldId id="410" r:id="rId26"/>
    <p:sldId id="393" r:id="rId27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8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86182" autoAdjust="0"/>
  </p:normalViewPr>
  <p:slideViewPr>
    <p:cSldViewPr snapToGrid="0">
      <p:cViewPr varScale="1">
        <p:scale>
          <a:sx n="84" d="100"/>
          <a:sy n="84" d="100"/>
        </p:scale>
        <p:origin x="10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marL="0" algn="ctr" defTabSz="914400" rtl="0" eaLnBrk="1" fontAlgn="base" latinLnBrk="0" hangingPunct="1"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20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</dgm:pt>
    <dgm:pt modelId="{486C02DB-97F0-47E5-AE41-DC8D2C1A3A07}" type="pres">
      <dgm:prSet presAssocID="{4B89565E-5904-41F6-B13F-9BC08D5DEC86}" presName="arrow" presStyleLbl="bgShp" presStyleIdx="0" presStyleCnt="1" custScaleX="123757" custScaleY="91175"/>
      <dgm:spPr/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/>
      <dgm:spPr/>
    </dgm:pt>
    <dgm:pt modelId="{05846817-5CB4-4F1B-A803-138D83F8350D}" type="pres">
      <dgm:prSet presAssocID="{F5080D61-89B5-4F05-A04E-731398146675}" presName="textBox4a" presStyleLbl="revTx" presStyleIdx="0" presStyleCnt="4" custScaleX="253017" custScaleY="68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/>
      <dgm:spPr/>
    </dgm:pt>
    <dgm:pt modelId="{8FCC2E5A-DE4A-47E7-8D94-231FA4E0FE7A}" type="pres">
      <dgm:prSet presAssocID="{C4F3D5BD-19A6-431E-9F1A-0F697B462129}" presName="textBox4c" presStyleLbl="revTx" presStyleIdx="2" presStyleCnt="4" custScaleX="332678" custScaleY="57393" custLinFactNeighborX="-5660" custLinFactNeighborY="-1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/>
      <dgm:spPr/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1AAC6-882C-4E4D-A8B8-AE6400F9C3D9}" type="presOf" srcId="{F5080D61-89B5-4F05-A04E-731398146675}" destId="{05846817-5CB4-4F1B-A803-138D83F8350D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F406D6FB-BAE9-42C7-A5AB-DA69756E7C6A}" type="presOf" srcId="{4B89565E-5904-41F6-B13F-9BC08D5DEC86}" destId="{3A3E3121-0D35-45AB-8BA2-7BE3C752CF2F}" srcOrd="0" destOrd="0" presId="urn:microsoft.com/office/officeart/2005/8/layout/arrow2"/>
    <dgm:cxn modelId="{0282176A-FE13-4A2B-A870-B7C55B7A79DE}" type="presOf" srcId="{14ABC2B3-56D0-4CE2-8908-5B8F6BDD427D}" destId="{095F3FB7-B084-40A9-A874-25EBCDB9FF61}" srcOrd="0" destOrd="0" presId="urn:microsoft.com/office/officeart/2005/8/layout/arrow2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A0C050B2-7DD5-4E3B-A6BC-711CED2F652D}" type="presOf" srcId="{44C0870B-B788-4202-924D-DC1B8BBB8EF3}" destId="{4C7C2C6E-0935-4800-9040-E1CBD884E9F4}" srcOrd="0" destOrd="0" presId="urn:microsoft.com/office/officeart/2005/8/layout/arrow2"/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86CF6C3C-5BE4-4271-801F-B0B4FE89E833}" type="presOf" srcId="{C4F3D5BD-19A6-431E-9F1A-0F697B462129}" destId="{8FCC2E5A-DE4A-47E7-8D94-231FA4E0FE7A}" srcOrd="0" destOrd="0" presId="urn:microsoft.com/office/officeart/2005/8/layout/arrow2"/>
    <dgm:cxn modelId="{E7814A8E-61DF-4A58-8BE6-2B738BAB17B3}" type="presParOf" srcId="{3A3E3121-0D35-45AB-8BA2-7BE3C752CF2F}" destId="{486C02DB-97F0-47E5-AE41-DC8D2C1A3A07}" srcOrd="0" destOrd="0" presId="urn:microsoft.com/office/officeart/2005/8/layout/arrow2"/>
    <dgm:cxn modelId="{068E3321-879D-4266-BD89-8F97E9995083}" type="presParOf" srcId="{3A3E3121-0D35-45AB-8BA2-7BE3C752CF2F}" destId="{3FB8D9BF-6390-4558-A771-FF27BC13679C}" srcOrd="1" destOrd="0" presId="urn:microsoft.com/office/officeart/2005/8/layout/arrow2"/>
    <dgm:cxn modelId="{1A4F1630-ACE9-47EE-B130-92C56C4A627F}" type="presParOf" srcId="{3FB8D9BF-6390-4558-A771-FF27BC13679C}" destId="{49AB1F06-67F9-4C9A-B494-2B434C7040BF}" srcOrd="0" destOrd="0" presId="urn:microsoft.com/office/officeart/2005/8/layout/arrow2"/>
    <dgm:cxn modelId="{4AE75524-29F6-4752-A8E2-7CAD31DF20AE}" type="presParOf" srcId="{3FB8D9BF-6390-4558-A771-FF27BC13679C}" destId="{05846817-5CB4-4F1B-A803-138D83F8350D}" srcOrd="1" destOrd="0" presId="urn:microsoft.com/office/officeart/2005/8/layout/arrow2"/>
    <dgm:cxn modelId="{5D0E9828-BAD8-4CB7-BF3E-BA46497A89D1}" type="presParOf" srcId="{3FB8D9BF-6390-4558-A771-FF27BC13679C}" destId="{8FBE2196-4E3B-451D-ABAB-8565D1C1428B}" srcOrd="2" destOrd="0" presId="urn:microsoft.com/office/officeart/2005/8/layout/arrow2"/>
    <dgm:cxn modelId="{3AFB4363-C948-4724-B2B8-31B115EF5EA2}" type="presParOf" srcId="{3FB8D9BF-6390-4558-A771-FF27BC13679C}" destId="{4C7C2C6E-0935-4800-9040-E1CBD884E9F4}" srcOrd="3" destOrd="0" presId="urn:microsoft.com/office/officeart/2005/8/layout/arrow2"/>
    <dgm:cxn modelId="{605B024A-090A-4DAC-8253-B44E6B1799DC}" type="presParOf" srcId="{3FB8D9BF-6390-4558-A771-FF27BC13679C}" destId="{E66DE684-9329-4FE3-985B-CB5A58EF6A51}" srcOrd="4" destOrd="0" presId="urn:microsoft.com/office/officeart/2005/8/layout/arrow2"/>
    <dgm:cxn modelId="{3CCD8367-62F7-45A1-8BCE-29C45E94D773}" type="presParOf" srcId="{3FB8D9BF-6390-4558-A771-FF27BC13679C}" destId="{8FCC2E5A-DE4A-47E7-8D94-231FA4E0FE7A}" srcOrd="5" destOrd="0" presId="urn:microsoft.com/office/officeart/2005/8/layout/arrow2"/>
    <dgm:cxn modelId="{F9FAFA4B-A9BB-489A-8165-EAFD4B2A1414}" type="presParOf" srcId="{3FB8D9BF-6390-4558-A771-FF27BC13679C}" destId="{02C73BCB-6D48-4E49-8D7A-ED5ECA17C4CE}" srcOrd="6" destOrd="0" presId="urn:microsoft.com/office/officeart/2005/8/layout/arrow2"/>
    <dgm:cxn modelId="{A95301D6-C17A-4992-930F-097CDEA0B957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9565E-5904-41F6-B13F-9BC08D5DEC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080D61-89B5-4F05-A04E-731398146675}">
      <dgm:prSet phldrT="[Текст]" custT="1"/>
      <dgm:spPr/>
      <dgm:t>
        <a:bodyPr/>
        <a:lstStyle/>
        <a:p>
          <a:pPr algn="ctr" rtl="0" fontAlgn="base"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gm:t>
    </dgm:pt>
    <dgm:pt modelId="{74D4115A-8387-4C3C-99DF-AE89856EB759}" type="parTrans" cxnId="{ABEEBA17-0E95-443F-A5D0-3DA710A27851}">
      <dgm:prSet/>
      <dgm:spPr/>
      <dgm:t>
        <a:bodyPr/>
        <a:lstStyle/>
        <a:p>
          <a:endParaRPr lang="ru-RU"/>
        </a:p>
      </dgm:t>
    </dgm:pt>
    <dgm:pt modelId="{4330AF96-FDCE-46C3-B3E3-7F04A79C56DC}" type="sibTrans" cxnId="{ABEEBA17-0E95-443F-A5D0-3DA710A27851}">
      <dgm:prSet/>
      <dgm:spPr/>
      <dgm:t>
        <a:bodyPr/>
        <a:lstStyle/>
        <a:p>
          <a:endParaRPr lang="ru-RU"/>
        </a:p>
      </dgm:t>
    </dgm:pt>
    <dgm:pt modelId="{C4F3D5BD-19A6-431E-9F1A-0F697B462129}">
      <dgm:prSet phldrT="[Текст]" custT="1"/>
      <dgm:spPr/>
      <dgm:t>
        <a:bodyPr/>
        <a:lstStyle/>
        <a:p>
          <a:pPr algn="l" defTabSz="1778000"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01AA0530-0E16-470A-9A4C-DCA10A5601EB}" type="parTrans" cxnId="{3EE5D507-3DFD-4B95-8B7A-7F5B7F10D2CD}">
      <dgm:prSet/>
      <dgm:spPr/>
      <dgm:t>
        <a:bodyPr/>
        <a:lstStyle/>
        <a:p>
          <a:endParaRPr lang="ru-RU"/>
        </a:p>
      </dgm:t>
    </dgm:pt>
    <dgm:pt modelId="{BF970041-27C2-4E95-9D38-A864729099E9}" type="sibTrans" cxnId="{3EE5D507-3DFD-4B95-8B7A-7F5B7F10D2CD}">
      <dgm:prSet/>
      <dgm:spPr/>
      <dgm:t>
        <a:bodyPr/>
        <a:lstStyle/>
        <a:p>
          <a:endParaRPr lang="ru-RU"/>
        </a:p>
      </dgm:t>
    </dgm:pt>
    <dgm:pt modelId="{44C0870B-B788-4202-924D-DC1B8BBB8EF3}">
      <dgm:prSet/>
      <dgm:spPr/>
      <dgm:t>
        <a:bodyPr/>
        <a:lstStyle/>
        <a:p>
          <a:endParaRPr lang="ru-RU"/>
        </a:p>
      </dgm:t>
    </dgm:pt>
    <dgm:pt modelId="{79A68562-90EE-4584-A3CC-53F8B58B69EE}" type="parTrans" cxnId="{7495B282-EB6F-4484-81E6-B27ECD7FA93D}">
      <dgm:prSet/>
      <dgm:spPr/>
      <dgm:t>
        <a:bodyPr/>
        <a:lstStyle/>
        <a:p>
          <a:endParaRPr lang="ru-RU"/>
        </a:p>
      </dgm:t>
    </dgm:pt>
    <dgm:pt modelId="{FB7CD4CE-1C68-4826-9CCF-136395FE7737}" type="sibTrans" cxnId="{7495B282-EB6F-4484-81E6-B27ECD7FA93D}">
      <dgm:prSet/>
      <dgm:spPr/>
      <dgm:t>
        <a:bodyPr/>
        <a:lstStyle/>
        <a:p>
          <a:endParaRPr lang="ru-RU"/>
        </a:p>
      </dgm:t>
    </dgm:pt>
    <dgm:pt modelId="{14ABC2B3-56D0-4CE2-8908-5B8F6BDD427D}">
      <dgm:prSet/>
      <dgm:spPr/>
      <dgm:t>
        <a:bodyPr/>
        <a:lstStyle/>
        <a:p>
          <a:endParaRPr lang="ru-RU"/>
        </a:p>
      </dgm:t>
    </dgm:pt>
    <dgm:pt modelId="{394F8A82-B828-459D-84F2-B0BDE1DEF2F2}" type="parTrans" cxnId="{C48A1BBE-18FA-4A93-9EC2-4327FA66D577}">
      <dgm:prSet/>
      <dgm:spPr/>
      <dgm:t>
        <a:bodyPr/>
        <a:lstStyle/>
        <a:p>
          <a:endParaRPr lang="ru-RU"/>
        </a:p>
      </dgm:t>
    </dgm:pt>
    <dgm:pt modelId="{B35FC844-7147-46E1-BCC2-1A04DF3B8AEB}" type="sibTrans" cxnId="{C48A1BBE-18FA-4A93-9EC2-4327FA66D577}">
      <dgm:prSet/>
      <dgm:spPr/>
      <dgm:t>
        <a:bodyPr/>
        <a:lstStyle/>
        <a:p>
          <a:endParaRPr lang="ru-RU"/>
        </a:p>
      </dgm:t>
    </dgm:pt>
    <dgm:pt modelId="{3A3E3121-0D35-45AB-8BA2-7BE3C752CF2F}" type="pres">
      <dgm:prSet presAssocID="{4B89565E-5904-41F6-B13F-9BC08D5DEC8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6C02DB-97F0-47E5-AE41-DC8D2C1A3A07}" type="pres">
      <dgm:prSet presAssocID="{4B89565E-5904-41F6-B13F-9BC08D5DEC86}" presName="arrow" presStyleLbl="bgShp" presStyleIdx="0" presStyleCnt="1" custScaleX="105762" custScaleY="85383"/>
      <dgm:spPr/>
    </dgm:pt>
    <dgm:pt modelId="{3FB8D9BF-6390-4558-A771-FF27BC13679C}" type="pres">
      <dgm:prSet presAssocID="{4B89565E-5904-41F6-B13F-9BC08D5DEC86}" presName="arrowDiagram4" presStyleCnt="0"/>
      <dgm:spPr/>
    </dgm:pt>
    <dgm:pt modelId="{49AB1F06-67F9-4C9A-B494-2B434C7040BF}" type="pres">
      <dgm:prSet presAssocID="{F5080D61-89B5-4F05-A04E-731398146675}" presName="bullet4a" presStyleLbl="node1" presStyleIdx="0" presStyleCnt="4"/>
      <dgm:spPr/>
    </dgm:pt>
    <dgm:pt modelId="{05846817-5CB4-4F1B-A803-138D83F8350D}" type="pres">
      <dgm:prSet presAssocID="{F5080D61-89B5-4F05-A04E-731398146675}" presName="textBox4a" presStyleLbl="revTx" presStyleIdx="0" presStyleCnt="4" custScaleX="253017" custScaleY="68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E2196-4E3B-451D-ABAB-8565D1C1428B}" type="pres">
      <dgm:prSet presAssocID="{44C0870B-B788-4202-924D-DC1B8BBB8EF3}" presName="bullet4b" presStyleLbl="node1" presStyleIdx="1" presStyleCnt="4"/>
      <dgm:spPr/>
    </dgm:pt>
    <dgm:pt modelId="{4C7C2C6E-0935-4800-9040-E1CBD884E9F4}" type="pres">
      <dgm:prSet presAssocID="{44C0870B-B788-4202-924D-DC1B8BBB8EF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DE684-9329-4FE3-985B-CB5A58EF6A51}" type="pres">
      <dgm:prSet presAssocID="{C4F3D5BD-19A6-431E-9F1A-0F697B462129}" presName="bullet4c" presStyleLbl="node1" presStyleIdx="2" presStyleCnt="4"/>
      <dgm:spPr/>
    </dgm:pt>
    <dgm:pt modelId="{8FCC2E5A-DE4A-47E7-8D94-231FA4E0FE7A}" type="pres">
      <dgm:prSet presAssocID="{C4F3D5BD-19A6-431E-9F1A-0F697B462129}" presName="textBox4c" presStyleLbl="revTx" presStyleIdx="2" presStyleCnt="4" custScaleX="332678" custScaleY="57393" custLinFactNeighborX="-5660" custLinFactNeighborY="-1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73BCB-6D48-4E49-8D7A-ED5ECA17C4CE}" type="pres">
      <dgm:prSet presAssocID="{14ABC2B3-56D0-4CE2-8908-5B8F6BDD427D}" presName="bullet4d" presStyleLbl="node1" presStyleIdx="3" presStyleCnt="4"/>
      <dgm:spPr/>
    </dgm:pt>
    <dgm:pt modelId="{095F3FB7-B084-40A9-A874-25EBCDB9FF61}" type="pres">
      <dgm:prSet presAssocID="{14ABC2B3-56D0-4CE2-8908-5B8F6BDD427D}" presName="textBox4d" presStyleLbl="revTx" presStyleIdx="3" presStyleCnt="4" custLinFactNeighborX="-21723" custLinFactNeighborY="-3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41AAC6-882C-4E4D-A8B8-AE6400F9C3D9}" type="presOf" srcId="{F5080D61-89B5-4F05-A04E-731398146675}" destId="{05846817-5CB4-4F1B-A803-138D83F8350D}" srcOrd="0" destOrd="0" presId="urn:microsoft.com/office/officeart/2005/8/layout/arrow2"/>
    <dgm:cxn modelId="{7495B282-EB6F-4484-81E6-B27ECD7FA93D}" srcId="{4B89565E-5904-41F6-B13F-9BC08D5DEC86}" destId="{44C0870B-B788-4202-924D-DC1B8BBB8EF3}" srcOrd="1" destOrd="0" parTransId="{79A68562-90EE-4584-A3CC-53F8B58B69EE}" sibTransId="{FB7CD4CE-1C68-4826-9CCF-136395FE7737}"/>
    <dgm:cxn modelId="{3EE5D507-3DFD-4B95-8B7A-7F5B7F10D2CD}" srcId="{4B89565E-5904-41F6-B13F-9BC08D5DEC86}" destId="{C4F3D5BD-19A6-431E-9F1A-0F697B462129}" srcOrd="2" destOrd="0" parTransId="{01AA0530-0E16-470A-9A4C-DCA10A5601EB}" sibTransId="{BF970041-27C2-4E95-9D38-A864729099E9}"/>
    <dgm:cxn modelId="{F406D6FB-BAE9-42C7-A5AB-DA69756E7C6A}" type="presOf" srcId="{4B89565E-5904-41F6-B13F-9BC08D5DEC86}" destId="{3A3E3121-0D35-45AB-8BA2-7BE3C752CF2F}" srcOrd="0" destOrd="0" presId="urn:microsoft.com/office/officeart/2005/8/layout/arrow2"/>
    <dgm:cxn modelId="{0282176A-FE13-4A2B-A870-B7C55B7A79DE}" type="presOf" srcId="{14ABC2B3-56D0-4CE2-8908-5B8F6BDD427D}" destId="{095F3FB7-B084-40A9-A874-25EBCDB9FF61}" srcOrd="0" destOrd="0" presId="urn:microsoft.com/office/officeart/2005/8/layout/arrow2"/>
    <dgm:cxn modelId="{ABEEBA17-0E95-443F-A5D0-3DA710A27851}" srcId="{4B89565E-5904-41F6-B13F-9BC08D5DEC86}" destId="{F5080D61-89B5-4F05-A04E-731398146675}" srcOrd="0" destOrd="0" parTransId="{74D4115A-8387-4C3C-99DF-AE89856EB759}" sibTransId="{4330AF96-FDCE-46C3-B3E3-7F04A79C56DC}"/>
    <dgm:cxn modelId="{A0C050B2-7DD5-4E3B-A6BC-711CED2F652D}" type="presOf" srcId="{44C0870B-B788-4202-924D-DC1B8BBB8EF3}" destId="{4C7C2C6E-0935-4800-9040-E1CBD884E9F4}" srcOrd="0" destOrd="0" presId="urn:microsoft.com/office/officeart/2005/8/layout/arrow2"/>
    <dgm:cxn modelId="{C48A1BBE-18FA-4A93-9EC2-4327FA66D577}" srcId="{4B89565E-5904-41F6-B13F-9BC08D5DEC86}" destId="{14ABC2B3-56D0-4CE2-8908-5B8F6BDD427D}" srcOrd="3" destOrd="0" parTransId="{394F8A82-B828-459D-84F2-B0BDE1DEF2F2}" sibTransId="{B35FC844-7147-46E1-BCC2-1A04DF3B8AEB}"/>
    <dgm:cxn modelId="{86CF6C3C-5BE4-4271-801F-B0B4FE89E833}" type="presOf" srcId="{C4F3D5BD-19A6-431E-9F1A-0F697B462129}" destId="{8FCC2E5A-DE4A-47E7-8D94-231FA4E0FE7A}" srcOrd="0" destOrd="0" presId="urn:microsoft.com/office/officeart/2005/8/layout/arrow2"/>
    <dgm:cxn modelId="{E7814A8E-61DF-4A58-8BE6-2B738BAB17B3}" type="presParOf" srcId="{3A3E3121-0D35-45AB-8BA2-7BE3C752CF2F}" destId="{486C02DB-97F0-47E5-AE41-DC8D2C1A3A07}" srcOrd="0" destOrd="0" presId="urn:microsoft.com/office/officeart/2005/8/layout/arrow2"/>
    <dgm:cxn modelId="{068E3321-879D-4266-BD89-8F97E9995083}" type="presParOf" srcId="{3A3E3121-0D35-45AB-8BA2-7BE3C752CF2F}" destId="{3FB8D9BF-6390-4558-A771-FF27BC13679C}" srcOrd="1" destOrd="0" presId="urn:microsoft.com/office/officeart/2005/8/layout/arrow2"/>
    <dgm:cxn modelId="{1A4F1630-ACE9-47EE-B130-92C56C4A627F}" type="presParOf" srcId="{3FB8D9BF-6390-4558-A771-FF27BC13679C}" destId="{49AB1F06-67F9-4C9A-B494-2B434C7040BF}" srcOrd="0" destOrd="0" presId="urn:microsoft.com/office/officeart/2005/8/layout/arrow2"/>
    <dgm:cxn modelId="{4AE75524-29F6-4752-A8E2-7CAD31DF20AE}" type="presParOf" srcId="{3FB8D9BF-6390-4558-A771-FF27BC13679C}" destId="{05846817-5CB4-4F1B-A803-138D83F8350D}" srcOrd="1" destOrd="0" presId="urn:microsoft.com/office/officeart/2005/8/layout/arrow2"/>
    <dgm:cxn modelId="{5D0E9828-BAD8-4CB7-BF3E-BA46497A89D1}" type="presParOf" srcId="{3FB8D9BF-6390-4558-A771-FF27BC13679C}" destId="{8FBE2196-4E3B-451D-ABAB-8565D1C1428B}" srcOrd="2" destOrd="0" presId="urn:microsoft.com/office/officeart/2005/8/layout/arrow2"/>
    <dgm:cxn modelId="{3AFB4363-C948-4724-B2B8-31B115EF5EA2}" type="presParOf" srcId="{3FB8D9BF-6390-4558-A771-FF27BC13679C}" destId="{4C7C2C6E-0935-4800-9040-E1CBD884E9F4}" srcOrd="3" destOrd="0" presId="urn:microsoft.com/office/officeart/2005/8/layout/arrow2"/>
    <dgm:cxn modelId="{605B024A-090A-4DAC-8253-B44E6B1799DC}" type="presParOf" srcId="{3FB8D9BF-6390-4558-A771-FF27BC13679C}" destId="{E66DE684-9329-4FE3-985B-CB5A58EF6A51}" srcOrd="4" destOrd="0" presId="urn:microsoft.com/office/officeart/2005/8/layout/arrow2"/>
    <dgm:cxn modelId="{3CCD8367-62F7-45A1-8BCE-29C45E94D773}" type="presParOf" srcId="{3FB8D9BF-6390-4558-A771-FF27BC13679C}" destId="{8FCC2E5A-DE4A-47E7-8D94-231FA4E0FE7A}" srcOrd="5" destOrd="0" presId="urn:microsoft.com/office/officeart/2005/8/layout/arrow2"/>
    <dgm:cxn modelId="{F9FAFA4B-A9BB-489A-8165-EAFD4B2A1414}" type="presParOf" srcId="{3FB8D9BF-6390-4558-A771-FF27BC13679C}" destId="{02C73BCB-6D48-4E49-8D7A-ED5ECA17C4CE}" srcOrd="6" destOrd="0" presId="urn:microsoft.com/office/officeart/2005/8/layout/arrow2"/>
    <dgm:cxn modelId="{A95301D6-C17A-4992-930F-097CDEA0B957}" type="presParOf" srcId="{3FB8D9BF-6390-4558-A771-FF27BC13679C}" destId="{095F3FB7-B084-40A9-A874-25EBCDB9FF6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C02DB-97F0-47E5-AE41-DC8D2C1A3A07}">
      <dsp:nvSpPr>
        <dsp:cNvPr id="0" name=""/>
        <dsp:cNvSpPr/>
      </dsp:nvSpPr>
      <dsp:spPr>
        <a:xfrm>
          <a:off x="430076" y="62650"/>
          <a:ext cx="5622846" cy="258906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B1F06-67F9-4C9A-B494-2B434C7040BF}">
      <dsp:nvSpPr>
        <dsp:cNvPr id="0" name=""/>
        <dsp:cNvSpPr/>
      </dsp:nvSpPr>
      <dsp:spPr>
        <a:xfrm>
          <a:off x="1417301" y="2048921"/>
          <a:ext cx="104499" cy="104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6817-5CB4-4F1B-A803-138D83F8350D}">
      <dsp:nvSpPr>
        <dsp:cNvPr id="0" name=""/>
        <dsp:cNvSpPr/>
      </dsp:nvSpPr>
      <dsp:spPr>
        <a:xfrm>
          <a:off x="875132" y="2206639"/>
          <a:ext cx="1965768" cy="464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372" tIns="0" rIns="0" bIns="0" numCol="1" spcCol="1270" anchor="t" anchorCtr="0">
          <a:noAutofit/>
        </a:bodyPr>
        <a:lstStyle/>
        <a:p>
          <a:pPr lvl="0" algn="ctr" defTabSz="800100" rtl="0" fontAlgn="base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sp:txBody>
      <dsp:txXfrm>
        <a:off x="875132" y="2206639"/>
        <a:ext cx="1965768" cy="464903"/>
      </dsp:txXfrm>
    </dsp:sp>
    <dsp:sp modelId="{8FBE2196-4E3B-451D-ABAB-8565D1C1428B}">
      <dsp:nvSpPr>
        <dsp:cNvPr id="0" name=""/>
        <dsp:cNvSpPr/>
      </dsp:nvSpPr>
      <dsp:spPr>
        <a:xfrm>
          <a:off x="2155613" y="1388416"/>
          <a:ext cx="181738" cy="1817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C2C6E-0935-4800-9040-E1CBD884E9F4}">
      <dsp:nvSpPr>
        <dsp:cNvPr id="0" name=""/>
        <dsp:cNvSpPr/>
      </dsp:nvSpPr>
      <dsp:spPr>
        <a:xfrm>
          <a:off x="2246482" y="1479285"/>
          <a:ext cx="954126" cy="1297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299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2246482" y="1479285"/>
        <a:ext cx="954126" cy="1297725"/>
      </dsp:txXfrm>
    </dsp:sp>
    <dsp:sp modelId="{E66DE684-9329-4FE3-985B-CB5A58EF6A51}">
      <dsp:nvSpPr>
        <dsp:cNvPr id="0" name=""/>
        <dsp:cNvSpPr/>
      </dsp:nvSpPr>
      <dsp:spPr>
        <a:xfrm>
          <a:off x="3098380" y="901698"/>
          <a:ext cx="240803" cy="2408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2E5A-DE4A-47E7-8D94-231FA4E0FE7A}">
      <dsp:nvSpPr>
        <dsp:cNvPr id="0" name=""/>
        <dsp:cNvSpPr/>
      </dsp:nvSpPr>
      <dsp:spPr>
        <a:xfrm>
          <a:off x="2054757" y="1107011"/>
          <a:ext cx="3174167" cy="1007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597" tIns="0" rIns="0" bIns="0" numCol="1" spcCol="1270" anchor="t" anchorCtr="0">
          <a:noAutofit/>
        </a:bodyPr>
        <a:lstStyle/>
        <a:p>
          <a:pPr marL="0" lvl="0" algn="ctr" defTabSz="914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Муниципальный район</a:t>
          </a:r>
          <a:endParaRPr lang="en-US" sz="2000" b="1" kern="1200" dirty="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054757" y="1107011"/>
        <a:ext cx="3174167" cy="1007195"/>
      </dsp:txXfrm>
    </dsp:sp>
    <dsp:sp modelId="{02C73BCB-6D48-4E49-8D7A-ED5ECA17C4CE}">
      <dsp:nvSpPr>
        <dsp:cNvPr id="0" name=""/>
        <dsp:cNvSpPr/>
      </dsp:nvSpPr>
      <dsp:spPr>
        <a:xfrm>
          <a:off x="4125202" y="579681"/>
          <a:ext cx="322585" cy="3225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F3FB7-B084-40A9-A874-25EBCDB9FF61}">
      <dsp:nvSpPr>
        <dsp:cNvPr id="0" name=""/>
        <dsp:cNvSpPr/>
      </dsp:nvSpPr>
      <dsp:spPr>
        <a:xfrm>
          <a:off x="4079229" y="674965"/>
          <a:ext cx="954126" cy="2036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31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4079229" y="674965"/>
        <a:ext cx="954126" cy="20360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C02DB-97F0-47E5-AE41-DC8D2C1A3A07}">
      <dsp:nvSpPr>
        <dsp:cNvPr id="0" name=""/>
        <dsp:cNvSpPr/>
      </dsp:nvSpPr>
      <dsp:spPr>
        <a:xfrm>
          <a:off x="513292" y="117830"/>
          <a:ext cx="5456413" cy="275314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B1F06-67F9-4C9A-B494-2B434C7040BF}">
      <dsp:nvSpPr>
        <dsp:cNvPr id="0" name=""/>
        <dsp:cNvSpPr/>
      </dsp:nvSpPr>
      <dsp:spPr>
        <a:xfrm>
          <a:off x="1170103" y="2279882"/>
          <a:ext cx="118660" cy="1186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6817-5CB4-4F1B-A803-138D83F8350D}">
      <dsp:nvSpPr>
        <dsp:cNvPr id="0" name=""/>
        <dsp:cNvSpPr/>
      </dsp:nvSpPr>
      <dsp:spPr>
        <a:xfrm>
          <a:off x="554464" y="2458972"/>
          <a:ext cx="2232150" cy="527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76" tIns="0" rIns="0" bIns="0" numCol="1" spcCol="1270" anchor="t" anchorCtr="0">
          <a:noAutofit/>
        </a:bodyPr>
        <a:lstStyle/>
        <a:p>
          <a:pPr lvl="0" algn="ctr" defTabSz="800100" rtl="0" fontAlgn="base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ahoma" pitchFamily="34" charset="0"/>
              <a:ea typeface="+mj-ea"/>
              <a:cs typeface="Tahoma" pitchFamily="34" charset="0"/>
            </a:rPr>
            <a:t>Педагог</a:t>
          </a:r>
        </a:p>
      </dsp:txBody>
      <dsp:txXfrm>
        <a:off x="554464" y="2458972"/>
        <a:ext cx="2232150" cy="527902"/>
      </dsp:txXfrm>
    </dsp:sp>
    <dsp:sp modelId="{8FBE2196-4E3B-451D-ABAB-8565D1C1428B}">
      <dsp:nvSpPr>
        <dsp:cNvPr id="0" name=""/>
        <dsp:cNvSpPr/>
      </dsp:nvSpPr>
      <dsp:spPr>
        <a:xfrm>
          <a:off x="2008464" y="1529871"/>
          <a:ext cx="206365" cy="206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C2C6E-0935-4800-9040-E1CBD884E9F4}">
      <dsp:nvSpPr>
        <dsp:cNvPr id="0" name=""/>
        <dsp:cNvSpPr/>
      </dsp:nvSpPr>
      <dsp:spPr>
        <a:xfrm>
          <a:off x="2111646" y="1633054"/>
          <a:ext cx="1083420" cy="1473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49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2111646" y="1633054"/>
        <a:ext cx="1083420" cy="1473580"/>
      </dsp:txXfrm>
    </dsp:sp>
    <dsp:sp modelId="{E66DE684-9329-4FE3-985B-CB5A58EF6A51}">
      <dsp:nvSpPr>
        <dsp:cNvPr id="0" name=""/>
        <dsp:cNvSpPr/>
      </dsp:nvSpPr>
      <dsp:spPr>
        <a:xfrm>
          <a:off x="3078986" y="977198"/>
          <a:ext cx="273434" cy="273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2E5A-DE4A-47E7-8D94-231FA4E0FE7A}">
      <dsp:nvSpPr>
        <dsp:cNvPr id="0" name=""/>
        <dsp:cNvSpPr/>
      </dsp:nvSpPr>
      <dsp:spPr>
        <a:xfrm>
          <a:off x="1893941" y="1210333"/>
          <a:ext cx="3604300" cy="11436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887" tIns="0" rIns="0" bIns="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893941" y="1210333"/>
        <a:ext cx="3604300" cy="1143681"/>
      </dsp:txXfrm>
    </dsp:sp>
    <dsp:sp modelId="{02C73BCB-6D48-4E49-8D7A-ED5ECA17C4CE}">
      <dsp:nvSpPr>
        <dsp:cNvPr id="0" name=""/>
        <dsp:cNvSpPr/>
      </dsp:nvSpPr>
      <dsp:spPr>
        <a:xfrm>
          <a:off x="4244953" y="611543"/>
          <a:ext cx="366299" cy="3662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F3FB7-B084-40A9-A874-25EBCDB9FF61}">
      <dsp:nvSpPr>
        <dsp:cNvPr id="0" name=""/>
        <dsp:cNvSpPr/>
      </dsp:nvSpPr>
      <dsp:spPr>
        <a:xfrm>
          <a:off x="4192751" y="719740"/>
          <a:ext cx="1083420" cy="2311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094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4192751" y="719740"/>
        <a:ext cx="1083420" cy="2311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CE37C-DF48-4407-ACF4-AC2AF8DA539B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178E-CB34-43D6-9F33-0727B16B8A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2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64699-472B-443D-9FF7-CF93A7B1BB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7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59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A79B9-795D-4F33-951B-5918FBFCB101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0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D79353-59B3-41D4-A1A9-DC36E0CFDD1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176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A0A5D-9805-43FA-9255-6400C57A3A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828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5774A-4755-4C13-96F3-4FC371D4284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0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BD3466-641E-44E7-9A05-B89B6B0207E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64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4EFC2D-38A6-4D8B-8B37-4B7EC6CF721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47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AE3D3D-E080-4E59-8BE3-528D038019C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47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10920C-B0CF-4CB3-A3D4-8DD2C3948F8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719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7A621-1EA3-4D43-B93C-E3EAB5876F0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19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271C5-520E-4302-A0B1-440D127E6E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65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692BE-808A-414F-AD5F-AEE5D3A9CEA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7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358C6-E46C-428F-ABEE-3593A2D0797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06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2FD79353-59B3-41D4-A1A9-DC36E0CFDD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77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3B2A0A5D-9805-43FA-9255-6400C57A3A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3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5615774A-4755-4C13-96F3-4FC371D428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0ABD3466-641E-44E7-9A05-B89B6B0207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336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CB4EFC2D-38A6-4D8B-8B37-4B7EC6CF72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61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68AE3D3D-E080-4E59-8BE3-528D038019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0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8E10920C-B0CF-4CB3-A3D4-8DD2C3948F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10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7D67A621-1EA3-4D43-B93C-E3EAB5876F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6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91F271C5-520E-4302-A0B1-440D127E6E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79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B88692BE-808A-414F-AD5F-AEE5D3A9CE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49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8">
              <a:defRPr/>
            </a:pPr>
            <a:fld id="{95E358C6-E46C-428F-ABEE-3593A2D079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9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867B1-6445-4213-9600-44A6D43D558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48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CBE867B1-6445-4213-9600-44A6D43D55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22.09.2023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8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78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3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4350" y="1459889"/>
            <a:ext cx="8629650" cy="3231618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 defTabSz="685749">
              <a:defRPr/>
            </a:pPr>
            <a:r>
              <a:rPr lang="ru-RU" sz="2800" b="1" dirty="0" smtClean="0">
                <a:solidFill>
                  <a:srgbClr val="0033CC"/>
                </a:solidFill>
                <a:cs typeface="Arial" panose="020B0604020202020204" pitchFamily="34" charset="0"/>
              </a:rPr>
              <a:t>Особенности аттестация педагогических работников в октябре 2023 года</a:t>
            </a:r>
          </a:p>
          <a:p>
            <a:pPr lvl="0" algn="ctr" defTabSz="685749"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endParaRPr lang="ru-RU" sz="2800" b="1" dirty="0" smtClean="0">
              <a:solidFill>
                <a:srgbClr val="0033CC"/>
              </a:solidFill>
              <a:latin typeface="Arial"/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  <a:p>
            <a:pPr lvl="0" algn="ctr" defTabSz="685749">
              <a:defRPr/>
            </a:pPr>
            <a:r>
              <a:rPr lang="ru-RU" sz="1600" b="1" dirty="0" smtClean="0">
                <a:solidFill>
                  <a:srgbClr val="0033CC"/>
                </a:solidFill>
                <a:latin typeface="Arial"/>
                <a:cs typeface="Arial" panose="020B0604020202020204" pitchFamily="34" charset="0"/>
              </a:rPr>
              <a:t>Патрушева Татьяна Александровна, методист по профессиональному росту педагога  МБУ «Информационно –методический центр, </a:t>
            </a:r>
          </a:p>
          <a:p>
            <a:pPr lvl="0" algn="ctr" defTabSz="685749">
              <a:defRPr/>
            </a:pPr>
            <a:r>
              <a:rPr lang="ru-RU" sz="1600" b="1" dirty="0" smtClean="0">
                <a:solidFill>
                  <a:srgbClr val="0033CC"/>
                </a:solidFill>
                <a:latin typeface="Arial"/>
                <a:cs typeface="Arial" panose="020B0604020202020204" pitchFamily="34" charset="0"/>
              </a:rPr>
              <a:t>ответственный секретарь экспертной комиссии  </a:t>
            </a:r>
          </a:p>
          <a:p>
            <a:pPr lvl="0" algn="ctr" defTabSz="685749">
              <a:defRPr/>
            </a:pPr>
            <a:r>
              <a:rPr lang="ru-RU" sz="1600" b="1" dirty="0" smtClean="0">
                <a:solidFill>
                  <a:srgbClr val="0033CC"/>
                </a:solidFill>
                <a:latin typeface="Arial"/>
                <a:cs typeface="Arial" panose="020B0604020202020204" pitchFamily="34" charset="0"/>
              </a:rPr>
              <a:t>при АК МО и Н РТ по г. Набережные Челны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73" y="101359"/>
            <a:ext cx="1476768" cy="979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342" t="11768"/>
          <a:stretch/>
        </p:blipFill>
        <p:spPr>
          <a:xfrm>
            <a:off x="5725390" y="90968"/>
            <a:ext cx="1454727" cy="107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51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07720" y="4848739"/>
            <a:ext cx="2133600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noProof="0" dirty="0">
                <a:solidFill>
                  <a:prstClr val="black">
                    <a:tint val="75000"/>
                  </a:prstClr>
                </a:solidFill>
                <a:latin typeface="Arial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38" name="Рисунок 6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71" y="101359"/>
            <a:ext cx="1177970" cy="513165"/>
          </a:xfrm>
          <a:prstGeom prst="rect">
            <a:avLst/>
          </a:prstGeom>
        </p:spPr>
      </p:pic>
      <p:pic>
        <p:nvPicPr>
          <p:cNvPr id="639" name="Рисунок 638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6798588" y="101359"/>
            <a:ext cx="932957" cy="549170"/>
          </a:xfrm>
          <a:prstGeom prst="rect">
            <a:avLst/>
          </a:prstGeom>
        </p:spPr>
      </p:pic>
      <p:sp>
        <p:nvSpPr>
          <p:cNvPr id="7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192695" y="1093303"/>
            <a:ext cx="7096540" cy="801831"/>
          </a:xfrm>
        </p:spPr>
        <p:txBody>
          <a:bodyPr rtlCol="0">
            <a:normAutofit fontScale="90000"/>
          </a:bodyPr>
          <a:lstStyle/>
          <a:p>
            <a:pPr lvl="2" algn="ctr">
              <a:defRPr/>
            </a:pPr>
            <a:r>
              <a:rPr lang="ru-RU" altLang="ru-RU" sz="2700" b="1" dirty="0" smtClean="0">
                <a:solidFill>
                  <a:schemeClr val="tx1"/>
                </a:solidFill>
                <a:latin typeface="+mn-lt"/>
              </a:rPr>
              <a:t>Федеральный Закон  </a:t>
            </a:r>
            <a:r>
              <a:rPr lang="ru-RU" altLang="ru-RU" sz="2700" b="1" i="1" dirty="0" smtClean="0">
                <a:solidFill>
                  <a:schemeClr val="tx1"/>
                </a:solidFill>
                <a:latin typeface="+mn-lt"/>
              </a:rPr>
              <a:t>«</a:t>
            </a:r>
            <a:r>
              <a:rPr lang="ru-RU" altLang="ru-RU" sz="2700" b="1" dirty="0">
                <a:solidFill>
                  <a:schemeClr val="tx1"/>
                </a:solidFill>
                <a:latin typeface="+mn-lt"/>
              </a:rPr>
              <a:t>Об образовании </a:t>
            </a:r>
            <a:r>
              <a:rPr lang="ru-RU" altLang="ru-RU" sz="27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altLang="ru-RU" sz="2700" b="1" dirty="0" smtClean="0">
                <a:solidFill>
                  <a:schemeClr val="tx1"/>
                </a:solidFill>
                <a:latin typeface="+mn-lt"/>
              </a:rPr>
            </a:br>
            <a:r>
              <a:rPr lang="ru-RU" altLang="ru-RU" sz="2700" b="1" dirty="0" smtClean="0">
                <a:solidFill>
                  <a:schemeClr val="tx1"/>
                </a:solidFill>
                <a:latin typeface="+mn-lt"/>
              </a:rPr>
              <a:t>в </a:t>
            </a:r>
            <a:r>
              <a:rPr lang="ru-RU" altLang="ru-RU" sz="2700" b="1" dirty="0">
                <a:solidFill>
                  <a:schemeClr val="tx1"/>
                </a:solidFill>
                <a:latin typeface="+mn-lt"/>
              </a:rPr>
              <a:t>Российской Федерации</a:t>
            </a:r>
            <a:r>
              <a:rPr lang="ru-RU" altLang="ru-RU" sz="2700" b="1" i="1" dirty="0" smtClean="0">
                <a:solidFill>
                  <a:schemeClr val="tx1"/>
                </a:solidFill>
                <a:latin typeface="+mn-lt"/>
              </a:rPr>
              <a:t>»</a:t>
            </a:r>
            <a:br>
              <a:rPr lang="ru-RU" altLang="ru-RU" sz="2700" b="1" i="1" dirty="0" smtClean="0">
                <a:solidFill>
                  <a:schemeClr val="tx1"/>
                </a:solidFill>
                <a:latin typeface="+mn-lt"/>
              </a:rPr>
            </a:br>
            <a:r>
              <a:rPr lang="ru-RU" altLang="ru-RU" sz="2700" b="1" i="1" dirty="0">
                <a:solidFill>
                  <a:srgbClr val="E81046"/>
                </a:solidFill>
                <a:latin typeface="+mn-lt"/>
              </a:rPr>
              <a:t/>
            </a:r>
            <a:br>
              <a:rPr lang="ru-RU" altLang="ru-RU" sz="2700" b="1" i="1" dirty="0">
                <a:solidFill>
                  <a:srgbClr val="E81046"/>
                </a:solidFill>
                <a:latin typeface="+mn-lt"/>
              </a:rPr>
            </a:br>
            <a:r>
              <a:rPr lang="ru-RU" altLang="ru-RU" sz="2200" b="1" dirty="0">
                <a:solidFill>
                  <a:srgbClr val="E81046"/>
                </a:solidFill>
                <a:latin typeface="+mn-lt"/>
              </a:rPr>
              <a:t>Статья 49. </a:t>
            </a:r>
            <a:r>
              <a:rPr lang="ru-RU" altLang="ru-RU" sz="2200" b="1" dirty="0">
                <a:solidFill>
                  <a:schemeClr val="tx1"/>
                </a:solidFill>
                <a:latin typeface="+mn-lt"/>
              </a:rPr>
              <a:t>Аттестация </a:t>
            </a:r>
            <a:r>
              <a:rPr lang="ru-RU" altLang="ru-RU" sz="2200" b="1" dirty="0" smtClean="0">
                <a:solidFill>
                  <a:schemeClr val="tx1"/>
                </a:solidFill>
                <a:latin typeface="+mn-lt"/>
              </a:rPr>
              <a:t>педагогических работников</a:t>
            </a:r>
            <a:r>
              <a:rPr lang="ru-RU" altLang="ru-RU" sz="2000" b="1" i="1" u="sng" dirty="0">
                <a:solidFill>
                  <a:schemeClr val="tx1"/>
                </a:solidFill>
                <a:latin typeface="+mn-lt"/>
              </a:rPr>
              <a:t/>
            </a:r>
            <a:br>
              <a:rPr lang="ru-RU" altLang="ru-RU" sz="2000" b="1" i="1" u="sng" dirty="0">
                <a:solidFill>
                  <a:schemeClr val="tx1"/>
                </a:solidFill>
                <a:latin typeface="+mn-lt"/>
              </a:rPr>
            </a:br>
            <a: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b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11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</a:br>
            <a:endParaRPr lang="ru-RU" altLang="ru-RU" sz="11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81422" y="211152"/>
            <a:ext cx="62094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/>
            </a:r>
            <a:br>
              <a:rPr lang="ru-RU" altLang="ru-RU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endParaRPr lang="ru-RU" sz="11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01417" y="2375452"/>
            <a:ext cx="74145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>
                <a:solidFill>
                  <a:srgbClr val="E81046"/>
                </a:solidFill>
                <a:ea typeface="+mj-ea"/>
                <a:cs typeface="Times New Roman" panose="02020603050405020304" pitchFamily="18" charset="0"/>
              </a:rPr>
              <a:t>п.4</a:t>
            </a:r>
            <a:r>
              <a:rPr lang="ru-RU" altLang="ru-RU" sz="2000" b="1" dirty="0">
                <a:solidFill>
                  <a:srgbClr val="E81046"/>
                </a:solidFill>
                <a:ea typeface="+mj-ea"/>
                <a:cs typeface="Times New Roman" panose="02020603050405020304" pitchFamily="18" charset="0"/>
              </a:rPr>
              <a:t>: 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Times New Roman" panose="02020603050405020304" pitchFamily="18" charset="0"/>
              </a:rPr>
              <a:t>порядок проведения аттестации </a:t>
            </a:r>
            <a:r>
              <a:rPr lang="ru-RU" altLang="ru-RU" sz="2000" dirty="0" smtClean="0">
                <a:solidFill>
                  <a:prstClr val="black"/>
                </a:solidFill>
                <a:ea typeface="+mj-ea"/>
                <a:cs typeface="Times New Roman" panose="02020603050405020304" pitchFamily="18" charset="0"/>
              </a:rPr>
              <a:t>педагогических работников устанавливается 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Times New Roman" panose="02020603050405020304" pitchFamily="18" charset="0"/>
              </a:rPr>
              <a:t>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314785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object 2">
            <a:extLst>
              <a:ext uri="{FF2B5EF4-FFF2-40B4-BE49-F238E27FC236}">
                <a16:creationId xmlns:a16="http://schemas.microsoft.com/office/drawing/2014/main" id="{32A21A42-C324-4C2B-89C8-6D5307B869B0}"/>
              </a:ext>
            </a:extLst>
          </p:cNvPr>
          <p:cNvSpPr txBox="1"/>
          <p:nvPr/>
        </p:nvSpPr>
        <p:spPr>
          <a:xfrm>
            <a:off x="839066" y="176629"/>
            <a:ext cx="5633069" cy="1451800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R="2311" lvl="0" indent="14288" defTabSz="685800">
              <a:spcBef>
                <a:spcPts val="41"/>
              </a:spcBef>
            </a:pPr>
            <a:r>
              <a:rPr lang="ru-RU" b="1" spc="-18" dirty="0" smtClean="0">
                <a:solidFill>
                  <a:srgbClr val="EEECE1">
                    <a:lumMod val="25000"/>
                  </a:srgbClr>
                </a:solidFill>
                <a:cs typeface="Cera Pro"/>
              </a:rPr>
              <a:t>ПРИКАЗ № 196 ОТ «24» МАРТА 2023 г. МИНИСТЕРСТВА ПРОСВЕЩЕНИЯ РФ</a:t>
            </a:r>
          </a:p>
          <a:p>
            <a:pPr marR="2311" lvl="0" indent="14288" defTabSz="685800">
              <a:spcBef>
                <a:spcPts val="41"/>
              </a:spcBef>
            </a:pPr>
            <a:endParaRPr lang="ru-RU" sz="800" b="1" spc="-18" dirty="0" smtClean="0">
              <a:solidFill>
                <a:srgbClr val="EEECE1">
                  <a:lumMod val="25000"/>
                </a:srgbClr>
              </a:solidFill>
              <a:cs typeface="Cera Pro"/>
            </a:endParaRPr>
          </a:p>
          <a:p>
            <a:pPr marR="2311" lvl="0" indent="14288" defTabSz="685800">
              <a:spcBef>
                <a:spcPts val="41"/>
              </a:spcBef>
            </a:pPr>
            <a:r>
              <a:rPr lang="ru-RU" sz="1600" b="1" spc="-18" dirty="0" smtClean="0">
                <a:solidFill>
                  <a:srgbClr val="E81046"/>
                </a:solidFill>
                <a:cs typeface="Cera Pro"/>
              </a:rPr>
              <a:t>зарегистрирован 2 июня 2023 года </a:t>
            </a:r>
          </a:p>
          <a:p>
            <a:pPr marR="2311" lvl="0" indent="14288" defTabSz="685800">
              <a:spcBef>
                <a:spcPts val="41"/>
              </a:spcBef>
            </a:pPr>
            <a:r>
              <a:rPr lang="ru-RU" sz="1600" b="1" spc="-18" dirty="0" smtClean="0">
                <a:solidFill>
                  <a:srgbClr val="E81046"/>
                </a:solidFill>
                <a:cs typeface="Cera Pro"/>
              </a:rPr>
              <a:t>Министерством юстиции РФ</a:t>
            </a:r>
            <a:endParaRPr lang="ru-RU" sz="1600" b="1" spc="-18" dirty="0">
              <a:solidFill>
                <a:srgbClr val="E81046"/>
              </a:solidFill>
              <a:cs typeface="Cera Pro"/>
            </a:endParaRPr>
          </a:p>
          <a:p>
            <a:pPr marR="2311" lvl="0" indent="14288" defTabSz="685800">
              <a:spcBef>
                <a:spcPts val="41"/>
              </a:spcBef>
            </a:pPr>
            <a:endParaRPr lang="ru-RU" b="1" spc="-18" dirty="0">
              <a:solidFill>
                <a:srgbClr val="EEECE1">
                  <a:lumMod val="25000"/>
                </a:srgbClr>
              </a:solidFill>
              <a:cs typeface="Cera Pro"/>
            </a:endParaRPr>
          </a:p>
        </p:txBody>
      </p:sp>
      <p:sp>
        <p:nvSpPr>
          <p:cNvPr id="63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07720" y="4848739"/>
            <a:ext cx="2133600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38" name="Рисунок 6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71" y="101359"/>
            <a:ext cx="1177970" cy="513165"/>
          </a:xfrm>
          <a:prstGeom prst="rect">
            <a:avLst/>
          </a:prstGeom>
        </p:spPr>
      </p:pic>
      <p:pic>
        <p:nvPicPr>
          <p:cNvPr id="639" name="Рисунок 638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6798588" y="101359"/>
            <a:ext cx="932957" cy="549170"/>
          </a:xfrm>
          <a:prstGeom prst="rect">
            <a:avLst/>
          </a:prstGeom>
        </p:spPr>
      </p:pic>
      <p:sp>
        <p:nvSpPr>
          <p:cNvPr id="640" name="Прямоугольник 639"/>
          <p:cNvSpPr/>
          <p:nvPr/>
        </p:nvSpPr>
        <p:spPr>
          <a:xfrm>
            <a:off x="858721" y="1475092"/>
            <a:ext cx="790575" cy="342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33"/>
          <p:cNvPicPr/>
          <p:nvPr/>
        </p:nvPicPr>
        <p:blipFill rotWithShape="1">
          <a:blip r:embed="rId4"/>
          <a:srcRect l="1524" t="914" r="1437"/>
          <a:stretch/>
        </p:blipFill>
        <p:spPr>
          <a:xfrm>
            <a:off x="860333" y="1648046"/>
            <a:ext cx="3424589" cy="3232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34"/>
          <p:cNvSpPr/>
          <p:nvPr/>
        </p:nvSpPr>
        <p:spPr>
          <a:xfrm>
            <a:off x="4962926" y="1475057"/>
            <a:ext cx="3344872" cy="3432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100" dirty="0" smtClean="0">
                <a:ea typeface="Times New Roman" panose="02020603050405020304" pitchFamily="18" charset="0"/>
              </a:rPr>
              <a:t>Вступил </a:t>
            </a:r>
            <a:r>
              <a:rPr lang="ru-RU" sz="2100" dirty="0">
                <a:ea typeface="Times New Roman" panose="02020603050405020304" pitchFamily="18" charset="0"/>
              </a:rPr>
              <a:t>в силу </a:t>
            </a:r>
            <a:endParaRPr lang="ru-RU" sz="2100" dirty="0" smtClean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100" b="1" dirty="0" smtClean="0">
                <a:solidFill>
                  <a:srgbClr val="E81046"/>
                </a:solidFill>
                <a:ea typeface="Times New Roman" panose="02020603050405020304" pitchFamily="18" charset="0"/>
              </a:rPr>
              <a:t>с </a:t>
            </a:r>
            <a:r>
              <a:rPr lang="ru-RU" sz="2100" b="1" dirty="0">
                <a:solidFill>
                  <a:srgbClr val="E81046"/>
                </a:solidFill>
                <a:ea typeface="Times New Roman" panose="02020603050405020304" pitchFamily="18" charset="0"/>
              </a:rPr>
              <a:t>1 сентября </a:t>
            </a:r>
            <a:r>
              <a:rPr lang="ru-RU" sz="2100" b="1" dirty="0" smtClean="0">
                <a:solidFill>
                  <a:srgbClr val="E81046"/>
                </a:solidFill>
                <a:ea typeface="Times New Roman" panose="02020603050405020304" pitchFamily="18" charset="0"/>
              </a:rPr>
              <a:t>2023 года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100" dirty="0" smtClean="0">
                <a:ea typeface="Times New Roman" panose="02020603050405020304" pitchFamily="18" charset="0"/>
              </a:rPr>
              <a:t>и </a:t>
            </a:r>
            <a:r>
              <a:rPr lang="ru-RU" sz="2100" dirty="0" smtClean="0">
                <a:ea typeface="Times New Roman" panose="02020603050405020304" pitchFamily="18" charset="0"/>
              </a:rPr>
              <a:t> будет действовать </a:t>
            </a:r>
            <a:endParaRPr lang="ru-RU" sz="2100" dirty="0" smtClean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100" b="1" dirty="0" smtClean="0">
                <a:solidFill>
                  <a:srgbClr val="E81046"/>
                </a:solidFill>
                <a:ea typeface="Times New Roman" panose="02020603050405020304" pitchFamily="18" charset="0"/>
              </a:rPr>
              <a:t>до </a:t>
            </a:r>
            <a:r>
              <a:rPr lang="ru-RU" sz="2100" b="1" dirty="0">
                <a:solidFill>
                  <a:srgbClr val="E81046"/>
                </a:solidFill>
                <a:ea typeface="Times New Roman" panose="02020603050405020304" pitchFamily="18" charset="0"/>
              </a:rPr>
              <a:t>31 августа </a:t>
            </a:r>
            <a:r>
              <a:rPr lang="ru-RU" sz="2100" b="1" dirty="0" smtClean="0">
                <a:solidFill>
                  <a:srgbClr val="E81046"/>
                </a:solidFill>
                <a:ea typeface="Times New Roman" panose="02020603050405020304" pitchFamily="18" charset="0"/>
              </a:rPr>
              <a:t>2029 года</a:t>
            </a:r>
            <a:endParaRPr lang="ru-RU" sz="2100" b="1" dirty="0">
              <a:solidFill>
                <a:srgbClr val="E81046"/>
              </a:solidFill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100" dirty="0" smtClean="0">
                <a:ea typeface="Times New Roman" panose="02020603050405020304" pitchFamily="18" charset="0"/>
              </a:rPr>
              <a:t> </a:t>
            </a:r>
            <a:endParaRPr lang="ru-RU" sz="825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39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07720" y="4848739"/>
            <a:ext cx="2133600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38" name="Рисунок 6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71" y="101359"/>
            <a:ext cx="1177970" cy="513165"/>
          </a:xfrm>
          <a:prstGeom prst="rect">
            <a:avLst/>
          </a:prstGeom>
        </p:spPr>
      </p:pic>
      <p:pic>
        <p:nvPicPr>
          <p:cNvPr id="639" name="Рисунок 638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6798588" y="101359"/>
            <a:ext cx="932957" cy="549170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32A21A42-C324-4C2B-89C8-6D5307B869B0}"/>
              </a:ext>
            </a:extLst>
          </p:cNvPr>
          <p:cNvSpPr txBox="1"/>
          <p:nvPr/>
        </p:nvSpPr>
        <p:spPr>
          <a:xfrm>
            <a:off x="839066" y="208526"/>
            <a:ext cx="5633069" cy="282249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R="2311" lvl="0" indent="14288" algn="ctr" defTabSz="685800">
              <a:spcBef>
                <a:spcPts val="41"/>
              </a:spcBef>
            </a:pPr>
            <a:r>
              <a:rPr lang="ru-RU" b="1" spc="-18" dirty="0">
                <a:solidFill>
                  <a:schemeClr val="accent1">
                    <a:lumMod val="75000"/>
                  </a:schemeClr>
                </a:solidFill>
                <a:cs typeface="Cera Pro"/>
              </a:rPr>
              <a:t>ОСНОВНЫЕ </a:t>
            </a:r>
            <a:r>
              <a:rPr lang="ru-RU" b="1" spc="-18" dirty="0" smtClean="0">
                <a:solidFill>
                  <a:schemeClr val="accent1">
                    <a:lumMod val="75000"/>
                  </a:schemeClr>
                </a:solidFill>
                <a:cs typeface="Cera Pro"/>
              </a:rPr>
              <a:t>ИЗМЕНЕНИЯ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/>
              <a:cs typeface="Cera Pro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785905" y="867106"/>
            <a:ext cx="8134812" cy="3960073"/>
          </a:xfrm>
        </p:spPr>
        <p:txBody>
          <a:bodyPr>
            <a:normAutofit fontScale="85000" lnSpcReduction="20000"/>
          </a:bodyPr>
          <a:lstStyle/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r>
              <a:rPr lang="ru-RU" sz="1800" dirty="0" smtClean="0"/>
              <a:t>квалификационные </a:t>
            </a:r>
            <a:r>
              <a:rPr lang="ru-RU" sz="1800" dirty="0" smtClean="0"/>
              <a:t>категории (высшая, первая, «педагог – наставник», «педагог –методист», установленные </a:t>
            </a:r>
            <a:r>
              <a:rPr lang="ru-RU" sz="1800" dirty="0"/>
              <a:t>с 1 сентября 2023 года, будут действовать </a:t>
            </a:r>
            <a:r>
              <a:rPr lang="ru-RU" sz="1800" b="1" dirty="0" smtClean="0">
                <a:solidFill>
                  <a:srgbClr val="E81046"/>
                </a:solidFill>
              </a:rPr>
              <a:t>бессрочно</a:t>
            </a:r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endParaRPr lang="ru-RU" sz="1800" dirty="0"/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r>
              <a:rPr lang="ru-RU" sz="1800" dirty="0"/>
              <a:t>к</a:t>
            </a:r>
            <a:r>
              <a:rPr lang="ru-RU" sz="1800" dirty="0" smtClean="0"/>
              <a:t>валификационные </a:t>
            </a:r>
            <a:r>
              <a:rPr lang="ru-RU" sz="1800" dirty="0"/>
              <a:t>категории, установленные до вступления в силу </a:t>
            </a:r>
            <a:r>
              <a:rPr lang="ru-RU" sz="1800" dirty="0" smtClean="0"/>
              <a:t>нового Порядка, </a:t>
            </a:r>
            <a:r>
              <a:rPr lang="ru-RU" sz="1800" b="1" dirty="0">
                <a:solidFill>
                  <a:srgbClr val="E81046"/>
                </a:solidFill>
              </a:rPr>
              <a:t>сохраняются</a:t>
            </a:r>
            <a:r>
              <a:rPr lang="ru-RU" sz="1800" dirty="0"/>
              <a:t> в </a:t>
            </a:r>
            <a:r>
              <a:rPr lang="ru-RU" sz="1800" dirty="0">
                <a:solidFill>
                  <a:srgbClr val="FF0000"/>
                </a:solidFill>
              </a:rPr>
              <a:t>течение </a:t>
            </a:r>
            <a:r>
              <a:rPr lang="ru-RU" sz="1800" dirty="0" smtClean="0">
                <a:solidFill>
                  <a:srgbClr val="FF0000"/>
                </a:solidFill>
              </a:rPr>
              <a:t>5 лет</a:t>
            </a:r>
            <a:r>
              <a:rPr lang="ru-RU" sz="1800" dirty="0" smtClean="0"/>
              <a:t>, </a:t>
            </a:r>
            <a:r>
              <a:rPr lang="ru-RU" sz="1800" dirty="0"/>
              <a:t>на который они были </a:t>
            </a:r>
            <a:r>
              <a:rPr lang="ru-RU" sz="1800" dirty="0" smtClean="0"/>
              <a:t>установлены, это 2019,2020,2021.2022 и январь 2023,   аттестация данных педагогов будет  по окончании срока действия  их категорий.</a:t>
            </a:r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r>
              <a:rPr lang="ru-RU" sz="1800" dirty="0" smtClean="0"/>
              <a:t> </a:t>
            </a:r>
            <a:r>
              <a:rPr lang="ru-RU" sz="1800" dirty="0"/>
              <a:t>При </a:t>
            </a:r>
            <a:r>
              <a:rPr lang="ru-RU" sz="1800" dirty="0">
                <a:solidFill>
                  <a:srgbClr val="FF0000"/>
                </a:solidFill>
              </a:rPr>
              <a:t>наличии первой квалификационной категории </a:t>
            </a:r>
            <a:r>
              <a:rPr lang="ru-RU" sz="1800" dirty="0"/>
              <a:t>срок подачи заявления на высшую квалификационную категорию теперь </a:t>
            </a:r>
            <a:r>
              <a:rPr lang="ru-RU" sz="1800" b="1" dirty="0">
                <a:solidFill>
                  <a:srgbClr val="E81046"/>
                </a:solidFill>
              </a:rPr>
              <a:t>не </a:t>
            </a:r>
            <a:r>
              <a:rPr lang="ru-RU" sz="1800" b="1" dirty="0" smtClean="0">
                <a:solidFill>
                  <a:srgbClr val="E81046"/>
                </a:solidFill>
              </a:rPr>
              <a:t>ограничен</a:t>
            </a:r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endParaRPr lang="ru-RU" sz="1800" dirty="0"/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r>
              <a:rPr lang="ru-RU" sz="1800" dirty="0" smtClean="0"/>
              <a:t>введены </a:t>
            </a:r>
            <a:r>
              <a:rPr lang="ru-RU" sz="1800" b="1" dirty="0" smtClean="0">
                <a:solidFill>
                  <a:srgbClr val="E81046"/>
                </a:solidFill>
              </a:rPr>
              <a:t>новые квалификационные категории</a:t>
            </a:r>
            <a:r>
              <a:rPr lang="ru-RU" sz="1800" dirty="0" smtClean="0"/>
              <a:t>: «педагог-методист» и «педагог-наставник»</a:t>
            </a:r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endParaRPr lang="ru-RU" sz="1800" dirty="0"/>
          </a:p>
          <a:p>
            <a:pPr marL="180975" indent="-180975" algn="just">
              <a:lnSpc>
                <a:spcPct val="120000"/>
              </a:lnSpc>
              <a:buClr>
                <a:srgbClr val="E81046"/>
              </a:buClr>
            </a:pPr>
            <a:r>
              <a:rPr lang="ru-RU" sz="1800" b="1" dirty="0">
                <a:solidFill>
                  <a:srgbClr val="E81046"/>
                </a:solidFill>
              </a:rPr>
              <a:t>убран двухлетний срок </a:t>
            </a:r>
            <a:r>
              <a:rPr lang="ru-RU" sz="1800" dirty="0"/>
              <a:t>для получения высшей квалификационной категории после получения первой категории</a:t>
            </a:r>
          </a:p>
          <a:p>
            <a:pPr marL="180975" indent="-180975" algn="just">
              <a:lnSpc>
                <a:spcPct val="120000"/>
              </a:lnSpc>
            </a:pPr>
            <a:endParaRPr lang="ru-RU" sz="1600" dirty="0"/>
          </a:p>
          <a:p>
            <a:pPr algn="just">
              <a:lnSpc>
                <a:spcPct val="120000"/>
              </a:lnSpc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40857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85" y="-274020"/>
            <a:ext cx="1512168" cy="14378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15" y="44935"/>
            <a:ext cx="1209517" cy="85907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373725" y="2393302"/>
            <a:ext cx="3310034" cy="40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13" dirty="0"/>
          </a:p>
          <a:p>
            <a:endParaRPr lang="ru-RU" sz="1013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26779" y="262562"/>
            <a:ext cx="66609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Сохраняются основные принципы </a:t>
            </a:r>
            <a:r>
              <a:rPr lang="ru-RU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</a:p>
          <a:p>
            <a:pPr algn="ctr"/>
            <a:r>
              <a:rPr lang="ru-RU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аттестации </a:t>
            </a:r>
            <a:r>
              <a:rPr lang="ru-RU" sz="2000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педагогов  </a:t>
            </a:r>
            <a:r>
              <a:rPr lang="ru-RU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и Республике Татарстан </a:t>
            </a:r>
            <a:br>
              <a:rPr lang="ru-RU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35282" y="1922318"/>
            <a:ext cx="63524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800" b="1" i="1" dirty="0">
                <a:solidFill>
                  <a:srgbClr val="0033CC"/>
                </a:solidFill>
              </a:rPr>
              <a:t>Коллегиальность, гласность, открытость, обеспечивающие объективное отношение к педагогическим работникам, недопустимость дискриминации при проведении аттестации</a:t>
            </a:r>
          </a:p>
          <a:p>
            <a:endParaRPr lang="ru-RU" altLang="ru-RU" sz="28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1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9CE1F4E-258B-02B6-9EFE-ACCFAB223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86" y="167606"/>
            <a:ext cx="7995424" cy="1189269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Порядок  проведения аттестации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 педагогических работников организаций,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 осуществляющих образовательную деятельность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(утв. приказом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</a:rPr>
              <a:t>Минпросвещения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 России от 24.03.2023 № 196 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D2D0917F-CC8F-7D5F-850E-95CBE2A6F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59" y="1200151"/>
            <a:ext cx="8279679" cy="339447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ru-RU" sz="3100" dirty="0"/>
          </a:p>
          <a:p>
            <a:pPr marL="0" indent="0" algn="just">
              <a:buNone/>
            </a:pPr>
            <a:endParaRPr lang="ru-RU" sz="31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3100" b="1" dirty="0">
                <a:solidFill>
                  <a:srgbClr val="0033CC"/>
                </a:solidFill>
              </a:rPr>
              <a:t>Раздел 1</a:t>
            </a:r>
            <a:r>
              <a:rPr lang="ru-RU" sz="31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3100" dirty="0">
                <a:solidFill>
                  <a:srgbClr val="0033CC"/>
                </a:solidFill>
              </a:rPr>
              <a:t>Общие </a:t>
            </a:r>
            <a:r>
              <a:rPr lang="ru-RU" sz="3100" dirty="0" smtClean="0">
                <a:solidFill>
                  <a:srgbClr val="0033CC"/>
                </a:solidFill>
              </a:rPr>
              <a:t>положения</a:t>
            </a:r>
          </a:p>
          <a:p>
            <a:pPr marL="0" indent="0" algn="just">
              <a:buNone/>
            </a:pPr>
            <a:endParaRPr lang="ru-RU" sz="3100" dirty="0">
              <a:solidFill>
                <a:srgbClr val="0033CC"/>
              </a:solidFill>
            </a:endParaRPr>
          </a:p>
          <a:p>
            <a:pPr marL="0" indent="0" algn="just">
              <a:buNone/>
            </a:pPr>
            <a:r>
              <a:rPr lang="ru-RU" sz="3100" b="1" dirty="0">
                <a:solidFill>
                  <a:srgbClr val="0033CC"/>
                </a:solidFill>
              </a:rPr>
              <a:t>Раздел 2.</a:t>
            </a:r>
            <a:r>
              <a:rPr lang="ru-RU" sz="3100" dirty="0">
                <a:solidFill>
                  <a:srgbClr val="0033CC"/>
                </a:solidFill>
              </a:rPr>
              <a:t> Аттестация педагогических работников в целях подтверждения соответствия занимаемой </a:t>
            </a:r>
            <a:r>
              <a:rPr lang="ru-RU" sz="3100" dirty="0" smtClean="0">
                <a:solidFill>
                  <a:srgbClr val="0033CC"/>
                </a:solidFill>
              </a:rPr>
              <a:t>должности</a:t>
            </a:r>
          </a:p>
          <a:p>
            <a:pPr marL="0" indent="0" algn="just">
              <a:buNone/>
            </a:pPr>
            <a:r>
              <a:rPr lang="ru-RU" sz="3100" dirty="0" smtClean="0">
                <a:solidFill>
                  <a:srgbClr val="0033CC"/>
                </a:solidFill>
              </a:rPr>
              <a:t> </a:t>
            </a:r>
            <a:endParaRPr lang="ru-RU" sz="3100" dirty="0">
              <a:solidFill>
                <a:srgbClr val="0033CC"/>
              </a:solidFill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33CC"/>
                </a:solidFill>
              </a:rPr>
              <a:t> Раздел 3. Аттестация педагогических работников в целях установления первой и высшей квалификационной категории</a:t>
            </a:r>
          </a:p>
          <a:p>
            <a:pPr marL="0" indent="0" algn="just">
              <a:buNone/>
            </a:pPr>
            <a:endParaRPr lang="ru-RU" sz="3100" dirty="0">
              <a:solidFill>
                <a:srgbClr val="0033CC"/>
              </a:solidFill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33CC"/>
                </a:solidFill>
              </a:rPr>
              <a:t>Раздел 4. Аттестация педагогических работников в целях </a:t>
            </a:r>
            <a:r>
              <a:rPr lang="ru-RU" sz="3100" dirty="0" smtClean="0">
                <a:solidFill>
                  <a:srgbClr val="0033CC"/>
                </a:solidFill>
              </a:rPr>
              <a:t>установления </a:t>
            </a:r>
            <a:r>
              <a:rPr lang="ru-RU" sz="3100" dirty="0">
                <a:solidFill>
                  <a:srgbClr val="0033CC"/>
                </a:solidFill>
              </a:rPr>
              <a:t>квалификационной категории </a:t>
            </a:r>
            <a:r>
              <a:rPr lang="ru-RU" sz="3100" dirty="0" smtClean="0">
                <a:solidFill>
                  <a:srgbClr val="0033CC"/>
                </a:solidFill>
              </a:rPr>
              <a:t>«</a:t>
            </a:r>
            <a:r>
              <a:rPr lang="ru-RU" sz="3100" dirty="0">
                <a:solidFill>
                  <a:srgbClr val="0033CC"/>
                </a:solidFill>
              </a:rPr>
              <a:t>педагог – методист» или «педагог – наставник»</a:t>
            </a:r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0318B3B-099D-F471-8EE8-9BAF0591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4460C-9EC4-9277-2F2B-F018D8B16370}"/>
              </a:ext>
            </a:extLst>
          </p:cNvPr>
          <p:cNvSpPr txBox="1"/>
          <p:nvPr/>
        </p:nvSpPr>
        <p:spPr>
          <a:xfrm>
            <a:off x="2286000" y="967465"/>
            <a:ext cx="45720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7606"/>
            <a:ext cx="1168224" cy="8881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107382"/>
              </p:ext>
            </p:extLst>
          </p:nvPr>
        </p:nvGraphicFramePr>
        <p:xfrm>
          <a:off x="1227221" y="436478"/>
          <a:ext cx="7664016" cy="4356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4016">
                  <a:extLst>
                    <a:ext uri="{9D8B030D-6E8A-4147-A177-3AD203B41FA5}">
                      <a16:colId xmlns:a16="http://schemas.microsoft.com/office/drawing/2014/main" val="3443053347"/>
                    </a:ext>
                  </a:extLst>
                </a:gridCol>
              </a:tblGrid>
              <a:tr h="1399275">
                <a:tc>
                  <a:txBody>
                    <a:bodyPr/>
                    <a:lstStyle/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" panose="02020603050405020304" pitchFamily="18" charset="0"/>
                        </a:rPr>
                        <a:t>Приказ от 24.03.2023 № 196 </a:t>
                      </a:r>
                    </a:p>
                    <a:p>
                      <a:pPr marL="0" marR="0" lvl="0" indent="0" algn="l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" panose="02020603050405020304" pitchFamily="18" charset="0"/>
                        </a:rPr>
                        <a:t>Раздел 2 Аттестация педагогических работников  в целях подтверждения СЗД </a:t>
                      </a:r>
                    </a:p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" panose="02020603050405020304" pitchFamily="18" charset="0"/>
                        </a:rPr>
                        <a:t>(1 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" panose="02020603050405020304" pitchFamily="18" charset="0"/>
                        </a:rPr>
                        <a:t>раз в 5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" panose="02020603050405020304" pitchFamily="18" charset="0"/>
                        </a:rPr>
                        <a:t>лет)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430501"/>
                  </a:ext>
                </a:extLst>
              </a:tr>
              <a:tr h="2957154">
                <a:tc>
                  <a:txBody>
                    <a:bodyPr/>
                    <a:lstStyle/>
                    <a:p>
                      <a:pPr marL="77470" marR="25400" lvl="0" indent="762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п.6. 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Аттестационная комиссия организации создается распорядительным актом работодателя из числа работников организации состоит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менее чем из 5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том числе председателя, секретаря и членов аттестационной комиссии организации.</a:t>
                      </a:r>
                    </a:p>
                    <a:p>
                      <a:pPr marL="77470" marR="25400" lvl="0" indent="762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Руководитель организации в состав аттестационной комиссии организации не входит.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5090" marR="2540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п.8. 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Аттестация педагогических работников производится в соответствии с распорядительным актом работодателя, 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содержащим список педагогических работников, подлежащих аттестации, и график проведения аттестации.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1280" marR="1397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п.20. …….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Сведения об аттестации педагогического работника ,  проводимой с целью подтверждения занимаемой должности, в  трудовую книжку и (или) в сведения о трудовой деятельности  не вносятся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4305" marR="54305" marT="54305" marB="5430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914598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89" y="99176"/>
            <a:ext cx="1064795" cy="6828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0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1830529"/>
              </p:ext>
            </p:extLst>
          </p:nvPr>
        </p:nvGraphicFramePr>
        <p:xfrm>
          <a:off x="806116" y="567199"/>
          <a:ext cx="7664553" cy="4263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4553">
                  <a:extLst>
                    <a:ext uri="{9D8B030D-6E8A-4147-A177-3AD203B41FA5}">
                      <a16:colId xmlns:a16="http://schemas.microsoft.com/office/drawing/2014/main" val="3733386869"/>
                    </a:ext>
                  </a:extLst>
                </a:gridCol>
              </a:tblGrid>
              <a:tr h="1184419">
                <a:tc>
                  <a:txBody>
                    <a:bodyPr/>
                    <a:lstStyle/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Приказ от 24.03.2023 №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" panose="02020603050405020304" pitchFamily="18" charset="0"/>
                          <a:ea typeface="+mn-ea"/>
                          <a:cs typeface="+mn-cs"/>
                        </a:rPr>
                        <a:t>196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430501"/>
                  </a:ext>
                </a:extLst>
              </a:tr>
              <a:tr h="3079241">
                <a:tc>
                  <a:txBody>
                    <a:bodyPr/>
                    <a:lstStyle/>
                    <a:p>
                      <a:pPr marR="537210" indent="7620" algn="just"/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Аттестацию</a:t>
                      </a:r>
                      <a:r>
                        <a:rPr lang="ru-RU" sz="16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в целях подтверждения соответствия занимаемой должности</a:t>
                      </a:r>
                      <a:r>
                        <a:rPr lang="ru-RU" sz="16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не проходят</a:t>
                      </a:r>
                      <a:r>
                        <a:rPr lang="ru-RU" sz="16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: 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а) </a:t>
                      </a:r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педагогические работники, имеющие квалификационные категории;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б) проработавшие в занимаемой должности менее двух лет в организации, в которой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проводится аттестация;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в) беременные женщины;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г) женщины, находящиеся в отпуске по беременности и родам;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д) лица, находящиеся в отпуске по уходу за ребенком до достижения им возраста трех лет;</a:t>
                      </a:r>
                    </a:p>
                    <a:p>
                      <a:pPr marR="537210" indent="7620" algn="just"/>
                      <a:r>
                        <a:rPr lang="ru-RU" sz="1600" b="0" i="0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е) отсутствовавшие на рабочем месте более четырех месяцев в связи с заболеванием.</a:t>
                      </a:r>
                    </a:p>
                  </a:txBody>
                  <a:tcPr marL="54305" marR="54305" marT="54305" marB="5430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914598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7606"/>
            <a:ext cx="1168224" cy="8881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Срок подачи заявления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на установление категорий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      Срок, позволяющий подавать на высшую после установления первой квалификационной категории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не установлен. </a:t>
            </a:r>
            <a:endParaRPr lang="ru-RU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Но: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принятии решения о сроках участия в аттестации необходимо предварительно </a:t>
            </a:r>
            <a:r>
              <a:rPr lang="ru-RU" dirty="0">
                <a:solidFill>
                  <a:srgbClr val="FF0000"/>
                </a:solidFill>
              </a:rPr>
              <a:t>провести  объективный анализ собственной деятельности в целях самостоятельной оценки ее соответствия </a:t>
            </a:r>
            <a:r>
              <a:rPr lang="ru-RU" b="1" dirty="0">
                <a:solidFill>
                  <a:srgbClr val="FF0000"/>
                </a:solidFill>
              </a:rPr>
              <a:t>показателям Порядка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на основе которых аттестационная комиссия может принимать решение об установлении педагогическим работникам высшей квалификационной категории.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23093519-DE33-A58B-3F44-675E3A6A8E5B}"/>
              </a:ext>
            </a:extLst>
          </p:cNvPr>
          <p:cNvSpPr/>
          <p:nvPr/>
        </p:nvSpPr>
        <p:spPr>
          <a:xfrm>
            <a:off x="722886" y="1220271"/>
            <a:ext cx="338097" cy="209396"/>
          </a:xfrm>
          <a:prstGeom prst="rightArrow">
            <a:avLst>
              <a:gd name="adj1" fmla="val 3723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2B69E3-8B8A-5B6C-ACB4-9EE09625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8522"/>
            <a:ext cx="1318855" cy="857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F08EDF-0F81-5D15-4C73-BA506B4AD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32408A"/>
                </a:solidFill>
                <a:latin typeface="ArialMT"/>
              </a:rPr>
              <a:t>  </a:t>
            </a:r>
            <a:r>
              <a:rPr lang="ru-RU" sz="3200" dirty="0">
                <a:solidFill>
                  <a:srgbClr val="32408A"/>
                </a:solidFill>
              </a:rPr>
              <a:t>п.31 Нового порядка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32408A"/>
                </a:solidFill>
                <a:latin typeface="ArialMT"/>
              </a:rPr>
              <a:t>           Предусматривает </a:t>
            </a:r>
            <a:r>
              <a:rPr lang="ru-RU" dirty="0">
                <a:solidFill>
                  <a:srgbClr val="FF0000"/>
                </a:solidFill>
                <a:latin typeface="ArialMT"/>
              </a:rPr>
              <a:t>устанавливать первую и (или)  высшую квалификационную категорию </a:t>
            </a:r>
            <a:r>
              <a:rPr lang="ru-RU" dirty="0">
                <a:solidFill>
                  <a:srgbClr val="32408A"/>
                </a:solidFill>
                <a:latin typeface="ArialMT"/>
              </a:rPr>
              <a:t>на основе сведений, подтверждающих наличие у педагогического работника: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32408A"/>
                </a:solidFill>
                <a:latin typeface="ArialMT"/>
              </a:rPr>
              <a:t>-  государственных наград, почетных званий, ведомственных знаков отличия и иных наград, полученных за достижения в педагогической деятельности,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32408A"/>
                </a:solidFill>
                <a:latin typeface="ArialMT"/>
              </a:rPr>
              <a:t>- побед в конкурсах профессионального мастерства, то есть без осуществления всестороннего анализа их профессиональной деятельности.</a:t>
            </a:r>
          </a:p>
          <a:p>
            <a:pPr marL="0" indent="0" algn="just">
              <a:buNone/>
            </a:pPr>
            <a:endParaRPr lang="ru-RU" dirty="0">
              <a:solidFill>
                <a:srgbClr val="32408A"/>
              </a:solidFill>
              <a:latin typeface="ArialMT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32408A"/>
                </a:solidFill>
                <a:latin typeface="ArialMT"/>
              </a:rPr>
              <a:t>         При аттестации педагогических работников, участвующих в </a:t>
            </a:r>
            <a:r>
              <a:rPr lang="ru-RU" dirty="0">
                <a:solidFill>
                  <a:srgbClr val="FF0000"/>
                </a:solidFill>
                <a:latin typeface="ArialMT"/>
              </a:rPr>
              <a:t>реализации программ спортивной подготовки</a:t>
            </a:r>
            <a:r>
              <a:rPr lang="ru-RU" dirty="0">
                <a:solidFill>
                  <a:srgbClr val="32408A"/>
                </a:solidFill>
                <a:latin typeface="ArialMT"/>
              </a:rPr>
              <a:t>, учитываются ………. награды и результаты конкурсов профессионального мастерства.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AEA3AB-968D-A8B6-9860-FB6084BD1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7606"/>
            <a:ext cx="1318855" cy="8572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E02616-751D-E919-F555-51927ABCE5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ADCE559F-55A1-F0EC-14B2-04B88D1871E2}"/>
              </a:ext>
            </a:extLst>
          </p:cNvPr>
          <p:cNvSpPr/>
          <p:nvPr/>
        </p:nvSpPr>
        <p:spPr>
          <a:xfrm>
            <a:off x="722886" y="1220271"/>
            <a:ext cx="338097" cy="209396"/>
          </a:xfrm>
          <a:prstGeom prst="rightArrow">
            <a:avLst>
              <a:gd name="adj1" fmla="val 3723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C364D-0C86-E43C-9614-E949187B7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05" y="3576662"/>
            <a:ext cx="365792" cy="2743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45A704-04E8-F5D8-16EB-1344F5321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8522"/>
            <a:ext cx="131885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295" y="193946"/>
            <a:ext cx="6100010" cy="58357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2"/>
                </a:solidFill>
              </a:rPr>
              <a:t>Показатели профессиональной </a:t>
            </a:r>
            <a:r>
              <a:rPr lang="ru-RU" sz="1600" dirty="0">
                <a:solidFill>
                  <a:schemeClr val="tx2"/>
                </a:solidFill>
              </a:rPr>
              <a:t>деятельности </a:t>
            </a:r>
            <a:r>
              <a:rPr lang="ru-RU" sz="1600" dirty="0" smtClean="0">
                <a:solidFill>
                  <a:schemeClr val="tx2"/>
                </a:solidFill>
              </a:rPr>
              <a:t>педагога</a:t>
            </a:r>
            <a:endParaRPr lang="ru-RU" sz="16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64326869"/>
              </p:ext>
            </p:extLst>
          </p:nvPr>
        </p:nvGraphicFramePr>
        <p:xfrm>
          <a:off x="1059874" y="970979"/>
          <a:ext cx="7470516" cy="4001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0516">
                  <a:extLst>
                    <a:ext uri="{9D8B030D-6E8A-4147-A177-3AD203B41FA5}">
                      <a16:colId xmlns:a16="http://schemas.microsoft.com/office/drawing/2014/main" val="4133586779"/>
                    </a:ext>
                  </a:extLst>
                </a:gridCol>
              </a:tblGrid>
              <a:tr h="836893">
                <a:tc>
                  <a:txBody>
                    <a:bodyPr/>
                    <a:lstStyle/>
                    <a:p>
                      <a:pPr marL="0" marR="0" indent="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П.35.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Первая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квалификационная категория педагогическим работникам устанавливается на основе следующих показателей</a:t>
                      </a:r>
                      <a:endParaRPr lang="ru-RU" sz="1400" dirty="0" smtClean="0"/>
                    </a:p>
                    <a:p>
                      <a:pPr indent="457200" algn="ctr" eaLnBrk="0" fontAlgn="base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014205"/>
                  </a:ext>
                </a:extLst>
              </a:tr>
              <a:tr h="808035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стабильных положительных результатов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освоения обучающимися образовательных программ, </a:t>
                      </a: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в области искусств, физической культуры и спорта,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мониторингов и иных форм контроля, проводимых организацией, проводимых организацией;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521064"/>
                  </a:ext>
                </a:extLst>
              </a:tr>
              <a:tr h="606026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стабильных положительных результатов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освоения обучающимися образовательных программ по итогам мониторинга системы образования, проводимого в порядке, установленном Правительством Российской 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Федерации 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434290"/>
                  </a:ext>
                </a:extLst>
              </a:tr>
              <a:tr h="404018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выявления развития у обучающихся способностей 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научной (интеллектуальной), творческой, физкультурно-спортивной 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898918"/>
                  </a:ext>
                </a:extLst>
              </a:tr>
              <a:tr h="1197509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личного вклада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повышение качества образования, совершенствования методов обучения и воспитания, транслирования в педагогических коллективах опыта практических результатов своей профессиональной деятельности, активного участия в работе методических объединений педагогических работников организации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51781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45A704-04E8-F5D8-16EB-1344F5321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96" y="168522"/>
            <a:ext cx="1088857" cy="6797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E02616-751D-E919-F555-51927ABCE5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05" y="210334"/>
            <a:ext cx="1070812" cy="63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42656"/>
            <a:ext cx="6264696" cy="64807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2"/>
                </a:solidFill>
              </a:rPr>
              <a:t>Показатели   </a:t>
            </a:r>
            <a:r>
              <a:rPr lang="ru-RU" sz="1600" dirty="0">
                <a:solidFill>
                  <a:schemeClr val="tx2"/>
                </a:solidFill>
              </a:rPr>
              <a:t>профессиональной деятельности </a:t>
            </a:r>
            <a:r>
              <a:rPr lang="ru-RU" sz="1600" dirty="0" err="1" smtClean="0">
                <a:solidFill>
                  <a:schemeClr val="tx2"/>
                </a:solidFill>
              </a:rPr>
              <a:t>педагоа</a:t>
            </a:r>
            <a:endParaRPr lang="ru-RU" sz="16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1094048"/>
              </p:ext>
            </p:extLst>
          </p:nvPr>
        </p:nvGraphicFramePr>
        <p:xfrm>
          <a:off x="1547664" y="1182627"/>
          <a:ext cx="6264696" cy="3732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64696">
                  <a:extLst>
                    <a:ext uri="{9D8B030D-6E8A-4147-A177-3AD203B41FA5}">
                      <a16:colId xmlns:a16="http://schemas.microsoft.com/office/drawing/2014/main" val="4133586779"/>
                    </a:ext>
                  </a:extLst>
                </a:gridCol>
              </a:tblGrid>
              <a:tr h="600808">
                <a:tc>
                  <a:txBody>
                    <a:bodyPr/>
                    <a:lstStyle/>
                    <a:p>
                      <a:pPr marL="0" marR="0" indent="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П.36. Высшая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квалификационная категория педагогическим работникам устанавливается на основе следующих </a:t>
                      </a:r>
                    </a:p>
                    <a:p>
                      <a:pPr marL="0" marR="0" indent="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98" marR="22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014205"/>
                  </a:ext>
                </a:extLst>
              </a:tr>
              <a:tr h="558193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достижения обучающимися положительной динамики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результатов 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освоения образовательных программ, 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в области искусств, физической культуры и спорта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по итогам мониторингов, проводимых организацией</a:t>
                      </a:r>
                      <a:r>
                        <a:rPr lang="ru-RU" sz="11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521064"/>
                  </a:ext>
                </a:extLst>
              </a:tr>
              <a:tr h="558193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достижения обучающимися положительных результатов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освоения 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программ по итогам мониторинга системы образования, проводимого в порядке, установленном Правительства Российской Федерации 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929498"/>
                  </a:ext>
                </a:extLst>
              </a:tr>
              <a:tr h="508376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выявления и развития способностей обучающихся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научной (интеллектуальной), творческой, физкультурно-спортивной деятельности, а также их участия в олимпиадах, конкурсах, фестивалях, соревнованиях</a:t>
                      </a:r>
                      <a:r>
                        <a:rPr lang="ru-RU" sz="11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434290"/>
                  </a:ext>
                </a:extLst>
              </a:tr>
              <a:tr h="837287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личного вклада в повышение качества образования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совершенствования методов обучения и воспитания, и продуктивного использования новых образовательных технологий, транслирования в педагогических коллективах опыта практических результатов своей профессиональной деятельности, в том числе экспериментальной и инновационной</a:t>
                      </a:r>
                      <a:r>
                        <a:rPr lang="ru-RU" sz="11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898918"/>
                  </a:ext>
                </a:extLst>
              </a:tr>
              <a:tr h="669418">
                <a:tc>
                  <a:txBody>
                    <a:bodyPr/>
                    <a:lstStyle/>
                    <a:p>
                      <a:pPr indent="457200" algn="just" eaLnBrk="0" fontAlgn="base" hangingPunct="0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активного участия в работе методических объединений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педагогических работников организаций, в разработке программно-методического сопровождения образовательного процесса, профессиональных </a:t>
                      </a:r>
                      <a:r>
                        <a:rPr lang="ru-RU" sz="1100" kern="120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конкурсах</a:t>
                      </a:r>
                      <a:r>
                        <a:rPr lang="ru-RU" sz="110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51781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45A704-04E8-F5D8-16EB-1344F5321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97" y="168522"/>
            <a:ext cx="940068" cy="6797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E02616-751D-E919-F555-51927ABCE5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10334"/>
            <a:ext cx="1127103" cy="6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6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160" y="1504335"/>
            <a:ext cx="6732639" cy="157070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Обязательная аттестация</a:t>
            </a: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51611" y="2774373"/>
            <a:ext cx="7235190" cy="182024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</a:rPr>
              <a:t>Отменены квалификационные </a:t>
            </a:r>
            <a:r>
              <a:rPr lang="ru-RU" sz="1800" b="1" dirty="0">
                <a:solidFill>
                  <a:srgbClr val="FF0000"/>
                </a:solidFill>
              </a:rPr>
              <a:t>испытания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 в рамках должностной </a:t>
            </a:r>
            <a:r>
              <a:rPr lang="ru-RU" sz="1800" b="1" dirty="0" smtClean="0">
                <a:solidFill>
                  <a:srgbClr val="FF0000"/>
                </a:solidFill>
              </a:rPr>
              <a:t>аттестации педагога на СЗД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70515"/>
            <a:ext cx="1508759" cy="9267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231" y="305901"/>
            <a:ext cx="2214535" cy="96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160" y="1504336"/>
            <a:ext cx="6732639" cy="60502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Обязательная аттестация</a:t>
            </a: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/>
            </a:r>
            <a:br>
              <a:rPr lang="ru-RU" sz="3600" dirty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49483" y="1995055"/>
            <a:ext cx="7637318" cy="2599567"/>
          </a:xfrm>
        </p:spPr>
        <p:txBody>
          <a:bodyPr>
            <a:noAutofit/>
          </a:bodyPr>
          <a:lstStyle/>
          <a:p>
            <a:pPr algn="just" fontAlgn="base"/>
            <a:r>
              <a:rPr lang="ru-RU" sz="1600" b="1" dirty="0">
                <a:solidFill>
                  <a:srgbClr val="FF0000"/>
                </a:solidFill>
              </a:rPr>
              <a:t>ОТВЕТСТВЕННОСТЬ РАБОТНИКА</a:t>
            </a:r>
          </a:p>
          <a:p>
            <a:pPr algn="just" fontAlgn="base"/>
            <a:r>
              <a:rPr lang="ru-RU" sz="1600" b="1" dirty="0">
                <a:solidFill>
                  <a:srgbClr val="0070C0"/>
                </a:solidFill>
              </a:rPr>
              <a:t>Отказ работника от прохождения </a:t>
            </a:r>
            <a:r>
              <a:rPr lang="ru-RU" sz="1600" b="1" dirty="0" smtClean="0">
                <a:solidFill>
                  <a:srgbClr val="0070C0"/>
                </a:solidFill>
              </a:rPr>
              <a:t> аттестации </a:t>
            </a:r>
            <a:r>
              <a:rPr lang="ru-RU" sz="1600" b="1" dirty="0">
                <a:solidFill>
                  <a:srgbClr val="0070C0"/>
                </a:solidFill>
              </a:rPr>
              <a:t>с целью подтверждения </a:t>
            </a:r>
            <a:r>
              <a:rPr lang="ru-RU" sz="1600" b="1" dirty="0" smtClean="0">
                <a:solidFill>
                  <a:srgbClr val="0070C0"/>
                </a:solidFill>
              </a:rPr>
              <a:t>соответствия занимаемой  </a:t>
            </a:r>
            <a:r>
              <a:rPr lang="ru-RU" sz="1600" b="1" dirty="0">
                <a:solidFill>
                  <a:srgbClr val="0070C0"/>
                </a:solidFill>
              </a:rPr>
              <a:t>должности является  </a:t>
            </a:r>
            <a:r>
              <a:rPr lang="ru-RU" sz="1600" b="1" dirty="0" smtClean="0">
                <a:solidFill>
                  <a:srgbClr val="0070C0"/>
                </a:solidFill>
              </a:rPr>
              <a:t>нарушением трудовой </a:t>
            </a:r>
            <a:r>
              <a:rPr lang="ru-RU" sz="1600" b="1" dirty="0">
                <a:solidFill>
                  <a:srgbClr val="0070C0"/>
                </a:solidFill>
              </a:rPr>
              <a:t>дисциплины, влекущее за собой дисциплинарные взыскания в соответствии со  статьей  192 ТК РФ</a:t>
            </a:r>
          </a:p>
          <a:p>
            <a:pPr algn="just" fontAlgn="base"/>
            <a:r>
              <a:rPr lang="ru-RU" sz="1600" b="1" dirty="0">
                <a:solidFill>
                  <a:srgbClr val="FF0000"/>
                </a:solidFill>
              </a:rPr>
              <a:t>ОТВЕТСТВЕННОСТЬ  РАБОТОДАТЕЛЯ</a:t>
            </a:r>
          </a:p>
          <a:p>
            <a:pPr algn="just" fontAlgn="base"/>
            <a:r>
              <a:rPr lang="ru-RU" sz="1600" b="1" dirty="0">
                <a:solidFill>
                  <a:srgbClr val="0070C0"/>
                </a:solidFill>
              </a:rPr>
              <a:t>за своевременное прохождение работником </a:t>
            </a:r>
            <a:r>
              <a:rPr lang="ru-RU" sz="1600" b="1" dirty="0" smtClean="0">
                <a:solidFill>
                  <a:srgbClr val="0070C0"/>
                </a:solidFill>
              </a:rPr>
              <a:t> аттестации </a:t>
            </a:r>
            <a:r>
              <a:rPr lang="ru-RU" sz="1600" b="1" dirty="0">
                <a:solidFill>
                  <a:srgbClr val="0070C0"/>
                </a:solidFill>
              </a:rPr>
              <a:t>с целью </a:t>
            </a:r>
            <a:r>
              <a:rPr lang="ru-RU" sz="1600" b="1" dirty="0" smtClean="0">
                <a:solidFill>
                  <a:srgbClr val="0070C0"/>
                </a:solidFill>
              </a:rPr>
              <a:t>подтверждения  соответствия  </a:t>
            </a:r>
            <a:r>
              <a:rPr lang="ru-RU" sz="1600" b="1" dirty="0">
                <a:solidFill>
                  <a:srgbClr val="0070C0"/>
                </a:solidFill>
              </a:rPr>
              <a:t>занимаемой должности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 fontAlgn="base"/>
            <a:r>
              <a:rPr lang="ru-RU" sz="1600" b="1" dirty="0" smtClean="0">
                <a:solidFill>
                  <a:srgbClr val="FF0000"/>
                </a:solidFill>
              </a:rPr>
              <a:t>По итогам приказ не пишется, в трудовой запись не делается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1" y="170515"/>
            <a:ext cx="1737359" cy="10182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231" y="305901"/>
            <a:ext cx="2214535" cy="96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9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5"/>
          <p:cNvSpPr txBox="1">
            <a:spLocks noGrp="1"/>
          </p:cNvSpPr>
          <p:nvPr/>
        </p:nvSpPr>
        <p:spPr bwMode="auto">
          <a:xfrm>
            <a:off x="6057900" y="4683919"/>
            <a:ext cx="14859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32F9BC1-B798-4E24-907C-6FD5CAB79D13}" type="slidenum">
              <a:rPr lang="ru-RU" sz="900">
                <a:latin typeface="Verdana" pitchFamily="34" charset="0"/>
              </a:rPr>
              <a:pPr algn="r"/>
              <a:t>15</a:t>
            </a:fld>
            <a:endParaRPr lang="ru-RU" sz="900">
              <a:latin typeface="Verdana" pitchFamily="34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>
          <a:xfrm rot="10800000" flipV="1">
            <a:off x="1237056" y="1044286"/>
            <a:ext cx="6669881" cy="3013364"/>
          </a:xfrm>
        </p:spPr>
        <p:txBody>
          <a:bodyPr anchor="ctr">
            <a:normAutofit fontScale="90000"/>
          </a:bodyPr>
          <a:lstStyle/>
          <a:p>
            <a: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                                                                                 </a:t>
            </a:r>
            <a:b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Заявительная  аттестация </a:t>
            </a:r>
            <a: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заявлений педагогов на  первую, высшую  квалификационные категории,  и на новые квалификационные категории</a:t>
            </a:r>
            <a:b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«педагог-методист» и «педагог-наставник» будет производится в октябре 2023 года</a:t>
            </a:r>
            <a:b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полным пакетом документов</a:t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2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2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7004" t="40501" r="31623" b="34656"/>
          <a:stretch/>
        </p:blipFill>
        <p:spPr>
          <a:xfrm>
            <a:off x="739184" y="107479"/>
            <a:ext cx="1380562" cy="9368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18" y="267874"/>
            <a:ext cx="120711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2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3001" y="793255"/>
            <a:ext cx="670865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ru-RU" sz="2100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Этапы заявительной аттестации</a:t>
            </a:r>
          </a:p>
          <a:p>
            <a:pPr eaLnBrk="0" hangingPunct="0">
              <a:defRPr/>
            </a:pPr>
            <a:endParaRPr lang="ru-RU" sz="21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1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педагогической аттестации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409092712"/>
              </p:ext>
            </p:extLst>
          </p:nvPr>
        </p:nvGraphicFramePr>
        <p:xfrm>
          <a:off x="1410868" y="1500180"/>
          <a:ext cx="6482999" cy="2839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27557" y="3183600"/>
            <a:ext cx="2312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Образовательная организация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06126" y="2193708"/>
            <a:ext cx="128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sz="1013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РТ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1" y="1701404"/>
            <a:ext cx="2377440" cy="1784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/>
          <a:srcRect l="47004" t="40501" r="31623" b="34656"/>
          <a:stretch/>
        </p:blipFill>
        <p:spPr>
          <a:xfrm>
            <a:off x="900569" y="148718"/>
            <a:ext cx="901640" cy="611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192" y="148718"/>
            <a:ext cx="1209517" cy="5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86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5"/>
          <p:cNvSpPr txBox="1">
            <a:spLocks noGrp="1"/>
          </p:cNvSpPr>
          <p:nvPr/>
        </p:nvSpPr>
        <p:spPr bwMode="auto">
          <a:xfrm>
            <a:off x="6057900" y="4683919"/>
            <a:ext cx="14859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32F9BC1-B798-4E24-907C-6FD5CAB79D13}" type="slidenum">
              <a:rPr lang="ru-RU" sz="900">
                <a:latin typeface="Verdana" pitchFamily="34" charset="0"/>
              </a:rPr>
              <a:pPr algn="r"/>
              <a:t>17</a:t>
            </a:fld>
            <a:endParaRPr lang="ru-RU" sz="900">
              <a:latin typeface="Verdana" pitchFamily="34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7059" y="415704"/>
            <a:ext cx="6669881" cy="522701"/>
          </a:xfrm>
        </p:spPr>
        <p:txBody>
          <a:bodyPr anchor="ctr">
            <a:normAutofit fontScale="90000"/>
          </a:bodyPr>
          <a:lstStyle/>
          <a:p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                                                                                 </a:t>
            </a:r>
            <a:b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Заявительная  аттестация 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0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2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7004" t="40501" r="31623" b="34656"/>
          <a:stretch/>
        </p:blipFill>
        <p:spPr>
          <a:xfrm>
            <a:off x="739184" y="107479"/>
            <a:ext cx="1380562" cy="9368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18" y="267874"/>
            <a:ext cx="1207113" cy="5243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73" y="1192116"/>
            <a:ext cx="6121556" cy="39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32547" y="222585"/>
            <a:ext cx="57450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ru-RU" sz="2100" b="1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Этапы </a:t>
            </a:r>
            <a:r>
              <a:rPr lang="ru-RU" sz="2100" b="1" dirty="0" smtClean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для упрощенной аттестации</a:t>
            </a:r>
          </a:p>
          <a:p>
            <a:pPr algn="ctr" eaLnBrk="0" hangingPunct="0">
              <a:defRPr/>
            </a:pPr>
            <a:r>
              <a:rPr lang="ru-RU" sz="2100" b="1" dirty="0" smtClean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(приложение 4)</a:t>
            </a:r>
            <a:endParaRPr lang="ru-RU" sz="2100" b="1" dirty="0">
              <a:solidFill>
                <a:srgbClr val="0000CC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ru-RU" sz="21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1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  педагогической аттестации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43821675"/>
              </p:ext>
            </p:extLst>
          </p:nvPr>
        </p:nvGraphicFramePr>
        <p:xfrm>
          <a:off x="1410868" y="902368"/>
          <a:ext cx="6482999" cy="3224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06126" y="2193708"/>
            <a:ext cx="128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МОиН</a:t>
            </a:r>
            <a:r>
              <a:rPr lang="ru-RU" sz="1013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ahoma" pitchFamily="34" charset="0"/>
                <a:ea typeface="+mj-ea"/>
                <a:cs typeface="Tahoma" pitchFamily="34" charset="0"/>
              </a:rPr>
              <a:t>РТ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1" y="1467468"/>
            <a:ext cx="2080259" cy="181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/>
          <a:srcRect l="47004" t="40501" r="31623" b="34656"/>
          <a:stretch/>
        </p:blipFill>
        <p:spPr>
          <a:xfrm>
            <a:off x="900569" y="148718"/>
            <a:ext cx="901640" cy="611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192" y="148718"/>
            <a:ext cx="1209517" cy="5269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900569" y="2691785"/>
            <a:ext cx="75455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ctr">
              <a:lnSpc>
                <a:spcPct val="80000"/>
              </a:lnSpc>
            </a:pPr>
            <a:endParaRPr lang="ru-RU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 algn="ctr">
              <a:lnSpc>
                <a:spcPct val="80000"/>
              </a:lnSpc>
            </a:pPr>
            <a:endParaRPr lang="ru-RU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 algn="ctr">
              <a:lnSpc>
                <a:spcPct val="80000"/>
              </a:lnSpc>
            </a:pPr>
            <a:endParaRPr lang="ru-RU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 algn="ctr">
              <a:lnSpc>
                <a:spcPct val="80000"/>
              </a:lnSpc>
            </a:pPr>
            <a:endParaRPr lang="ru-RU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 algn="ctr">
              <a:lnSpc>
                <a:spcPct val="80000"/>
              </a:lnSpc>
            </a:pPr>
            <a:endParaRPr lang="ru-RU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 algn="ctr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Документы педагога 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Заявление 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электронно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65125" indent="-282575" algn="ctr">
              <a:lnSpc>
                <a:spcPct val="80000"/>
              </a:lnSpc>
            </a:pP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Копия документа, подтверждающего упрощенность аттестации (удостоверения к награде, Дипломы и т.д.)</a:t>
            </a:r>
          </a:p>
        </p:txBody>
      </p:sp>
    </p:spTree>
    <p:extLst>
      <p:ext uri="{BB962C8B-B14F-4D97-AF65-F5344CB8AC3E}">
        <p14:creationId xmlns:p14="http://schemas.microsoft.com/office/powerpoint/2010/main" val="3107855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87883" y="735547"/>
            <a:ext cx="5829886" cy="53687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ВЕДОМСТВЕННЫЕ НАГРАДЫ </a:t>
            </a:r>
          </a:p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МИНИСТЕРСТВА ОБРАЗОВАНИЯ И НАУКИ </a:t>
            </a:r>
          </a:p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РЕСПУБЛИКИ ТАТАРСТАН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76861" y="1437625"/>
            <a:ext cx="592931" cy="2571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37">
              <a:defRPr/>
            </a:pPr>
            <a:endParaRPr lang="ru-RU" sz="1013" dirty="0">
              <a:solidFill>
                <a:prstClr val="white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Номер слайда 2"/>
          <p:cNvSpPr txBox="1">
            <a:spLocks/>
          </p:cNvSpPr>
          <p:nvPr/>
        </p:nvSpPr>
        <p:spPr>
          <a:xfrm>
            <a:off x="6379338" y="4316312"/>
            <a:ext cx="1600200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4">
              <a:defRPr/>
            </a:pPr>
            <a:r>
              <a:rPr lang="ru-RU" sz="900" dirty="0">
                <a:solidFill>
                  <a:prstClr val="black">
                    <a:tint val="75000"/>
                  </a:prstClr>
                </a:solidFill>
                <a:latin typeface="Arial"/>
              </a:rPr>
              <a:t>1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784" y="472093"/>
            <a:ext cx="1209517" cy="5269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422911" y="137160"/>
            <a:ext cx="1108710" cy="861841"/>
          </a:xfrm>
          <a:prstGeom prst="rect">
            <a:avLst/>
          </a:prstGeom>
        </p:spPr>
      </p:pic>
      <p:pic>
        <p:nvPicPr>
          <p:cNvPr id="26" name="Picture 4" descr="почетный наставни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635" y="1545636"/>
            <a:ext cx="519839" cy="8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54557" y="1631407"/>
            <a:ext cx="2401511" cy="709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Знак отличия </a:t>
            </a:r>
          </a:p>
          <a:p>
            <a:pPr algn="just" fontAlgn="t"/>
            <a:r>
              <a:rPr lang="ru-RU" sz="1500" dirty="0"/>
              <a:t>«Почетный наставник» </a:t>
            </a:r>
          </a:p>
          <a:p>
            <a:pPr algn="just" fontAlgn="t"/>
            <a:r>
              <a:rPr lang="ru-RU" sz="1013" b="1" dirty="0">
                <a:solidFill>
                  <a:srgbClr val="E81046"/>
                </a:solidFill>
              </a:rPr>
              <a:t>2018 год</a:t>
            </a:r>
            <a:endParaRPr lang="ru-RU" sz="1013" dirty="0"/>
          </a:p>
        </p:txBody>
      </p:sp>
      <p:pic>
        <p:nvPicPr>
          <p:cNvPr id="27" name="Picture 5" descr="почетная грамота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41" y="2485921"/>
            <a:ext cx="1047677" cy="88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54557" y="2593934"/>
            <a:ext cx="4395785" cy="709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Почетная грамота Министерства образования </a:t>
            </a:r>
          </a:p>
          <a:p>
            <a:pPr algn="just" fontAlgn="t"/>
            <a:r>
              <a:rPr lang="ru-RU" sz="1500" dirty="0"/>
              <a:t>и науки Республики Татарстан </a:t>
            </a:r>
          </a:p>
          <a:p>
            <a:pPr algn="just" fontAlgn="t"/>
            <a:r>
              <a:rPr lang="ru-RU" sz="1013" b="1" dirty="0">
                <a:solidFill>
                  <a:srgbClr val="E81046"/>
                </a:solidFill>
              </a:rPr>
              <a:t>2004 год</a:t>
            </a:r>
            <a:endParaRPr lang="ru-RU" sz="1013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54558" y="3521617"/>
            <a:ext cx="4046614" cy="709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Нагрудный знак </a:t>
            </a:r>
          </a:p>
          <a:p>
            <a:pPr algn="just" fontAlgn="t"/>
            <a:r>
              <a:rPr lang="ru-RU" sz="1500" dirty="0"/>
              <a:t>«За заслуги в образовании»</a:t>
            </a:r>
          </a:p>
          <a:p>
            <a:pPr algn="just" fontAlgn="t"/>
            <a:r>
              <a:rPr lang="ru-RU" sz="1013" b="1" dirty="0">
                <a:solidFill>
                  <a:srgbClr val="E81046"/>
                </a:solidFill>
              </a:rPr>
              <a:t>1999 год</a:t>
            </a:r>
            <a:endParaRPr lang="ru-RU" sz="1013" dirty="0"/>
          </a:p>
        </p:txBody>
      </p:sp>
      <p:pic>
        <p:nvPicPr>
          <p:cNvPr id="33" name="Picture 7" descr="за заслуг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39" y="3423248"/>
            <a:ext cx="502034" cy="89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0015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87883" y="735547"/>
            <a:ext cx="5829886" cy="6002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ВЕДОМСТВЕННЫЕ НАГРАДЫ </a:t>
            </a:r>
          </a:p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МИНИСТЕРСТВА ОБРАЗОВАНИЯ И НАУКИ </a:t>
            </a:r>
          </a:p>
          <a:p>
            <a:pPr defTabSz="914107" eaLnBrk="0" hangingPunct="0">
              <a:defRPr/>
            </a:pPr>
            <a:r>
              <a:rPr lang="ru-RU" sz="1013" b="1" dirty="0">
                <a:solidFill>
                  <a:srgbClr val="EEECE1">
                    <a:lumMod val="25000"/>
                  </a:srgbClr>
                </a:solidFill>
                <a:cs typeface="Times New Roman" panose="02020603050405020304" pitchFamily="18" charset="0"/>
              </a:rPr>
              <a:t>РЕСПУБЛИКИ ТАТАРСТАН, </a:t>
            </a:r>
            <a:r>
              <a:rPr lang="ru-RU" sz="1425" b="1" dirty="0">
                <a:solidFill>
                  <a:srgbClr val="E81046"/>
                </a:solidFill>
                <a:cs typeface="Times New Roman" panose="02020603050405020304" pitchFamily="18" charset="0"/>
              </a:rPr>
              <a:t>2023 год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76861" y="1437625"/>
            <a:ext cx="592931" cy="2571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37">
              <a:defRPr/>
            </a:pPr>
            <a:endParaRPr lang="ru-RU" sz="1013" dirty="0">
              <a:solidFill>
                <a:prstClr val="white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Номер слайда 2"/>
          <p:cNvSpPr txBox="1">
            <a:spLocks/>
          </p:cNvSpPr>
          <p:nvPr/>
        </p:nvSpPr>
        <p:spPr>
          <a:xfrm>
            <a:off x="6379338" y="4316312"/>
            <a:ext cx="1600200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4">
              <a:defRPr/>
            </a:pPr>
            <a:r>
              <a:rPr lang="ru-RU" sz="900" dirty="0">
                <a:solidFill>
                  <a:prstClr val="black">
                    <a:tint val="75000"/>
                  </a:prstClr>
                </a:solidFill>
                <a:latin typeface="Arial"/>
              </a:rPr>
              <a:t>2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594" y="417041"/>
            <a:ext cx="1209517" cy="5269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617221" y="240030"/>
            <a:ext cx="960119" cy="7059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97815" y="1624725"/>
            <a:ext cx="43417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Знак отличия </a:t>
            </a:r>
          </a:p>
          <a:p>
            <a:pPr algn="just" fontAlgn="t"/>
            <a:r>
              <a:rPr lang="ru-RU" sz="1500" dirty="0"/>
              <a:t>«Отличник сферы образования </a:t>
            </a:r>
          </a:p>
          <a:p>
            <a:pPr algn="just" fontAlgn="t"/>
            <a:r>
              <a:rPr lang="ru-RU" sz="1500" dirty="0"/>
              <a:t>и науки Республики Татарстан»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97815" y="2587252"/>
            <a:ext cx="43957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Нагрудный знак </a:t>
            </a:r>
          </a:p>
          <a:p>
            <a:pPr algn="just" fontAlgn="t"/>
            <a:r>
              <a:rPr lang="ru-RU" sz="1500" dirty="0"/>
              <a:t>«За сохранение и развитие языков, </a:t>
            </a:r>
          </a:p>
          <a:p>
            <a:pPr algn="just" fontAlgn="t"/>
            <a:r>
              <a:rPr lang="ru-RU" sz="1500" dirty="0"/>
              <a:t>культур, традиций»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7815" y="3568505"/>
            <a:ext cx="40466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500" dirty="0"/>
              <a:t>Нагрудный знак </a:t>
            </a:r>
          </a:p>
          <a:p>
            <a:pPr algn="just" fontAlgn="t"/>
            <a:r>
              <a:rPr lang="ru-RU" sz="1500" dirty="0"/>
              <a:t>«Яшь мөгаллим»</a:t>
            </a:r>
          </a:p>
        </p:txBody>
      </p:sp>
      <p:pic>
        <p:nvPicPr>
          <p:cNvPr id="13" name="Picture 1" descr="отлични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9655" y="1545637"/>
            <a:ext cx="507353" cy="8936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за сохран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888" y="2479042"/>
            <a:ext cx="532884" cy="89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66" y="3685309"/>
            <a:ext cx="678935" cy="111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90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535767"/>
            <a:ext cx="6172200" cy="527462"/>
          </a:xfrm>
        </p:spPr>
        <p:txBody>
          <a:bodyPr anchor="ctr">
            <a:normAutofit fontScale="90000"/>
          </a:bodyPr>
          <a:lstStyle/>
          <a:p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Перечень документов для тех, кто проходит </a:t>
            </a:r>
            <a: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аттестацию на 1 и высшую категории</a:t>
            </a:r>
            <a:b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75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273844" indent="-211931">
              <a:lnSpc>
                <a:spcPct val="80000"/>
              </a:lnSpc>
            </a:pP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Заявление (электронный, прикреплять в ворде не надо)</a:t>
            </a:r>
          </a:p>
          <a:p>
            <a:pPr marL="273844" indent="-211931">
              <a:lnSpc>
                <a:spcPct val="80000"/>
              </a:lnSpc>
            </a:pP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Карта результативности профессиональной деятельности (отдельно по направлениям, </a:t>
            </a:r>
            <a:r>
              <a:rPr 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размещена </a:t>
            </a: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 сайте и </a:t>
            </a:r>
            <a:r>
              <a:rPr 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нормативных документах в Системе) </a:t>
            </a:r>
          </a:p>
          <a:p>
            <a:pPr marL="273844" indent="-211931">
              <a:lnSpc>
                <a:spcPct val="80000"/>
              </a:lnSpc>
            </a:pP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Экспертное заключение (по </a:t>
            </a:r>
            <a:r>
              <a:rPr 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направлениям, размещено в Системе, </a:t>
            </a:r>
            <a:r>
              <a:rPr lang="ru-RU" sz="1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заполняет </a:t>
            </a:r>
            <a:r>
              <a:rPr 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образовательная организация)</a:t>
            </a:r>
            <a:endParaRPr lang="ru-RU" sz="1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844" indent="-211931" algn="ctr">
              <a:lnSpc>
                <a:spcPct val="80000"/>
              </a:lnSpc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3844" indent="-211931" algn="ctr">
              <a:lnSpc>
                <a:spcPct val="80000"/>
              </a:lnSpc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высшей категории</a:t>
            </a:r>
          </a:p>
          <a:p>
            <a:pPr marL="273844" indent="-211931">
              <a:lnSpc>
                <a:spcPct val="80000"/>
              </a:lnSpc>
            </a:pPr>
            <a:endParaRPr lang="ru-RU" sz="1275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844" indent="-211931">
              <a:lnSpc>
                <a:spcPct val="80000"/>
              </a:lnSpc>
            </a:pPr>
            <a:endParaRPr lang="ru-RU" sz="1275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844" indent="-211931">
              <a:lnSpc>
                <a:spcPct val="80000"/>
              </a:lnSpc>
            </a:pPr>
            <a:r>
              <a:rPr lang="ru-RU" sz="1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Рецензия или отзыв на  авторские разработки ( или  документ об участии в методическом конкурсе республиканского уровня)</a:t>
            </a:r>
          </a:p>
          <a:p>
            <a:pPr marL="273844" indent="-211931">
              <a:lnSpc>
                <a:spcPct val="80000"/>
              </a:lnSpc>
            </a:pPr>
            <a:r>
              <a:rPr lang="ru-RU" sz="1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Подтверждающий документ об участии детей в олимпиадах, конкурсах, соревнованиях   всероссийского уровня или в региональном этапе данных мероприятий</a:t>
            </a:r>
          </a:p>
          <a:p>
            <a:pPr marL="273844" indent="-211931">
              <a:lnSpc>
                <a:spcPct val="80000"/>
              </a:lnSpc>
              <a:buNone/>
            </a:pPr>
            <a:endParaRPr lang="ru-RU" sz="1800" dirty="0">
              <a:latin typeface="Arial" charset="0"/>
            </a:endParaRPr>
          </a:p>
          <a:p>
            <a:pPr marL="273844" indent="-211931">
              <a:lnSpc>
                <a:spcPct val="80000"/>
              </a:lnSpc>
            </a:pPr>
            <a:endParaRPr lang="ru-RU" sz="1500" b="1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7004" t="40501" r="31623" b="34656"/>
          <a:stretch/>
        </p:blipFill>
        <p:spPr>
          <a:xfrm>
            <a:off x="736501" y="144585"/>
            <a:ext cx="749399" cy="5085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307" y="195684"/>
            <a:ext cx="120711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3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7661" y="0"/>
            <a:ext cx="5270015" cy="1553562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32408A"/>
                </a:solidFill>
                <a:latin typeface="Arial-BoldMT"/>
              </a:rPr>
              <a:t/>
            </a:r>
            <a:br>
              <a:rPr lang="ru-RU" sz="2000" dirty="0">
                <a:solidFill>
                  <a:srgbClr val="32408A"/>
                </a:solidFill>
                <a:latin typeface="Arial-BoldMT"/>
              </a:rPr>
            </a:br>
            <a:r>
              <a:rPr lang="ru-RU" sz="2000" dirty="0">
                <a:solidFill>
                  <a:srgbClr val="32408A"/>
                </a:solidFill>
                <a:latin typeface="Arial-BoldMT"/>
              </a:rPr>
              <a:t/>
            </a:r>
            <a:br>
              <a:rPr lang="ru-RU" sz="2000" dirty="0">
                <a:solidFill>
                  <a:srgbClr val="32408A"/>
                </a:solidFill>
                <a:latin typeface="Arial-BoldMT"/>
              </a:rPr>
            </a:br>
            <a:r>
              <a:rPr lang="ru-RU" sz="2000" dirty="0">
                <a:solidFill>
                  <a:srgbClr val="32408A"/>
                </a:solidFill>
                <a:latin typeface="Arial-BoldMT"/>
              </a:rPr>
              <a:t/>
            </a:r>
            <a:br>
              <a:rPr lang="ru-RU" sz="2000" dirty="0">
                <a:solidFill>
                  <a:srgbClr val="32408A"/>
                </a:solidFill>
                <a:latin typeface="Arial-BoldMT"/>
              </a:rPr>
            </a:br>
            <a:r>
              <a:rPr lang="ru-RU" sz="2000" dirty="0">
                <a:solidFill>
                  <a:srgbClr val="32408A"/>
                </a:solidFill>
              </a:rPr>
              <a:t>Раздел IV Аттестация педагогических работников в целях установления квалификационной категории  «педагог –</a:t>
            </a:r>
            <a:br>
              <a:rPr lang="ru-RU" sz="2000" dirty="0">
                <a:solidFill>
                  <a:srgbClr val="32408A"/>
                </a:solidFill>
              </a:rPr>
            </a:br>
            <a:r>
              <a:rPr lang="ru-RU" sz="2000" dirty="0">
                <a:solidFill>
                  <a:srgbClr val="32408A"/>
                </a:solidFill>
              </a:rPr>
              <a:t>методист» или «педагог – наставник»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2886" y="1919542"/>
            <a:ext cx="7963914" cy="267508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ru-RU" sz="3600" dirty="0">
              <a:solidFill>
                <a:srgbClr val="32408A"/>
              </a:solidFill>
              <a:latin typeface="ArialMT"/>
            </a:endParaRPr>
          </a:p>
          <a:p>
            <a:pPr marL="0" indent="0" algn="just">
              <a:buNone/>
            </a:pPr>
            <a:r>
              <a:rPr lang="ru-RU" sz="3600" dirty="0">
                <a:solidFill>
                  <a:srgbClr val="32408A"/>
                </a:solidFill>
                <a:latin typeface="ArialMT"/>
              </a:rPr>
              <a:t>П.45.…..п</a:t>
            </a:r>
            <a:r>
              <a:rPr lang="ru-RU" sz="3600" dirty="0">
                <a:solidFill>
                  <a:srgbClr val="32408A"/>
                </a:solidFill>
              </a:rPr>
              <a:t>роводится по желанию педагогических работников. ……допускаются педагогические работники, имеющие высшую квалификационную категорию.</a:t>
            </a:r>
          </a:p>
          <a:p>
            <a:pPr marL="0" indent="0" algn="just">
              <a:buNone/>
            </a:pPr>
            <a:endParaRPr lang="ru-RU" sz="3600" dirty="0">
              <a:solidFill>
                <a:srgbClr val="32408A"/>
              </a:solidFill>
            </a:endParaRPr>
          </a:p>
          <a:p>
            <a:pPr marL="0" indent="0" algn="just">
              <a:buNone/>
            </a:pPr>
            <a:r>
              <a:rPr lang="ru-RU" sz="3600" b="1" dirty="0">
                <a:solidFill>
                  <a:srgbClr val="32408A"/>
                </a:solidFill>
              </a:rPr>
              <a:t>Срок действия квалификационных категорий «педагог-методист» и «педагог-наставник» не предусматривается.</a:t>
            </a:r>
          </a:p>
          <a:p>
            <a:endParaRPr lang="ru-RU" dirty="0">
              <a:solidFill>
                <a:srgbClr val="32408A"/>
              </a:solidFill>
              <a:latin typeface="ArialM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6A7EDD-19CA-53D8-037D-67CDF0BE5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8522"/>
            <a:ext cx="1318855" cy="8572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F821C9-74CE-8EA9-4A9E-4C015FFF2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518" y="263877"/>
            <a:ext cx="1347333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3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>
              <a:solidFill>
                <a:srgbClr val="32408A"/>
              </a:solidFill>
              <a:latin typeface="ArialMT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32408A"/>
                </a:solidFill>
                <a:latin typeface="ArialMT"/>
              </a:rPr>
              <a:t>Дополнительная оплата при выполнении дополнительной работы, связанной с методической и наставнической деятельностью, осуществляется в виде выплат компенсационного характера, которые, включая их размеры, могут регулироваться локальными нормативными актами организаций в зависимости от объема этой дополнительной работы, степени значимости и т.п.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0EB903-50E6-61D8-D926-8AC77405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8522"/>
            <a:ext cx="1845810" cy="11997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E192D-B243-F435-28F4-6DEFCDCBE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10334"/>
            <a:ext cx="1880837" cy="97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5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144585"/>
            <a:ext cx="6172200" cy="918644"/>
          </a:xfrm>
        </p:spPr>
        <p:txBody>
          <a:bodyPr anchor="ctr">
            <a:normAutofit fontScale="90000"/>
          </a:bodyPr>
          <a:lstStyle/>
          <a:p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Перечень документов </a:t>
            </a:r>
            <a: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претендентов </a:t>
            </a:r>
            <a:b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новые </a:t>
            </a:r>
            <a: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категории: </a:t>
            </a:r>
            <a:b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«педагог – наставник» и «педагог – методист»</a:t>
            </a: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32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75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36501" y="1245268"/>
            <a:ext cx="8075240" cy="3552516"/>
          </a:xfrm>
        </p:spPr>
        <p:txBody>
          <a:bodyPr>
            <a:normAutofit/>
          </a:bodyPr>
          <a:lstStyle/>
          <a:p>
            <a:pPr marL="273844" indent="-211931">
              <a:lnSpc>
                <a:spcPct val="80000"/>
              </a:lnSpc>
            </a:pPr>
            <a:endParaRPr lang="ru-RU" sz="1275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844" indent="-211931">
              <a:lnSpc>
                <a:spcPct val="80000"/>
              </a:lnSpc>
            </a:pPr>
            <a:endParaRPr lang="ru-RU" sz="1275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>
              <a:lnSpc>
                <a:spcPct val="80000"/>
              </a:lnSpc>
            </a:pPr>
            <a:r>
              <a:rPr lang="ru-RU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Заявление (электронно)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82575">
              <a:lnSpc>
                <a:spcPct val="80000"/>
              </a:lnSpc>
            </a:pPr>
            <a:r>
              <a:rPr lang="ru-RU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Карта результативности профессиональной деятельности </a:t>
            </a:r>
          </a:p>
          <a:p>
            <a:pPr marL="365125" indent="-282575">
              <a:lnSpc>
                <a:spcPct val="80000"/>
              </a:lnSpc>
            </a:pPr>
            <a:r>
              <a:rPr lang="ru-RU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Экспертное заключение</a:t>
            </a:r>
          </a:p>
          <a:p>
            <a:pPr marL="365125" indent="-282575">
              <a:lnSpc>
                <a:spcPct val="80000"/>
              </a:lnSpc>
            </a:pPr>
            <a:r>
              <a:rPr lang="ru-RU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Ходатайство работодателя</a:t>
            </a:r>
          </a:p>
          <a:p>
            <a:pPr marL="273844" indent="-211931">
              <a:lnSpc>
                <a:spcPct val="80000"/>
              </a:lnSpc>
              <a:buNone/>
            </a:pPr>
            <a:endParaRPr lang="ru-RU" sz="1800" dirty="0">
              <a:latin typeface="Arial" charset="0"/>
            </a:endParaRPr>
          </a:p>
          <a:p>
            <a:pPr marL="273844" indent="-211931">
              <a:lnSpc>
                <a:spcPct val="80000"/>
              </a:lnSpc>
            </a:pPr>
            <a:endParaRPr lang="ru-RU" sz="1500" b="1" dirty="0">
              <a:latin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7004" t="40501" r="31623" b="34656"/>
          <a:stretch/>
        </p:blipFill>
        <p:spPr>
          <a:xfrm>
            <a:off x="736501" y="144585"/>
            <a:ext cx="749399" cy="5085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307" y="195684"/>
            <a:ext cx="120711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6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Новый Порядок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5">
              <a:defRPr/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5">
                <a:defRPr/>
              </a:pPr>
              <a:t>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23093519-DE33-A58B-3F44-675E3A6A8E5B}"/>
              </a:ext>
            </a:extLst>
          </p:cNvPr>
          <p:cNvSpPr/>
          <p:nvPr/>
        </p:nvSpPr>
        <p:spPr>
          <a:xfrm>
            <a:off x="782589" y="1883386"/>
            <a:ext cx="338097" cy="209396"/>
          </a:xfrm>
          <a:prstGeom prst="rightArrow">
            <a:avLst>
              <a:gd name="adj1" fmla="val 3723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2B69E3-8B8A-5B6C-ACB4-9EE09625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86" y="168522"/>
            <a:ext cx="1318855" cy="857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F08EDF-0F81-5D15-4C73-BA506B4AD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56" y="210334"/>
            <a:ext cx="1343281" cy="6981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340581-FEAD-593D-7BAB-57C08EBDF684}"/>
              </a:ext>
            </a:extLst>
          </p:cNvPr>
          <p:cNvSpPr txBox="1"/>
          <p:nvPr/>
        </p:nvSpPr>
        <p:spPr>
          <a:xfrm>
            <a:off x="1297512" y="1768195"/>
            <a:ext cx="72349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5410" marR="345440" lvl="0" indent="5080" algn="just" defTabSz="914355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П.42.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На основании распорядительных актов  работодатели вносят соответствующие записи в  трудовые книжки педагогических работников и  (или) сведения об их трудовой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80357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3350</TotalTime>
  <Words>1207</Words>
  <Application>Microsoft Office PowerPoint</Application>
  <PresentationFormat>Экран (16:9)</PresentationFormat>
  <Paragraphs>182</Paragraphs>
  <Slides>25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7" baseType="lpstr">
      <vt:lpstr>Arial</vt:lpstr>
      <vt:lpstr>Arial-BoldMT</vt:lpstr>
      <vt:lpstr>ArialMT</vt:lpstr>
      <vt:lpstr>Calibri</vt:lpstr>
      <vt:lpstr>Cera Pro</vt:lpstr>
      <vt:lpstr>Montserrat</vt:lpstr>
      <vt:lpstr>Tahoma</vt:lpstr>
      <vt:lpstr>Times</vt:lpstr>
      <vt:lpstr>Times New Roman</vt:lpstr>
      <vt:lpstr>Verdana</vt:lpstr>
      <vt:lpstr>2_Тема Office</vt:lpstr>
      <vt:lpstr>4_Тема Office</vt:lpstr>
      <vt:lpstr>Презентация PowerPoint</vt:lpstr>
      <vt:lpstr>Федеральный Закон  «Об образовании  в Российской Федерации»  Статья 49. Аттестация педагогических работников     </vt:lpstr>
      <vt:lpstr>Презентация PowerPoint</vt:lpstr>
      <vt:lpstr>Презентация PowerPoint</vt:lpstr>
      <vt:lpstr>Презентация PowerPoint</vt:lpstr>
      <vt:lpstr>  Порядок  проведения аттестации  педагогических работников организаций,  осуществляющих образовательную деятельность  (утв. приказом Минпросвещения России от 24.03.2023 № 196  </vt:lpstr>
      <vt:lpstr>Презентация PowerPoint</vt:lpstr>
      <vt:lpstr>Презентация PowerPoint</vt:lpstr>
      <vt:lpstr>Срок подачи заявления на установление категорий </vt:lpstr>
      <vt:lpstr>  п.31 Нового порядка</vt:lpstr>
      <vt:lpstr>Показатели профессиональной деятельности педагога</vt:lpstr>
      <vt:lpstr>Показатели   профессиональной деятельности педагоа</vt:lpstr>
      <vt:lpstr>  Обязательная аттестация  </vt:lpstr>
      <vt:lpstr> Обязательная аттестация  </vt:lpstr>
      <vt:lpstr>                                                                                                   Заявительная  аттестация   Прием заявлений педагогов на  первую, высшую  квалификационные категории,  и на новые квалификационные категории   «педагог-методист» и «педагог-наставник» будет производится в октябре 2023 года с полным пакетом документов   </vt:lpstr>
      <vt:lpstr>Презентация PowerPoint</vt:lpstr>
      <vt:lpstr>                                                                                                   Заявительная  аттестация    </vt:lpstr>
      <vt:lpstr>Презентация PowerPoint</vt:lpstr>
      <vt:lpstr>Презентация PowerPoint</vt:lpstr>
      <vt:lpstr>Презентация PowerPoint</vt:lpstr>
      <vt:lpstr>   Перечень документов для тех, кто проходит аттестацию на 1 и высшую категории   :</vt:lpstr>
      <vt:lpstr>   Раздел IV Аттестация педагогических работников в целях установления квалификационной категории  «педагог – методист» или «педагог – наставник»</vt:lpstr>
      <vt:lpstr>Презентация PowerPoint</vt:lpstr>
      <vt:lpstr>   Перечень документов для претендентов  на новые категории:  «педагог – наставник» и «педагог – методист»   </vt:lpstr>
      <vt:lpstr>Новый Порядок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Рустем Зинатуллин</dc:creator>
  <cp:lastModifiedBy>Татьяна</cp:lastModifiedBy>
  <cp:revision>95</cp:revision>
  <cp:lastPrinted>2023-09-18T06:26:02Z</cp:lastPrinted>
  <dcterms:created xsi:type="dcterms:W3CDTF">2023-08-31T06:53:00Z</dcterms:created>
  <dcterms:modified xsi:type="dcterms:W3CDTF">2023-09-22T09:29:50Z</dcterms:modified>
</cp:coreProperties>
</file>