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8" r:id="rId3"/>
    <p:sldId id="259" r:id="rId4"/>
    <p:sldId id="271" r:id="rId5"/>
    <p:sldId id="261" r:id="rId6"/>
    <p:sldId id="281" r:id="rId7"/>
    <p:sldId id="274" r:id="rId8"/>
    <p:sldId id="272" r:id="rId9"/>
    <p:sldId id="285" r:id="rId10"/>
    <p:sldId id="273" r:id="rId11"/>
    <p:sldId id="275" r:id="rId12"/>
    <p:sldId id="286" r:id="rId13"/>
    <p:sldId id="287" r:id="rId14"/>
    <p:sldId id="276" r:id="rId15"/>
    <p:sldId id="278" r:id="rId16"/>
    <p:sldId id="279" r:id="rId17"/>
    <p:sldId id="280" r:id="rId18"/>
    <p:sldId id="268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79B"/>
    <a:srgbClr val="51A03E"/>
    <a:srgbClr val="121ABE"/>
    <a:srgbClr val="EBD9EB"/>
    <a:srgbClr val="FFEF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14" y="16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A218CA3-A884-4590-AF4A-70E93569C0DB}" type="datetimeFigureOut">
              <a:rPr lang="ru-RU"/>
              <a:pPr>
                <a:defRPr/>
              </a:pPr>
              <a:t>20.03.2019</a:t>
            </a:fld>
            <a:endParaRPr lang="ru-RU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56C6599-F259-4630-8A3A-CB48EBEECB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C95BC-AB6A-48E6-BB17-459D73815DB7}" type="datetimeFigureOut">
              <a:rPr lang="ru-RU"/>
              <a:pPr>
                <a:defRPr/>
              </a:pPr>
              <a:t>20.03.2019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444D1-2897-479B-BE25-D188A387A9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DFF20F43-266F-4033-8F8E-D74C16C12B1C}" type="datetimeFigureOut">
              <a:rPr lang="ru-RU"/>
              <a:pPr>
                <a:defRPr/>
              </a:pPr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8225F36-02C7-4BDB-855B-A1BF5F86C4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6B864-D8AA-45A6-BFD6-E3481B465BBD}" type="datetimeFigureOut">
              <a:rPr lang="ru-RU"/>
              <a:pPr>
                <a:defRPr/>
              </a:pPr>
              <a:t>20.03.2019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D4EB9-ECAD-44F1-9EED-AE419DC5FF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203B6-ADB7-41CD-8B73-CF822F513693}" type="datetimeFigureOut">
              <a:rPr lang="ru-RU"/>
              <a:pPr>
                <a:defRPr/>
              </a:pPr>
              <a:t>20.03.2019</a:t>
            </a:fld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2DF12-DF25-4BBD-A588-9527AA7909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55B1B-A52E-489C-98D3-048A82600580}" type="datetimeFigureOut">
              <a:rPr lang="ru-RU"/>
              <a:pPr>
                <a:defRPr/>
              </a:pPr>
              <a:t>20.03.2019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598E6-C061-45FA-A53A-013B7E884C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EF32C-1312-47E8-95BA-9692190E311F}" type="datetimeFigureOut">
              <a:rPr lang="ru-RU"/>
              <a:pPr>
                <a:defRPr/>
              </a:pPr>
              <a:t>20.03.2019</a:t>
            </a:fld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80E77-7176-4FDF-A0A1-744CD9A062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A8E50-3041-4640-9AB5-65DEAF319068}" type="datetimeFigureOut">
              <a:rPr lang="ru-RU"/>
              <a:pPr>
                <a:defRPr/>
              </a:pPr>
              <a:t>20.03.2019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89A1A-44E0-40F7-BC67-DABB5B517F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0835F41-7FF1-4D34-B42C-9DEF76A6865C}" type="datetimeFigureOut">
              <a:rPr lang="ru-RU"/>
              <a:pPr>
                <a:defRPr/>
              </a:pPr>
              <a:t>20.03.2019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BCFDC78-740D-465C-B6CF-C1C6C36FCB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6078E-B175-406B-8554-6B93865913AA}" type="datetimeFigureOut">
              <a:rPr lang="ru-RU"/>
              <a:pPr>
                <a:defRPr/>
              </a:pPr>
              <a:t>20.03.2019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C68A9-3164-4A48-BE3F-743579B413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EE24EF1-ED96-4313-AF30-B28E8CBB284C}" type="datetimeFigureOut">
              <a:rPr lang="ru-RU"/>
              <a:pPr>
                <a:defRPr/>
              </a:pPr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7EBAE569-1D6F-4CEF-8C9D-FF2B00919A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FED701C4-B7A2-4EAF-8903-8BB1574A025C}" type="datetimeFigureOut">
              <a:rPr lang="ru-RU"/>
              <a:pPr>
                <a:defRPr/>
              </a:pPr>
              <a:t>20.03.2019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93C84200-7226-4ABC-9780-FCF32989A3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63" r:id="rId2"/>
    <p:sldLayoutId id="2147483771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72" r:id="rId9"/>
    <p:sldLayoutId id="2147483769" r:id="rId10"/>
    <p:sldLayoutId id="214748377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84AA33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84AA33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84AA33"/>
        </a:buClr>
        <a:buSzPct val="7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J:\&#1048;&#1085;&#1089;&#1090;&#1088;&#1091;&#1084;&#1077;&#1085;&#1090;&#1072;&#1083;&#1100;&#1085;&#1072;&#1103;%20&#1084;&#1091;&#1079;&#1099;&#1082;&#1072;%20-%20&#1050;&#1088;&#1072;&#1089;&#1080;&#1074;&#1072;&#1103;%20&#1090;&#1072;&#1090;&#1072;&#1088;&#1089;&#1082;&#1072;&#1103;%20&#1084;&#1077;&#1083;&#1086;&#1076;&#1080;&#1103;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abstract-floral-background-illustration-asia-style-3261334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07070" cy="6858000"/>
          </a:xfrm>
          <a:prstGeom prst="rect">
            <a:avLst/>
          </a:prstGeom>
        </p:spPr>
      </p:pic>
      <p:sp>
        <p:nvSpPr>
          <p:cNvPr id="6151" name="Rectangle 1"/>
          <p:cNvSpPr>
            <a:spLocks noChangeArrowheads="1"/>
          </p:cNvSpPr>
          <p:nvPr/>
        </p:nvSpPr>
        <p:spPr bwMode="auto">
          <a:xfrm>
            <a:off x="857224" y="3214686"/>
            <a:ext cx="7966101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endParaRPr lang="ru-RU" sz="4800" b="1" i="1" dirty="0" smtClean="0">
              <a:solidFill>
                <a:srgbClr val="121ABE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b="1" i="1" dirty="0" smtClean="0">
                <a:solidFill>
                  <a:srgbClr val="51A03E"/>
                </a:solidFill>
                <a:latin typeface="Times New Roman" pitchFamily="18" charset="0"/>
                <a:cs typeface="Times New Roman" pitchFamily="18" charset="0"/>
              </a:rPr>
              <a:t>Руководитель кружка </a:t>
            </a:r>
          </a:p>
          <a:p>
            <a:pPr algn="r"/>
            <a:r>
              <a:rPr lang="ru-RU" sz="2000" b="1" i="1" dirty="0" smtClean="0">
                <a:solidFill>
                  <a:srgbClr val="51A03E"/>
                </a:solidFill>
                <a:latin typeface="Times New Roman" pitchFamily="18" charset="0"/>
                <a:cs typeface="Times New Roman" pitchFamily="18" charset="0"/>
              </a:rPr>
              <a:t>воспитатель по татарскому языку </a:t>
            </a:r>
          </a:p>
          <a:p>
            <a:pPr algn="r"/>
            <a:r>
              <a:rPr lang="ru-RU" sz="2000" b="1" i="1" dirty="0" smtClean="0">
                <a:solidFill>
                  <a:srgbClr val="51A03E"/>
                </a:solidFill>
                <a:latin typeface="Times New Roman" pitchFamily="18" charset="0"/>
                <a:cs typeface="Times New Roman" pitchFamily="18" charset="0"/>
              </a:rPr>
              <a:t>МБДОУ «Детский сад общеразвивающего </a:t>
            </a:r>
          </a:p>
          <a:p>
            <a:pPr algn="r"/>
            <a:r>
              <a:rPr lang="ru-RU" sz="2000" b="1" i="1" dirty="0" smtClean="0">
                <a:solidFill>
                  <a:srgbClr val="51A03E"/>
                </a:solidFill>
                <a:latin typeface="Times New Roman" pitchFamily="18" charset="0"/>
                <a:cs typeface="Times New Roman" pitchFamily="18" charset="0"/>
              </a:rPr>
              <a:t>вида «Сказка» НМР РТ </a:t>
            </a:r>
          </a:p>
          <a:p>
            <a:pPr algn="r"/>
            <a:r>
              <a:rPr lang="ru-RU" sz="2000" b="1" i="1" dirty="0" smtClean="0">
                <a:solidFill>
                  <a:srgbClr val="51A03E"/>
                </a:solidFill>
                <a:latin typeface="Times New Roman" pitchFamily="18" charset="0"/>
                <a:cs typeface="Times New Roman" pitchFamily="18" charset="0"/>
              </a:rPr>
              <a:t>Осипова Э.Ш. </a:t>
            </a:r>
            <a:endParaRPr lang="ru-RU" b="1" dirty="0">
              <a:solidFill>
                <a:srgbClr val="51A03E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3600" dirty="0">
              <a:solidFill>
                <a:srgbClr val="51A03E"/>
              </a:solidFill>
              <a:latin typeface="Uk_Arbat" pitchFamily="2" charset="0"/>
            </a:endParaRPr>
          </a:p>
        </p:txBody>
      </p:sp>
      <p:sp>
        <p:nvSpPr>
          <p:cNvPr id="6152" name="TextBox 9"/>
          <p:cNvSpPr txBox="1">
            <a:spLocks noChangeArrowheads="1"/>
          </p:cNvSpPr>
          <p:nvPr/>
        </p:nvSpPr>
        <p:spPr bwMode="auto">
          <a:xfrm>
            <a:off x="4000500" y="500063"/>
            <a:ext cx="5000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Trebuchet MS" pitchFamily="34" charset="0"/>
            </a:endParaRPr>
          </a:p>
        </p:txBody>
      </p:sp>
      <p:pic>
        <p:nvPicPr>
          <p:cNvPr id="12" name="Инструментальная музыка - Красивая татарская мелодия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715404" y="6429396"/>
            <a:ext cx="304800" cy="304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71868" y="1285860"/>
            <a:ext cx="5357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i="1" dirty="0" err="1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Любознайки</a:t>
            </a:r>
            <a:endParaRPr lang="ru-RU" sz="7200" b="1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1"/>
          <p:cNvSpPr>
            <a:spLocks noChangeArrowheads="1"/>
          </p:cNvSpPr>
          <p:nvPr/>
        </p:nvSpPr>
        <p:spPr bwMode="auto">
          <a:xfrm>
            <a:off x="-285784" y="1857364"/>
            <a:ext cx="8572560" cy="2785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/>
            <a:r>
              <a:rPr lang="tt-RU" sz="3500" b="1" i="1" dirty="0" smtClean="0">
                <a:solidFill>
                  <a:srgbClr val="121ABE"/>
                </a:solidFill>
                <a:latin typeface="Times New Roman" pitchFamily="18" charset="0"/>
                <a:cs typeface="Times New Roman" pitchFamily="18" charset="0"/>
              </a:rPr>
              <a:t>  “Только тот, кто любит, ценит и уважает накопленное и сохраненное предшествующим поколением, может любить Родину, узнать её, стать подлинным патриотом.”  С.Михалков </a:t>
            </a:r>
            <a:endParaRPr lang="tt-RU" sz="3500" b="1" i="1" dirty="0">
              <a:solidFill>
                <a:srgbClr val="121ABE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5" name="Рисунок 4" descr="0_11624c_d6f1ba58_orig (1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142852"/>
            <a:ext cx="2384501" cy="2428868"/>
          </a:xfrm>
          <a:prstGeom prst="rect">
            <a:avLst/>
          </a:prstGeom>
        </p:spPr>
      </p:pic>
      <p:pic>
        <p:nvPicPr>
          <p:cNvPr id="6" name="Рисунок 5" descr="0_11624c_d6f1ba58_orig (1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34117">
            <a:off x="6418100" y="4244489"/>
            <a:ext cx="2507852" cy="2554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7088" y="533400"/>
            <a:ext cx="5105400" cy="28686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9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8196" name="Рисунок 3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500034" y="785794"/>
            <a:ext cx="8215370" cy="530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t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</a:p>
          <a:p>
            <a:pPr>
              <a:lnSpc>
                <a:spcPct val="150000"/>
              </a:lnSpc>
            </a:pPr>
            <a:r>
              <a:rPr lang="tt-RU" sz="1600" b="1" i="1" dirty="0" smtClean="0">
                <a:solidFill>
                  <a:srgbClr val="121ABE"/>
                </a:solidFill>
                <a:latin typeface="Times New Roman" pitchFamily="18" charset="0"/>
                <a:cs typeface="Times New Roman" pitchFamily="18" charset="0"/>
              </a:rPr>
              <a:t>Осуществление комплексного подхода к воспитанию дошкольников на лучших традициях татарского народа, в духе патриотизма, бережного отношения к истории, культуры татарского народа; формирования толерантного отношения к культурным традициям народов Республики Татарстан и Поволжья.</a:t>
            </a:r>
            <a:endParaRPr lang="ru-RU" sz="1600" b="1" i="1" dirty="0" smtClean="0">
              <a:solidFill>
                <a:srgbClr val="121ABE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tt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tt-RU" sz="1600" b="1" i="1" dirty="0" smtClean="0">
                <a:solidFill>
                  <a:srgbClr val="121ABE"/>
                </a:solidFill>
                <a:latin typeface="Times New Roman" pitchFamily="18" charset="0"/>
                <a:cs typeface="Times New Roman" pitchFamily="18" charset="0"/>
              </a:rPr>
              <a:t>Формирование у дошкольников представлений о музее;</a:t>
            </a:r>
            <a:endParaRPr lang="ru-RU" sz="1600" b="1" i="1" dirty="0" smtClean="0">
              <a:solidFill>
                <a:srgbClr val="121ABE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tt-RU" sz="1600" b="1" i="1" dirty="0" smtClean="0">
                <a:solidFill>
                  <a:srgbClr val="121ABE"/>
                </a:solidFill>
                <a:latin typeface="Times New Roman" pitchFamily="18" charset="0"/>
                <a:cs typeface="Times New Roman" pitchFamily="18" charset="0"/>
              </a:rPr>
              <a:t>Ознакомление детей с элементами материальной культуры, включающей в себя знакомство с жилищем, предметами быта, орудиями труда, одеждой, национальными блюдами;</a:t>
            </a:r>
            <a:endParaRPr lang="ru-RU" sz="1600" b="1" i="1" dirty="0" smtClean="0">
              <a:solidFill>
                <a:srgbClr val="121ABE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tt-RU" sz="1600" b="1" i="1" dirty="0" smtClean="0">
                <a:solidFill>
                  <a:srgbClr val="121ABE"/>
                </a:solidFill>
                <a:latin typeface="Times New Roman" pitchFamily="18" charset="0"/>
                <a:cs typeface="Times New Roman" pitchFamily="18" charset="0"/>
              </a:rPr>
              <a:t>Привитие интереса к духовной культуре татарского народа через обычаи, обряды, праздники, народное творчество, искусство;</a:t>
            </a:r>
            <a:endParaRPr lang="ru-RU" sz="1600" b="1" i="1" dirty="0" smtClean="0">
              <a:solidFill>
                <a:srgbClr val="121ABE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tt-RU" sz="1600" b="1" i="1" dirty="0" smtClean="0">
                <a:solidFill>
                  <a:srgbClr val="121ABE"/>
                </a:solidFill>
                <a:latin typeface="Times New Roman" pitchFamily="18" charset="0"/>
                <a:cs typeface="Times New Roman" pitchFamily="18" charset="0"/>
              </a:rPr>
              <a:t>Воспитание нравственно- патриотических чувств, чувства уважительного и доброжелательного отношения к людям разных национальностей</a:t>
            </a:r>
            <a:r>
              <a:rPr lang="tt-RU" sz="1600" b="1" i="1" dirty="0" smtClean="0"/>
              <a:t>. </a:t>
            </a:r>
            <a:endParaRPr lang="ru-RU" sz="1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7088" y="533400"/>
            <a:ext cx="5105400" cy="28686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9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8196" name="Рисунок 3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4643438" y="714356"/>
            <a:ext cx="42148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tt-RU" sz="1600" b="1" dirty="0" smtClean="0">
                <a:solidFill>
                  <a:srgbClr val="121ABE"/>
                </a:solidFill>
                <a:latin typeface="Times New Roman" pitchFamily="18" charset="0"/>
                <a:cs typeface="Times New Roman" pitchFamily="18" charset="0"/>
              </a:rPr>
              <a:t>обязательное сочетание предметного мира музея с программой, ориентированной на проявление активности детей                        ( использование всех видов детской деятельности)</a:t>
            </a:r>
            <a:endParaRPr lang="ru-RU" sz="1600" b="1" dirty="0">
              <a:solidFill>
                <a:srgbClr val="121AB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7158" y="1071546"/>
            <a:ext cx="3786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t-RU" sz="1600" b="1" dirty="0" smtClean="0">
                <a:solidFill>
                  <a:srgbClr val="121ABE"/>
                </a:solidFill>
                <a:latin typeface="Times New Roman" pitchFamily="18" charset="0"/>
                <a:cs typeface="Times New Roman" pitchFamily="18" charset="0"/>
              </a:rPr>
              <a:t>содержательность (материал должен иметь образовательно-воспитательное значение для детей)</a:t>
            </a:r>
            <a:endParaRPr lang="ru-RU" sz="1600" b="1" dirty="0" smtClean="0">
              <a:solidFill>
                <a:srgbClr val="121AB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2844" y="2786058"/>
            <a:ext cx="27146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t-RU" sz="1600" b="1" dirty="0" smtClean="0">
                <a:solidFill>
                  <a:srgbClr val="121ABE"/>
                </a:solidFill>
                <a:latin typeface="Times New Roman" pitchFamily="18" charset="0"/>
                <a:cs typeface="Times New Roman" pitchFamily="18" charset="0"/>
              </a:rPr>
              <a:t>последовательность ознакомления детей с музейными экспонатами</a:t>
            </a:r>
          </a:p>
          <a:p>
            <a:pPr lvl="0"/>
            <a:r>
              <a:rPr lang="tt-RU" sz="1600" b="1" dirty="0" smtClean="0">
                <a:solidFill>
                  <a:srgbClr val="121ABE"/>
                </a:solidFill>
                <a:latin typeface="Times New Roman" pitchFamily="18" charset="0"/>
                <a:cs typeface="Times New Roman" pitchFamily="18" charset="0"/>
              </a:rPr>
              <a:t> (от старинных к современным)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5786" y="4643446"/>
            <a:ext cx="15001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t-RU" sz="1600" b="1" dirty="0" smtClean="0">
                <a:solidFill>
                  <a:srgbClr val="121ABE"/>
                </a:solidFill>
                <a:latin typeface="Times New Roman" pitchFamily="18" charset="0"/>
                <a:cs typeface="Times New Roman" pitchFamily="18" charset="0"/>
              </a:rPr>
              <a:t>доступность</a:t>
            </a:r>
            <a:endParaRPr lang="ru-RU" sz="1600" b="1" dirty="0" smtClean="0">
              <a:solidFill>
                <a:srgbClr val="121AB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00826" y="4643446"/>
            <a:ext cx="1928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t-RU" sz="1600" b="1" dirty="0" smtClean="0">
                <a:solidFill>
                  <a:srgbClr val="121ABE"/>
                </a:solidFill>
                <a:latin typeface="Times New Roman" pitchFamily="18" charset="0"/>
                <a:cs typeface="Times New Roman" pitchFamily="18" charset="0"/>
              </a:rPr>
              <a:t>наглядность</a:t>
            </a:r>
            <a:endParaRPr lang="ru-RU" sz="1600" b="1" dirty="0" smtClean="0">
              <a:solidFill>
                <a:srgbClr val="121AB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57488" y="5072074"/>
            <a:ext cx="3286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t-RU" sz="1600" b="1" dirty="0" smtClean="0">
                <a:solidFill>
                  <a:srgbClr val="121ABE"/>
                </a:solidFill>
                <a:latin typeface="Times New Roman" pitchFamily="18" charset="0"/>
                <a:cs typeface="Times New Roman" pitchFamily="18" charset="0"/>
              </a:rPr>
              <a:t>поощрение детских вопросов и фантазий при восприятии</a:t>
            </a:r>
            <a:endParaRPr lang="ru-RU" sz="1600" b="1" dirty="0" smtClean="0">
              <a:solidFill>
                <a:srgbClr val="121AB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72264" y="2786058"/>
            <a:ext cx="24288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t-RU" sz="1600" b="1" dirty="0" smtClean="0">
                <a:solidFill>
                  <a:srgbClr val="121ABE"/>
                </a:solidFill>
                <a:latin typeface="Times New Roman" pitchFamily="18" charset="0"/>
                <a:cs typeface="Times New Roman" pitchFamily="18" charset="0"/>
              </a:rPr>
              <a:t>гуманизм (экспонаты должны вызывать бережное отношение к природе вещей);</a:t>
            </a:r>
            <a:endParaRPr lang="ru-RU" sz="1600" b="1" dirty="0" smtClean="0">
              <a:solidFill>
                <a:srgbClr val="121AB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трелка вверх 21"/>
          <p:cNvSpPr/>
          <p:nvPr/>
        </p:nvSpPr>
        <p:spPr>
          <a:xfrm rot="19214206" flipH="1">
            <a:off x="3271354" y="2140448"/>
            <a:ext cx="250005" cy="714380"/>
          </a:xfrm>
          <a:prstGeom prst="upArrow">
            <a:avLst/>
          </a:prstGeom>
          <a:solidFill>
            <a:srgbClr val="7030A0"/>
          </a:solidFill>
          <a:ln>
            <a:solidFill>
              <a:srgbClr val="EBD9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верх 23"/>
          <p:cNvSpPr/>
          <p:nvPr/>
        </p:nvSpPr>
        <p:spPr>
          <a:xfrm rot="2395996" flipH="1">
            <a:off x="5057879" y="2140055"/>
            <a:ext cx="250005" cy="714380"/>
          </a:xfrm>
          <a:prstGeom prst="upArrow">
            <a:avLst/>
          </a:prstGeom>
          <a:solidFill>
            <a:srgbClr val="7030A0"/>
          </a:solidFill>
          <a:ln>
            <a:solidFill>
              <a:srgbClr val="EBD9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верх 24"/>
          <p:cNvSpPr/>
          <p:nvPr/>
        </p:nvSpPr>
        <p:spPr>
          <a:xfrm rot="7714702" flipH="1">
            <a:off x="5375687" y="3749459"/>
            <a:ext cx="250005" cy="714380"/>
          </a:xfrm>
          <a:prstGeom prst="upArrow">
            <a:avLst/>
          </a:prstGeom>
          <a:solidFill>
            <a:srgbClr val="7030A0"/>
          </a:solidFill>
          <a:ln>
            <a:solidFill>
              <a:srgbClr val="EBD9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верх 25"/>
          <p:cNvSpPr/>
          <p:nvPr/>
        </p:nvSpPr>
        <p:spPr>
          <a:xfrm rot="14140310" flipH="1">
            <a:off x="2883639" y="3805098"/>
            <a:ext cx="250005" cy="714380"/>
          </a:xfrm>
          <a:prstGeom prst="upArrow">
            <a:avLst/>
          </a:prstGeom>
          <a:solidFill>
            <a:srgbClr val="7030A0"/>
          </a:solidFill>
          <a:ln>
            <a:solidFill>
              <a:srgbClr val="EBD9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верх 26"/>
          <p:cNvSpPr/>
          <p:nvPr/>
        </p:nvSpPr>
        <p:spPr>
          <a:xfrm rot="5400000" flipH="1">
            <a:off x="5804319" y="2911060"/>
            <a:ext cx="250005" cy="714380"/>
          </a:xfrm>
          <a:prstGeom prst="upArrow">
            <a:avLst/>
          </a:prstGeom>
          <a:solidFill>
            <a:srgbClr val="7030A0"/>
          </a:solidFill>
          <a:ln>
            <a:solidFill>
              <a:srgbClr val="EBD9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верх 27"/>
          <p:cNvSpPr/>
          <p:nvPr/>
        </p:nvSpPr>
        <p:spPr>
          <a:xfrm rot="16200000" flipH="1">
            <a:off x="2661048" y="2839623"/>
            <a:ext cx="250005" cy="714380"/>
          </a:xfrm>
          <a:prstGeom prst="upArrow">
            <a:avLst/>
          </a:prstGeom>
          <a:solidFill>
            <a:srgbClr val="7030A0"/>
          </a:solidFill>
          <a:ln>
            <a:solidFill>
              <a:srgbClr val="EBD9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верх 28"/>
          <p:cNvSpPr/>
          <p:nvPr/>
        </p:nvSpPr>
        <p:spPr>
          <a:xfrm rot="10800000" flipH="1">
            <a:off x="4143372" y="4071942"/>
            <a:ext cx="250005" cy="714380"/>
          </a:xfrm>
          <a:prstGeom prst="upArrow">
            <a:avLst/>
          </a:prstGeom>
          <a:solidFill>
            <a:srgbClr val="7030A0"/>
          </a:solidFill>
          <a:ln>
            <a:solidFill>
              <a:srgbClr val="EBD9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3214678" y="2786058"/>
            <a:ext cx="2214578" cy="1000132"/>
          </a:xfrm>
          <a:prstGeom prst="ellipse">
            <a:avLst/>
          </a:prstGeom>
          <a:ln>
            <a:solidFill>
              <a:srgbClr val="EBD9E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428992" y="3000372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Принципы</a:t>
            </a:r>
            <a:endParaRPr 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7088" y="533400"/>
            <a:ext cx="5105400" cy="28686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Рисунок 3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5506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142976" y="5857892"/>
            <a:ext cx="6643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400" b="1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Воспитанники кружка “Любознайки”</a:t>
            </a:r>
            <a:endParaRPr lang="ru-RU" sz="2400" b="1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20180511_1514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142852"/>
            <a:ext cx="7524770" cy="5643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7088" y="533400"/>
            <a:ext cx="5105400" cy="28686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Рисунок 3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5506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71472" y="4643446"/>
            <a:ext cx="3000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Экскурсия в музей “Татарская изба”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20171110_1005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14290"/>
            <a:ext cx="2793206" cy="3724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20171110_1003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71934" y="3000372"/>
            <a:ext cx="2786082" cy="3714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DSCN151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7686" y="214290"/>
            <a:ext cx="4000496" cy="30003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7088" y="533400"/>
            <a:ext cx="5105400" cy="28686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Рисунок 3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DSCN15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357166"/>
            <a:ext cx="3779058" cy="28342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 descr="аа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314" y="214290"/>
            <a:ext cx="4071966" cy="3053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Рисунок 17" descr="DSCN150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00298" y="3500438"/>
            <a:ext cx="4214842" cy="31611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7088" y="533400"/>
            <a:ext cx="5105400" cy="28686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Рисунок 3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572000" y="4857760"/>
            <a:ext cx="3857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Дети с интересои изучают каждый экспонат</a:t>
            </a:r>
            <a:endParaRPr lang="ru-RU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20171027_1528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1309674"/>
            <a:ext cx="3571900" cy="47625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20171110_0851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71934" y="642918"/>
            <a:ext cx="4667282" cy="3500462"/>
          </a:xfrm>
          <a:prstGeom prst="rect">
            <a:avLst/>
          </a:prstGeom>
          <a:solidFill>
            <a:srgbClr val="FFE79B"/>
          </a:solidFill>
          <a:ln w="88900" cap="sq">
            <a:solidFill>
              <a:srgbClr val="FFE79B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7088" y="533400"/>
            <a:ext cx="5105400" cy="28686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Рисунок 3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0" y="3000372"/>
            <a:ext cx="3500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Гладит все, чего касается</a:t>
            </a:r>
          </a:p>
          <a:p>
            <a:pPr algn="ctr"/>
            <a:r>
              <a:rPr lang="tt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дотронешься – кусается!</a:t>
            </a:r>
            <a:endParaRPr lang="ru-RU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20171110_0942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3306" y="142852"/>
            <a:ext cx="4786346" cy="63817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E79B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7088" y="533400"/>
            <a:ext cx="5105400" cy="28686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Рисунок 3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71472" y="5929330"/>
            <a:ext cx="7858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Очень интересно пользоваться ухватом и пить чай из самовара!</a:t>
            </a:r>
            <a:endParaRPr lang="ru-RU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20171110_0854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428604"/>
            <a:ext cx="3786214" cy="50482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20171110_0941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428604"/>
            <a:ext cx="3786214" cy="50482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7088" y="533400"/>
            <a:ext cx="5105400" cy="28686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Рисунок 3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3714752"/>
            <a:ext cx="3860061" cy="28950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 descr="20171110_10164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142852"/>
            <a:ext cx="2599913" cy="34665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 descr="DSCN850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71934" y="142852"/>
            <a:ext cx="4622066" cy="34665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DSCN150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86314" y="3786190"/>
            <a:ext cx="3786182" cy="28396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7088" y="533400"/>
            <a:ext cx="5105400" cy="28686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Рисунок 3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20180316_1535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285728"/>
            <a:ext cx="4071966" cy="5429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E79B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20180316_153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314" y="285728"/>
            <a:ext cx="4071966" cy="5429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E79B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2357422" y="5786454"/>
            <a:ext cx="4286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Подарок маме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7088" y="533400"/>
            <a:ext cx="5105400" cy="28686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Рисунок 3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036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0" y="5072074"/>
            <a:ext cx="27860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Хлеб – всему голова!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20180406_1521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14290"/>
            <a:ext cx="3071834" cy="40957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E79B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Копия 20180406_1505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80221" y="142852"/>
            <a:ext cx="3663779" cy="37994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E79B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7088" y="533400"/>
            <a:ext cx="5105400" cy="28686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Рисунок 3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429256" y="1142984"/>
            <a:ext cx="3714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Праздник “Щипание гуся – Каз өмәсе”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DSCN70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9124" y="3143248"/>
            <a:ext cx="4714876" cy="35361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E79B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DSCN705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357166"/>
            <a:ext cx="4929222" cy="36969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E79B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7088" y="533400"/>
            <a:ext cx="5105400" cy="28686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Рисунок 3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786314" y="1285860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праздником “Навруз”!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все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142852"/>
            <a:ext cx="4582682" cy="37862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E79B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DSCN363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6248" y="3357562"/>
            <a:ext cx="4500594" cy="3375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E79B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7088" y="533400"/>
            <a:ext cx="5105400" cy="28686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Рисунок 3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286844" cy="6965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643174" y="357166"/>
            <a:ext cx="364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Ден</a:t>
            </a:r>
            <a:r>
              <a:rPr lang="ru-RU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родного языка!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DSCN27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1428736"/>
            <a:ext cx="3286148" cy="2464611"/>
          </a:xfrm>
          <a:prstGeom prst="rect">
            <a:avLst/>
          </a:prstGeom>
        </p:spPr>
      </p:pic>
      <p:pic>
        <p:nvPicPr>
          <p:cNvPr id="13" name="Рисунок 12" descr="IMG_20180215_0956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1214422"/>
            <a:ext cx="2643206" cy="3524275"/>
          </a:xfrm>
          <a:prstGeom prst="rect">
            <a:avLst/>
          </a:prstGeom>
        </p:spPr>
      </p:pic>
      <p:pic>
        <p:nvPicPr>
          <p:cNvPr id="10" name="Рисунок 9" descr="IMG-20190222-WA003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7884" y="1214422"/>
            <a:ext cx="3069137" cy="4096450"/>
          </a:xfrm>
          <a:prstGeom prst="rect">
            <a:avLst/>
          </a:prstGeom>
        </p:spPr>
      </p:pic>
      <p:pic>
        <p:nvPicPr>
          <p:cNvPr id="12" name="Рисунок 11" descr="DSCN275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14612" y="3857628"/>
            <a:ext cx="3500430" cy="26253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7088" y="533400"/>
            <a:ext cx="5105400" cy="28686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Рисунок 3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143108" y="214290"/>
            <a:ext cx="5143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Весёлый “Сабантуй”!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D:\Рабочий стол\мама\110CANON\SDC111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3696892"/>
            <a:ext cx="4071966" cy="3053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E79B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IMG_136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714356"/>
            <a:ext cx="4214810" cy="3161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E79B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SDC1115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596" y="785794"/>
            <a:ext cx="4214842" cy="2753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E79B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7088" y="533400"/>
            <a:ext cx="5105400" cy="28686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41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7412" name="Рисунок 3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0"/>
            <a:ext cx="76438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Box 9"/>
          <p:cNvSpPr txBox="1">
            <a:spLocks noChangeArrowheads="1"/>
          </p:cNvSpPr>
          <p:nvPr/>
        </p:nvSpPr>
        <p:spPr bwMode="auto">
          <a:xfrm>
            <a:off x="4000500" y="500063"/>
            <a:ext cx="5000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17415" name="Rectangle 2"/>
          <p:cNvSpPr>
            <a:spLocks noChangeArrowheads="1"/>
          </p:cNvSpPr>
          <p:nvPr/>
        </p:nvSpPr>
        <p:spPr bwMode="auto">
          <a:xfrm>
            <a:off x="1214414" y="1643050"/>
            <a:ext cx="7715280" cy="292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>
              <a:lnSpc>
                <a:spcPct val="150000"/>
              </a:lnSpc>
            </a:pPr>
            <a:r>
              <a:rPr lang="ru-RU" sz="6000" b="1" i="1" dirty="0" smtClean="0">
                <a:solidFill>
                  <a:srgbClr val="51A03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Благодарим за внимание!</a:t>
            </a:r>
            <a:endParaRPr lang="ru-RU" sz="6000" b="1" i="1" dirty="0">
              <a:solidFill>
                <a:srgbClr val="51A03E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8" name="Рисунок 7" descr="Копия abstract-floral-background-illustration-asia-style-3261334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200023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олнцестояние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543</TotalTime>
  <Words>292</Words>
  <Application>Microsoft Office PowerPoint</Application>
  <PresentationFormat>Экран (4:3)</PresentationFormat>
  <Paragraphs>37</Paragraphs>
  <Slides>18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Изящная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Tatar Yazyk</cp:lastModifiedBy>
  <cp:revision>72</cp:revision>
  <dcterms:created xsi:type="dcterms:W3CDTF">2015-10-30T23:35:29Z</dcterms:created>
  <dcterms:modified xsi:type="dcterms:W3CDTF">2019-03-20T10:44:41Z</dcterms:modified>
</cp:coreProperties>
</file>