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9" r:id="rId3"/>
    <p:sldId id="270" r:id="rId4"/>
    <p:sldId id="259" r:id="rId5"/>
    <p:sldId id="275" r:id="rId6"/>
    <p:sldId id="280" r:id="rId7"/>
    <p:sldId id="281" r:id="rId8"/>
    <p:sldId id="282" r:id="rId9"/>
    <p:sldId id="260" r:id="rId10"/>
    <p:sldId id="271" r:id="rId11"/>
    <p:sldId id="261" r:id="rId12"/>
    <p:sldId id="262" r:id="rId13"/>
    <p:sldId id="263" r:id="rId14"/>
    <p:sldId id="264" r:id="rId15"/>
    <p:sldId id="265" r:id="rId16"/>
    <p:sldId id="266" r:id="rId17"/>
    <p:sldId id="268" r:id="rId18"/>
    <p:sldId id="269" r:id="rId19"/>
    <p:sldId id="276" r:id="rId20"/>
    <p:sldId id="277"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45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1C20EF-6195-42E8-9DD8-871789ED5E79}" type="datetimeFigureOut">
              <a:rPr lang="ru-RU" smtClean="0"/>
              <a:t>13.04.2020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E58BB6-DFC3-41DC-9BB9-103E30AE3EAA}" type="slidenum">
              <a:rPr lang="ru-RU" smtClean="0"/>
              <a:t>‹#›</a:t>
            </a:fld>
            <a:endParaRPr lang="ru-RU"/>
          </a:p>
        </p:txBody>
      </p:sp>
    </p:spTree>
    <p:extLst>
      <p:ext uri="{BB962C8B-B14F-4D97-AF65-F5344CB8AC3E}">
        <p14:creationId xmlns:p14="http://schemas.microsoft.com/office/powerpoint/2010/main" val="1592958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5E58BB6-DFC3-41DC-9BB9-103E30AE3EAA}" type="slidenum">
              <a:rPr lang="ru-RU" smtClean="0"/>
              <a:t>5</a:t>
            </a:fld>
            <a:endParaRPr lang="ru-RU"/>
          </a:p>
        </p:txBody>
      </p:sp>
    </p:spTree>
    <p:extLst>
      <p:ext uri="{BB962C8B-B14F-4D97-AF65-F5344CB8AC3E}">
        <p14:creationId xmlns:p14="http://schemas.microsoft.com/office/powerpoint/2010/main" val="496424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5E58BB6-DFC3-41DC-9BB9-103E30AE3EAA}" type="slidenum">
              <a:rPr lang="ru-RU" smtClean="0"/>
              <a:t>20</a:t>
            </a:fld>
            <a:endParaRPr lang="ru-RU"/>
          </a:p>
        </p:txBody>
      </p:sp>
    </p:spTree>
    <p:extLst>
      <p:ext uri="{BB962C8B-B14F-4D97-AF65-F5344CB8AC3E}">
        <p14:creationId xmlns:p14="http://schemas.microsoft.com/office/powerpoint/2010/main" val="3741986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13.04.2020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13.04.2020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13.04.2020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13.04.2020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13.04.2020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13.04.2020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13.04.2020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13.04.2020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13.04.2020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13.04.2020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13.04.2020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13.04.2020</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rmAutofit fontScale="77500" lnSpcReduction="20000"/>
          </a:bodyPr>
          <a:lstStyle/>
          <a:p>
            <a:r>
              <a:rPr lang="tt-RU" b="1" dirty="0" smtClean="0"/>
              <a:t>Башкарды:</a:t>
            </a:r>
          </a:p>
          <a:p>
            <a:r>
              <a:rPr lang="tt-RU" b="1" dirty="0" smtClean="0"/>
              <a:t>МБГББУ Салагыш урта мәктәбенең </a:t>
            </a:r>
            <a:r>
              <a:rPr lang="en-US" b="1" dirty="0" smtClean="0"/>
              <a:t>4</a:t>
            </a:r>
            <a:r>
              <a:rPr lang="tt-RU" b="1" dirty="0" smtClean="0"/>
              <a:t> класс укучысы Сәйфиев Ислам Расих улы</a:t>
            </a:r>
          </a:p>
        </p:txBody>
      </p:sp>
      <p:sp>
        <p:nvSpPr>
          <p:cNvPr id="2" name="Заголовок 1"/>
          <p:cNvSpPr>
            <a:spLocks noGrp="1"/>
          </p:cNvSpPr>
          <p:nvPr>
            <p:ph type="ctrTitle"/>
          </p:nvPr>
        </p:nvSpPr>
        <p:spPr>
          <a:xfrm>
            <a:off x="685800" y="908721"/>
            <a:ext cx="7772400" cy="2691730"/>
          </a:xfrm>
        </p:spPr>
        <p:txBody>
          <a:bodyPr>
            <a:normAutofit fontScale="90000"/>
          </a:bodyPr>
          <a:lstStyle/>
          <a:p>
            <a:r>
              <a:rPr lang="ru-RU" dirty="0" err="1" smtClean="0">
                <a:solidFill>
                  <a:srgbClr val="FF0000"/>
                </a:solidFill>
              </a:rPr>
              <a:t>Буыннардан</a:t>
            </a:r>
            <a:r>
              <a:rPr lang="ru-RU" dirty="0" smtClean="0">
                <a:solidFill>
                  <a:srgbClr val="FF0000"/>
                </a:solidFill>
              </a:rPr>
              <a:t> </a:t>
            </a:r>
            <a:r>
              <a:rPr lang="ru-RU" dirty="0" err="1" smtClean="0">
                <a:solidFill>
                  <a:srgbClr val="FF0000"/>
                </a:solidFill>
              </a:rPr>
              <a:t>буыннарга</a:t>
            </a:r>
            <a:r>
              <a:rPr lang="tt-RU" dirty="0" smtClean="0">
                <a:solidFill>
                  <a:srgbClr val="FF0000"/>
                </a:solidFill>
              </a:rPr>
              <a:t> ядкарь булып күчә батырлык</a:t>
            </a:r>
            <a:endParaRPr lang="ru-RU" dirty="0">
              <a:solidFill>
                <a:srgbClr val="FF00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val="1183467314"/>
              </p:ext>
            </p:extLst>
          </p:nvPr>
        </p:nvGraphicFramePr>
        <p:xfrm>
          <a:off x="3703638" y="762000"/>
          <a:ext cx="1587500" cy="685800"/>
        </p:xfrm>
        <a:graphic>
          <a:graphicData uri="http://schemas.openxmlformats.org/presentationml/2006/ole">
            <mc:AlternateContent xmlns:mc="http://schemas.openxmlformats.org/markup-compatibility/2006">
              <mc:Choice xmlns:v="urn:schemas-microsoft-com:vml" Requires="v">
                <p:oleObj spid="_x0000_s1032" name="Объект упаковщика для оболочки" showAsIcon="1" r:id="rId3" imgW="1587960" imgH="685800" progId="Package">
                  <p:embed/>
                </p:oleObj>
              </mc:Choice>
              <mc:Fallback>
                <p:oleObj name="Объект упаковщика для оболочки" showAsIcon="1" r:id="rId3" imgW="1587960" imgH="685800" progId="Package">
                  <p:embed/>
                  <p:pic>
                    <p:nvPicPr>
                      <p:cNvPr id="0" name=""/>
                      <p:cNvPicPr/>
                      <p:nvPr/>
                    </p:nvPicPr>
                    <p:blipFill>
                      <a:blip r:embed="rId4"/>
                      <a:stretch>
                        <a:fillRect/>
                      </a:stretch>
                    </p:blipFill>
                    <p:spPr>
                      <a:xfrm>
                        <a:off x="3703638" y="762000"/>
                        <a:ext cx="1587500" cy="685800"/>
                      </a:xfrm>
                      <a:prstGeom prst="rect">
                        <a:avLst/>
                      </a:prstGeom>
                    </p:spPr>
                  </p:pic>
                </p:oleObj>
              </mc:Fallback>
            </mc:AlternateContent>
          </a:graphicData>
        </a:graphic>
      </p:graphicFrame>
    </p:spTree>
    <p:extLst>
      <p:ext uri="{BB962C8B-B14F-4D97-AF65-F5344CB8AC3E}">
        <p14:creationId xmlns:p14="http://schemas.microsoft.com/office/powerpoint/2010/main" val="199834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360512"/>
            <a:ext cx="7200800" cy="6001643"/>
          </a:xfrm>
          <a:prstGeom prst="rect">
            <a:avLst/>
          </a:prstGeom>
        </p:spPr>
        <p:txBody>
          <a:bodyPr wrap="square">
            <a:spAutoFit/>
          </a:bodyPr>
          <a:lstStyle/>
          <a:p>
            <a:pPr algn="ctr"/>
            <a:r>
              <a:rPr lang="tt-RU" sz="4800"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1945-20</a:t>
            </a:r>
            <a:r>
              <a:rPr lang="en-US" sz="4800" b="1" i="1"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20</a:t>
            </a:r>
            <a: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r>
            <a:b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br>
            <a: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r>
            <a:b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br>
            <a: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r>
            <a:b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br>
            <a: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Бөек Җиңүнең хаклыгын, дөреслеген тарихтан сызып булмаячак. Миллионнарның кайнар каны, газиз җаны бәрабәренә яулап алынган Җиңүнең әһәмиятен яш</a:t>
            </a:r>
            <a:r>
              <a:rPr lang="ru-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ь </a:t>
            </a:r>
            <a:r>
              <a:rPr lang="ru-RU" sz="2800" b="1" dirty="0" err="1">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буынга</a:t>
            </a:r>
            <a: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аңлату, хакыйкат</a:t>
            </a:r>
            <a:r>
              <a:rPr lang="ru-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ь</a:t>
            </a:r>
            <a:r>
              <a:rPr lang="tt-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не бозмыйча җиткерү-безнең бурычыбыз. Бөек Җиңү бөеклеге белән үзенең әһәмиятен, югары бәясен югалтмыйча, тарих битләрендә мәңге сакланырга </a:t>
            </a:r>
            <a:r>
              <a:rPr lang="tt-RU" sz="2800" b="1" dirty="0" smtClean="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тиеш. (Ш.Садыйков.)</a:t>
            </a:r>
            <a:endParaRPr lang="ru-RU" sz="2800" b="1" dirty="0">
              <a:ln w="1905"/>
              <a:solidFill>
                <a:sysClr val="windowText" lastClr="0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33655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8964488" cy="1143000"/>
          </a:xfrm>
        </p:spPr>
        <p:txBody>
          <a:bodyPr>
            <a:normAutofit fontScale="90000"/>
          </a:bodyPr>
          <a:lstStyle/>
          <a:p>
            <a:pPr algn="ctr"/>
            <a:r>
              <a:rPr lang="ru-RU" dirty="0" smtClean="0"/>
              <a:t>4 </a:t>
            </a:r>
            <a:r>
              <a:rPr lang="ru-RU" dirty="0" err="1" smtClean="0"/>
              <a:t>куркыныч</a:t>
            </a:r>
            <a:r>
              <a:rPr lang="ru-RU" dirty="0" smtClean="0"/>
              <a:t> ел –</a:t>
            </a:r>
            <a:r>
              <a:rPr lang="ru-RU" dirty="0" err="1" smtClean="0"/>
              <a:t>ул</a:t>
            </a:r>
            <a:r>
              <a:rPr lang="ru-RU" dirty="0" smtClean="0"/>
              <a:t> 1418 </a:t>
            </a:r>
            <a:r>
              <a:rPr lang="ru-RU" dirty="0" err="1" smtClean="0"/>
              <a:t>коточкыч</a:t>
            </a:r>
            <a:r>
              <a:rPr lang="ru-RU" dirty="0" smtClean="0"/>
              <a:t> </a:t>
            </a:r>
            <a:r>
              <a:rPr lang="ru-RU" dirty="0" err="1" smtClean="0"/>
              <a:t>көн</a:t>
            </a:r>
            <a:r>
              <a:rPr lang="ru-RU" dirty="0" smtClean="0"/>
              <a:t> </a:t>
            </a:r>
            <a:r>
              <a:rPr lang="ru-RU" dirty="0" err="1" smtClean="0"/>
              <a:t>һәм</a:t>
            </a:r>
            <a:r>
              <a:rPr lang="ru-RU" dirty="0" smtClean="0"/>
              <a:t> </a:t>
            </a:r>
            <a:r>
              <a:rPr lang="ru-RU" dirty="0" err="1" smtClean="0"/>
              <a:t>төн</a:t>
            </a:r>
            <a:r>
              <a:rPr lang="ru-RU" dirty="0" smtClean="0"/>
              <a:t> , совет </a:t>
            </a:r>
            <a:r>
              <a:rPr lang="ru-RU" dirty="0" err="1" smtClean="0"/>
              <a:t>халкының</a:t>
            </a:r>
            <a:r>
              <a:rPr lang="ru-RU" dirty="0" smtClean="0"/>
              <a:t> </a:t>
            </a:r>
            <a:r>
              <a:rPr lang="ru-RU" dirty="0" err="1" smtClean="0"/>
              <a:t>бердәмлеге</a:t>
            </a:r>
            <a:r>
              <a:rPr lang="ru-RU" dirty="0" smtClean="0"/>
              <a:t>, </a:t>
            </a:r>
            <a:r>
              <a:rPr lang="ru-RU" dirty="0" err="1" smtClean="0"/>
              <a:t>дуслыгы</a:t>
            </a:r>
            <a:endParaRPr lang="ru-RU" dirty="0"/>
          </a:p>
        </p:txBody>
      </p:sp>
      <p:pic>
        <p:nvPicPr>
          <p:cNvPr id="4" name="chart"/>
          <p:cNvPicPr>
            <a:picLocks noGrp="1" noChangeAspect="1"/>
          </p:cNvPicPr>
          <p:nvPr>
            <p:ph sz="quarter" idx="13"/>
          </p:nvPr>
        </p:nvPicPr>
        <p:blipFill rotWithShape="1">
          <a:blip r:embed="rId2"/>
          <a:srcRect b="4354"/>
          <a:stretch/>
        </p:blipFill>
        <p:spPr>
          <a:xfrm>
            <a:off x="611560" y="2348880"/>
            <a:ext cx="7992888" cy="4328904"/>
          </a:xfrm>
          <a:prstGeom prst="rect">
            <a:avLst/>
          </a:prstGeom>
        </p:spPr>
      </p:pic>
    </p:spTree>
    <p:extLst>
      <p:ext uri="{BB962C8B-B14F-4D97-AF65-F5344CB8AC3E}">
        <p14:creationId xmlns:p14="http://schemas.microsoft.com/office/powerpoint/2010/main" val="3050998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92100"/>
            <a:ext cx="8748464" cy="1143000"/>
          </a:xfrm>
        </p:spPr>
        <p:txBody>
          <a:bodyPr>
            <a:normAutofit fontScale="90000"/>
          </a:bodyPr>
          <a:lstStyle/>
          <a:p>
            <a:pPr algn="ctr"/>
            <a:r>
              <a:rPr lang="tt-RU" smtClean="0">
                <a:solidFill>
                  <a:srgbClr val="FF0000"/>
                </a:solidFill>
              </a:rPr>
              <a:t>Ямурза авылыннан сугыш кырында ятып калганнар</a:t>
            </a:r>
            <a:endParaRPr lang="ru-RU" dirty="0">
              <a:solidFill>
                <a:srgbClr val="FF0000"/>
              </a:solidFill>
            </a:endParaRP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l="5500" t="1999" r="8500" b="8223"/>
          <a:stretch/>
        </p:blipFill>
        <p:spPr>
          <a:xfrm>
            <a:off x="611560" y="1844824"/>
            <a:ext cx="6624736" cy="4776462"/>
          </a:xfrm>
          <a:prstGeom prst="rect">
            <a:avLst/>
          </a:prstGeom>
        </p:spPr>
      </p:pic>
    </p:spTree>
    <p:extLst>
      <p:ext uri="{BB962C8B-B14F-4D97-AF65-F5344CB8AC3E}">
        <p14:creationId xmlns:p14="http://schemas.microsoft.com/office/powerpoint/2010/main" val="1722832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1143000"/>
          </a:xfrm>
        </p:spPr>
        <p:txBody>
          <a:bodyPr>
            <a:noAutofit/>
          </a:bodyPr>
          <a:lstStyle/>
          <a:p>
            <a:pPr algn="ctr"/>
            <a:r>
              <a:rPr lang="ru-RU" sz="4000" dirty="0" err="1" smtClean="0">
                <a:solidFill>
                  <a:srgbClr val="FF0000"/>
                </a:solidFill>
              </a:rPr>
              <a:t>Аларны</a:t>
            </a:r>
            <a:r>
              <a:rPr lang="tt-RU" sz="4000" dirty="0" smtClean="0">
                <a:solidFill>
                  <a:srgbClr val="FF0000"/>
                </a:solidFill>
              </a:rPr>
              <a:t>ң исеме “Хәтер” китабында</a:t>
            </a:r>
            <a:endParaRPr lang="ru-RU" sz="4000" dirty="0">
              <a:solidFill>
                <a:srgbClr val="FF0000"/>
              </a:solidFill>
            </a:endParaRPr>
          </a:p>
        </p:txBody>
      </p:sp>
      <p:graphicFrame>
        <p:nvGraphicFramePr>
          <p:cNvPr id="4" name="Объект 3"/>
          <p:cNvGraphicFramePr>
            <a:graphicFrameLocks noGrp="1"/>
          </p:cNvGraphicFramePr>
          <p:nvPr>
            <p:ph sz="quarter" idx="13"/>
            <p:extLst>
              <p:ext uri="{D42A27DB-BD31-4B8C-83A1-F6EECF244321}">
                <p14:modId xmlns:p14="http://schemas.microsoft.com/office/powerpoint/2010/main" val="2139176652"/>
              </p:ext>
            </p:extLst>
          </p:nvPr>
        </p:nvGraphicFramePr>
        <p:xfrm>
          <a:off x="1403648" y="1916832"/>
          <a:ext cx="6400800" cy="4480560"/>
        </p:xfrm>
        <a:graphic>
          <a:graphicData uri="http://schemas.openxmlformats.org/drawingml/2006/table">
            <a:tbl>
              <a:tblPr firstRow="1" bandRow="1">
                <a:tableStyleId>{5C22544A-7EE6-4342-B048-85BDC9FD1C3A}</a:tableStyleId>
              </a:tblPr>
              <a:tblGrid>
                <a:gridCol w="2133600"/>
                <a:gridCol w="2133600"/>
                <a:gridCol w="2133600"/>
              </a:tblGrid>
              <a:tr h="555490">
                <a:tc>
                  <a:txBody>
                    <a:bodyPr/>
                    <a:lstStyle/>
                    <a:p>
                      <a:r>
                        <a:rPr lang="tt-RU" dirty="0" smtClean="0"/>
                        <a:t>Исем-фамилиясе</a:t>
                      </a:r>
                      <a:endParaRPr lang="ru-RU" dirty="0"/>
                    </a:p>
                  </a:txBody>
                  <a:tcPr marL="71120" marR="71120"/>
                </a:tc>
                <a:tc>
                  <a:txBody>
                    <a:bodyPr/>
                    <a:lstStyle/>
                    <a:p>
                      <a:r>
                        <a:rPr lang="tt-RU" dirty="0" smtClean="0"/>
                        <a:t>Кайчан һәлак була</a:t>
                      </a:r>
                      <a:endParaRPr lang="ru-RU" dirty="0"/>
                    </a:p>
                  </a:txBody>
                  <a:tcPr marL="71120" marR="71120"/>
                </a:tc>
                <a:tc>
                  <a:txBody>
                    <a:bodyPr/>
                    <a:lstStyle/>
                    <a:p>
                      <a:r>
                        <a:rPr lang="tt-RU" dirty="0" smtClean="0"/>
                        <a:t>Күмелү урыны</a:t>
                      </a:r>
                      <a:endParaRPr lang="ru-RU" dirty="0"/>
                    </a:p>
                  </a:txBody>
                  <a:tcPr marL="71120" marR="71120"/>
                </a:tc>
              </a:tr>
              <a:tr h="555490">
                <a:tc>
                  <a:txBody>
                    <a:bodyPr/>
                    <a:lstStyle/>
                    <a:p>
                      <a:r>
                        <a:rPr lang="tt-RU" dirty="0" smtClean="0"/>
                        <a:t>Әдиятуллин Сәүбән</a:t>
                      </a:r>
                      <a:endParaRPr lang="ru-RU" dirty="0"/>
                    </a:p>
                  </a:txBody>
                  <a:tcPr marL="71120" marR="71120"/>
                </a:tc>
                <a:tc>
                  <a:txBody>
                    <a:bodyPr/>
                    <a:lstStyle/>
                    <a:p>
                      <a:r>
                        <a:rPr lang="tt-RU" dirty="0" smtClean="0"/>
                        <a:t>23.2.1943</a:t>
                      </a:r>
                      <a:endParaRPr lang="ru-RU" dirty="0"/>
                    </a:p>
                  </a:txBody>
                  <a:tcPr marL="71120" marR="71120"/>
                </a:tc>
                <a:tc>
                  <a:txBody>
                    <a:bodyPr/>
                    <a:lstStyle/>
                    <a:p>
                      <a:r>
                        <a:rPr lang="tt-RU" dirty="0" smtClean="0"/>
                        <a:t>Ростов</a:t>
                      </a:r>
                      <a:endParaRPr lang="ru-RU" dirty="0"/>
                    </a:p>
                  </a:txBody>
                  <a:tcPr marL="71120" marR="71120"/>
                </a:tc>
              </a:tr>
              <a:tr h="555490">
                <a:tc>
                  <a:txBody>
                    <a:bodyPr/>
                    <a:lstStyle/>
                    <a:p>
                      <a:r>
                        <a:rPr lang="tt-RU" dirty="0" smtClean="0"/>
                        <a:t>Әдиятуллин Сәлимулла</a:t>
                      </a:r>
                      <a:endParaRPr lang="ru-RU" dirty="0"/>
                    </a:p>
                  </a:txBody>
                  <a:tcPr marL="71120" marR="71120"/>
                </a:tc>
                <a:tc>
                  <a:txBody>
                    <a:bodyPr/>
                    <a:lstStyle/>
                    <a:p>
                      <a:r>
                        <a:rPr lang="tt-RU" dirty="0" smtClean="0"/>
                        <a:t>2.1942</a:t>
                      </a:r>
                      <a:endParaRPr lang="ru-RU" dirty="0"/>
                    </a:p>
                  </a:txBody>
                  <a:tcPr marL="71120" marR="71120"/>
                </a:tc>
                <a:tc>
                  <a:txBody>
                    <a:bodyPr/>
                    <a:lstStyle/>
                    <a:p>
                      <a:endParaRPr lang="ru-RU" dirty="0"/>
                    </a:p>
                  </a:txBody>
                  <a:tcPr marL="71120" marR="71120"/>
                </a:tc>
              </a:tr>
              <a:tr h="321832">
                <a:tc>
                  <a:txBody>
                    <a:bodyPr/>
                    <a:lstStyle/>
                    <a:p>
                      <a:r>
                        <a:rPr lang="tt-RU" dirty="0" smtClean="0"/>
                        <a:t>Сәхипов Гәрәй</a:t>
                      </a:r>
                      <a:endParaRPr lang="ru-RU" dirty="0"/>
                    </a:p>
                  </a:txBody>
                  <a:tcPr marL="71120" marR="71120"/>
                </a:tc>
                <a:tc>
                  <a:txBody>
                    <a:bodyPr/>
                    <a:lstStyle/>
                    <a:p>
                      <a:r>
                        <a:rPr lang="tt-RU" dirty="0" smtClean="0"/>
                        <a:t>29.3.1945</a:t>
                      </a:r>
                      <a:endParaRPr lang="ru-RU" dirty="0"/>
                    </a:p>
                  </a:txBody>
                  <a:tcPr marL="71120" marR="71120"/>
                </a:tc>
                <a:tc>
                  <a:txBody>
                    <a:bodyPr/>
                    <a:lstStyle/>
                    <a:p>
                      <a:r>
                        <a:rPr lang="tt-RU" dirty="0" smtClean="0"/>
                        <a:t>Пол</a:t>
                      </a:r>
                      <a:r>
                        <a:rPr lang="ru-RU" dirty="0" smtClean="0"/>
                        <a:t>ь</a:t>
                      </a:r>
                      <a:r>
                        <a:rPr lang="tt-RU" dirty="0" smtClean="0"/>
                        <a:t>ша</a:t>
                      </a:r>
                      <a:endParaRPr lang="ru-RU" dirty="0"/>
                    </a:p>
                  </a:txBody>
                  <a:tcPr marL="71120" marR="71120"/>
                </a:tc>
              </a:tr>
              <a:tr h="555490">
                <a:tc>
                  <a:txBody>
                    <a:bodyPr/>
                    <a:lstStyle/>
                    <a:p>
                      <a:r>
                        <a:rPr lang="tt-RU" dirty="0" smtClean="0"/>
                        <a:t>Әхмәдиев Гәрәй Әхмәди улы</a:t>
                      </a:r>
                      <a:endParaRPr lang="ru-RU" dirty="0"/>
                    </a:p>
                  </a:txBody>
                  <a:tcPr marL="71120" marR="71120"/>
                </a:tc>
                <a:tc>
                  <a:txBody>
                    <a:bodyPr/>
                    <a:lstStyle/>
                    <a:p>
                      <a:r>
                        <a:rPr lang="tt-RU" dirty="0" smtClean="0"/>
                        <a:t>3.1942</a:t>
                      </a:r>
                      <a:endParaRPr lang="ru-RU" dirty="0"/>
                    </a:p>
                  </a:txBody>
                  <a:tcPr marL="71120" marR="71120"/>
                </a:tc>
                <a:tc>
                  <a:txBody>
                    <a:bodyPr/>
                    <a:lstStyle/>
                    <a:p>
                      <a:endParaRPr lang="ru-RU" dirty="0"/>
                    </a:p>
                  </a:txBody>
                  <a:tcPr marL="71120" marR="71120"/>
                </a:tc>
              </a:tr>
              <a:tr h="555490">
                <a:tc>
                  <a:txBody>
                    <a:bodyPr/>
                    <a:lstStyle/>
                    <a:p>
                      <a:r>
                        <a:rPr lang="tt-RU" dirty="0" smtClean="0"/>
                        <a:t>Тимершин Мирсәет</a:t>
                      </a:r>
                      <a:endParaRPr lang="ru-RU" dirty="0"/>
                    </a:p>
                  </a:txBody>
                  <a:tcPr marL="71120" marR="71120"/>
                </a:tc>
                <a:tc>
                  <a:txBody>
                    <a:bodyPr/>
                    <a:lstStyle/>
                    <a:p>
                      <a:r>
                        <a:rPr lang="tt-RU" dirty="0" smtClean="0"/>
                        <a:t>10.1942</a:t>
                      </a:r>
                      <a:endParaRPr lang="ru-RU" dirty="0"/>
                    </a:p>
                  </a:txBody>
                  <a:tcPr marL="71120" marR="71120"/>
                </a:tc>
                <a:tc>
                  <a:txBody>
                    <a:bodyPr/>
                    <a:lstStyle/>
                    <a:p>
                      <a:r>
                        <a:rPr lang="tt-RU" dirty="0" smtClean="0"/>
                        <a:t>Суслонгер</a:t>
                      </a:r>
                      <a:endParaRPr lang="ru-RU" dirty="0"/>
                    </a:p>
                  </a:txBody>
                  <a:tcPr marL="71120" marR="71120"/>
                </a:tc>
              </a:tr>
              <a:tr h="793558">
                <a:tc>
                  <a:txBody>
                    <a:bodyPr/>
                    <a:lstStyle/>
                    <a:p>
                      <a:r>
                        <a:rPr lang="tt-RU" dirty="0" smtClean="0"/>
                        <a:t>Тимершин Сәетгәрәй Тимерша улы</a:t>
                      </a:r>
                      <a:endParaRPr lang="ru-RU" dirty="0"/>
                    </a:p>
                  </a:txBody>
                  <a:tcPr marL="71120" marR="71120"/>
                </a:tc>
                <a:tc>
                  <a:txBody>
                    <a:bodyPr/>
                    <a:lstStyle/>
                    <a:p>
                      <a:r>
                        <a:rPr lang="tt-RU" dirty="0" smtClean="0"/>
                        <a:t>10.1943</a:t>
                      </a:r>
                      <a:endParaRPr lang="ru-RU" dirty="0"/>
                    </a:p>
                  </a:txBody>
                  <a:tcPr marL="71120" marR="71120"/>
                </a:tc>
                <a:tc>
                  <a:txBody>
                    <a:bodyPr/>
                    <a:lstStyle/>
                    <a:p>
                      <a:endParaRPr lang="ru-RU" dirty="0"/>
                    </a:p>
                  </a:txBody>
                  <a:tcPr marL="71120" marR="71120"/>
                </a:tc>
              </a:tr>
            </a:tbl>
          </a:graphicData>
        </a:graphic>
      </p:graphicFrame>
    </p:spTree>
    <p:extLst>
      <p:ext uri="{BB962C8B-B14F-4D97-AF65-F5344CB8AC3E}">
        <p14:creationId xmlns:p14="http://schemas.microsoft.com/office/powerpoint/2010/main" val="2066051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193379231"/>
              </p:ext>
            </p:extLst>
          </p:nvPr>
        </p:nvGraphicFramePr>
        <p:xfrm>
          <a:off x="1403648" y="404664"/>
          <a:ext cx="6400800" cy="6045200"/>
        </p:xfrm>
        <a:graphic>
          <a:graphicData uri="http://schemas.openxmlformats.org/drawingml/2006/table">
            <a:tbl>
              <a:tblPr firstRow="1" bandRow="1">
                <a:tableStyleId>{5C22544A-7EE6-4342-B048-85BDC9FD1C3A}</a:tableStyleId>
              </a:tblPr>
              <a:tblGrid>
                <a:gridCol w="2133600"/>
                <a:gridCol w="2133600"/>
                <a:gridCol w="2133600"/>
              </a:tblGrid>
              <a:tr h="370840">
                <a:tc>
                  <a:txBody>
                    <a:bodyPr/>
                    <a:lstStyle/>
                    <a:p>
                      <a:r>
                        <a:rPr lang="tt-RU" dirty="0" smtClean="0"/>
                        <a:t>Сафиуллин Хәйрулла Сафиулла улы</a:t>
                      </a:r>
                      <a:endParaRPr lang="ru-RU" dirty="0"/>
                    </a:p>
                  </a:txBody>
                  <a:tcPr marL="71120" marR="71120"/>
                </a:tc>
                <a:tc>
                  <a:txBody>
                    <a:bodyPr/>
                    <a:lstStyle/>
                    <a:p>
                      <a:r>
                        <a:rPr lang="tt-RU" dirty="0" smtClean="0"/>
                        <a:t>10.1942</a:t>
                      </a:r>
                      <a:endParaRPr lang="ru-RU" dirty="0"/>
                    </a:p>
                  </a:txBody>
                  <a:tcPr marL="71120" marR="71120"/>
                </a:tc>
                <a:tc>
                  <a:txBody>
                    <a:bodyPr/>
                    <a:lstStyle/>
                    <a:p>
                      <a:endParaRPr lang="ru-RU"/>
                    </a:p>
                  </a:txBody>
                  <a:tcPr marL="71120" marR="71120"/>
                </a:tc>
              </a:tr>
              <a:tr h="370840">
                <a:tc>
                  <a:txBody>
                    <a:bodyPr/>
                    <a:lstStyle/>
                    <a:p>
                      <a:r>
                        <a:rPr lang="tt-RU" dirty="0" smtClean="0"/>
                        <a:t>Бәхтиев Сәлимулла</a:t>
                      </a:r>
                      <a:endParaRPr lang="ru-RU" dirty="0"/>
                    </a:p>
                  </a:txBody>
                  <a:tcPr marL="71120" marR="71120"/>
                </a:tc>
                <a:tc>
                  <a:txBody>
                    <a:bodyPr/>
                    <a:lstStyle/>
                    <a:p>
                      <a:r>
                        <a:rPr lang="tt-RU" dirty="0" smtClean="0"/>
                        <a:t>10.1941</a:t>
                      </a:r>
                      <a:endParaRPr lang="ru-RU" dirty="0"/>
                    </a:p>
                  </a:txBody>
                  <a:tcPr marL="71120" marR="71120"/>
                </a:tc>
                <a:tc>
                  <a:txBody>
                    <a:bodyPr/>
                    <a:lstStyle/>
                    <a:p>
                      <a:r>
                        <a:rPr lang="tt-RU" dirty="0" smtClean="0"/>
                        <a:t>Казан</a:t>
                      </a:r>
                      <a:endParaRPr lang="ru-RU" dirty="0"/>
                    </a:p>
                  </a:txBody>
                  <a:tcPr marL="71120" marR="71120"/>
                </a:tc>
              </a:tr>
              <a:tr h="370840">
                <a:tc>
                  <a:txBody>
                    <a:bodyPr/>
                    <a:lstStyle/>
                    <a:p>
                      <a:r>
                        <a:rPr lang="tt-RU" dirty="0" smtClean="0"/>
                        <a:t>Гиззатуллин Рәшит Гиззатулла улы</a:t>
                      </a:r>
                      <a:endParaRPr lang="ru-RU" dirty="0"/>
                    </a:p>
                  </a:txBody>
                  <a:tcPr marL="71120" marR="71120"/>
                </a:tc>
                <a:tc>
                  <a:txBody>
                    <a:bodyPr/>
                    <a:lstStyle/>
                    <a:p>
                      <a:r>
                        <a:rPr lang="tt-RU" dirty="0" smtClean="0"/>
                        <a:t>3.1943</a:t>
                      </a:r>
                      <a:endParaRPr lang="ru-RU" dirty="0"/>
                    </a:p>
                  </a:txBody>
                  <a:tcPr marL="71120" marR="71120"/>
                </a:tc>
                <a:tc>
                  <a:txBody>
                    <a:bodyPr/>
                    <a:lstStyle/>
                    <a:p>
                      <a:endParaRPr lang="ru-RU" dirty="0"/>
                    </a:p>
                  </a:txBody>
                  <a:tcPr marL="71120" marR="71120"/>
                </a:tc>
              </a:tr>
              <a:tr h="370840">
                <a:tc>
                  <a:txBody>
                    <a:bodyPr/>
                    <a:lstStyle/>
                    <a:p>
                      <a:r>
                        <a:rPr lang="tt-RU" dirty="0" smtClean="0"/>
                        <a:t>Гилфанов Сабит Гилфан улы</a:t>
                      </a:r>
                      <a:endParaRPr lang="ru-RU" dirty="0"/>
                    </a:p>
                  </a:txBody>
                  <a:tcPr marL="71120" marR="71120"/>
                </a:tc>
                <a:tc>
                  <a:txBody>
                    <a:bodyPr/>
                    <a:lstStyle/>
                    <a:p>
                      <a:r>
                        <a:rPr lang="tt-RU" dirty="0" smtClean="0"/>
                        <a:t>12.1941</a:t>
                      </a:r>
                      <a:endParaRPr lang="ru-RU" dirty="0"/>
                    </a:p>
                  </a:txBody>
                  <a:tcPr marL="71120" marR="71120"/>
                </a:tc>
                <a:tc>
                  <a:txBody>
                    <a:bodyPr/>
                    <a:lstStyle/>
                    <a:p>
                      <a:endParaRPr lang="ru-RU" dirty="0"/>
                    </a:p>
                  </a:txBody>
                  <a:tcPr marL="71120" marR="71120"/>
                </a:tc>
              </a:tr>
              <a:tr h="370840">
                <a:tc>
                  <a:txBody>
                    <a:bodyPr/>
                    <a:lstStyle/>
                    <a:p>
                      <a:r>
                        <a:rPr lang="tt-RU" dirty="0" smtClean="0"/>
                        <a:t>Губашев Гиният Гобәш улы</a:t>
                      </a:r>
                      <a:endParaRPr lang="ru-RU" dirty="0"/>
                    </a:p>
                  </a:txBody>
                  <a:tcPr marL="71120" marR="71120"/>
                </a:tc>
                <a:tc>
                  <a:txBody>
                    <a:bodyPr/>
                    <a:lstStyle/>
                    <a:p>
                      <a:r>
                        <a:rPr lang="tt-RU" dirty="0" smtClean="0"/>
                        <a:t>2.1942</a:t>
                      </a:r>
                      <a:endParaRPr lang="ru-RU" dirty="0"/>
                    </a:p>
                  </a:txBody>
                  <a:tcPr marL="71120" marR="71120"/>
                </a:tc>
                <a:tc>
                  <a:txBody>
                    <a:bodyPr/>
                    <a:lstStyle/>
                    <a:p>
                      <a:r>
                        <a:rPr lang="tt-RU" dirty="0" smtClean="0"/>
                        <a:t>Германия</a:t>
                      </a:r>
                      <a:endParaRPr lang="ru-RU" dirty="0"/>
                    </a:p>
                  </a:txBody>
                  <a:tcPr marL="71120" marR="71120"/>
                </a:tc>
              </a:tr>
              <a:tr h="370840">
                <a:tc>
                  <a:txBody>
                    <a:bodyPr/>
                    <a:lstStyle/>
                    <a:p>
                      <a:r>
                        <a:rPr lang="tt-RU" dirty="0" smtClean="0"/>
                        <a:t>Зәйнуллин Гаптерәүф Зәйнулла улы</a:t>
                      </a:r>
                      <a:endParaRPr lang="ru-RU" dirty="0"/>
                    </a:p>
                  </a:txBody>
                  <a:tcPr marL="71120" marR="71120"/>
                </a:tc>
                <a:tc>
                  <a:txBody>
                    <a:bodyPr/>
                    <a:lstStyle/>
                    <a:p>
                      <a:r>
                        <a:rPr lang="tt-RU" dirty="0" smtClean="0"/>
                        <a:t>11.1941</a:t>
                      </a:r>
                      <a:endParaRPr lang="ru-RU" dirty="0"/>
                    </a:p>
                  </a:txBody>
                  <a:tcPr marL="71120" marR="71120"/>
                </a:tc>
                <a:tc>
                  <a:txBody>
                    <a:bodyPr/>
                    <a:lstStyle/>
                    <a:p>
                      <a:endParaRPr lang="ru-RU" dirty="0"/>
                    </a:p>
                  </a:txBody>
                  <a:tcPr marL="71120" marR="71120"/>
                </a:tc>
              </a:tr>
              <a:tr h="370840">
                <a:tc>
                  <a:txBody>
                    <a:bodyPr/>
                    <a:lstStyle/>
                    <a:p>
                      <a:r>
                        <a:rPr lang="tt-RU" dirty="0" smtClean="0"/>
                        <a:t>Залаев Ризван Залай улы</a:t>
                      </a:r>
                      <a:endParaRPr lang="ru-RU" dirty="0"/>
                    </a:p>
                  </a:txBody>
                  <a:tcPr marL="71120" marR="71120"/>
                </a:tc>
                <a:tc>
                  <a:txBody>
                    <a:bodyPr/>
                    <a:lstStyle/>
                    <a:p>
                      <a:r>
                        <a:rPr lang="tt-RU" dirty="0" smtClean="0"/>
                        <a:t>5.1942</a:t>
                      </a:r>
                      <a:endParaRPr lang="ru-RU" dirty="0"/>
                    </a:p>
                  </a:txBody>
                  <a:tcPr marL="71120" marR="71120"/>
                </a:tc>
                <a:tc>
                  <a:txBody>
                    <a:bodyPr/>
                    <a:lstStyle/>
                    <a:p>
                      <a:endParaRPr lang="ru-RU" dirty="0"/>
                    </a:p>
                  </a:txBody>
                  <a:tcPr marL="71120" marR="71120"/>
                </a:tc>
              </a:tr>
              <a:tr h="370840">
                <a:tc>
                  <a:txBody>
                    <a:bodyPr/>
                    <a:lstStyle/>
                    <a:p>
                      <a:r>
                        <a:rPr lang="tt-RU" dirty="0" smtClean="0"/>
                        <a:t>Зиннатов Тимер</a:t>
                      </a:r>
                      <a:endParaRPr lang="ru-RU" dirty="0"/>
                    </a:p>
                  </a:txBody>
                  <a:tcPr marL="71120" marR="71120"/>
                </a:tc>
                <a:tc>
                  <a:txBody>
                    <a:bodyPr/>
                    <a:lstStyle/>
                    <a:p>
                      <a:r>
                        <a:rPr lang="tt-RU" dirty="0" smtClean="0"/>
                        <a:t>19.8.1943</a:t>
                      </a:r>
                      <a:endParaRPr lang="ru-RU" dirty="0"/>
                    </a:p>
                  </a:txBody>
                  <a:tcPr marL="71120" marR="71120"/>
                </a:tc>
                <a:tc>
                  <a:txBody>
                    <a:bodyPr/>
                    <a:lstStyle/>
                    <a:p>
                      <a:r>
                        <a:rPr lang="tt-RU" dirty="0" smtClean="0"/>
                        <a:t>Смоленск</a:t>
                      </a:r>
                      <a:endParaRPr lang="ru-RU" dirty="0"/>
                    </a:p>
                  </a:txBody>
                  <a:tcPr marL="71120" marR="71120"/>
                </a:tc>
              </a:tr>
              <a:tr h="370840">
                <a:tc>
                  <a:txBody>
                    <a:bodyPr/>
                    <a:lstStyle/>
                    <a:p>
                      <a:r>
                        <a:rPr lang="tt-RU" dirty="0" smtClean="0"/>
                        <a:t>Камалиев Гәрәй</a:t>
                      </a:r>
                      <a:endParaRPr lang="ru-RU" dirty="0"/>
                    </a:p>
                  </a:txBody>
                  <a:tcPr marL="71120" marR="71120"/>
                </a:tc>
                <a:tc>
                  <a:txBody>
                    <a:bodyPr/>
                    <a:lstStyle/>
                    <a:p>
                      <a:r>
                        <a:rPr lang="tt-RU" dirty="0" smtClean="0"/>
                        <a:t>19.2.1943</a:t>
                      </a:r>
                      <a:endParaRPr lang="ru-RU" dirty="0"/>
                    </a:p>
                  </a:txBody>
                  <a:tcPr marL="71120" marR="71120"/>
                </a:tc>
                <a:tc>
                  <a:txBody>
                    <a:bodyPr/>
                    <a:lstStyle/>
                    <a:p>
                      <a:r>
                        <a:rPr lang="ru-RU" dirty="0" smtClean="0"/>
                        <a:t>Харьков</a:t>
                      </a:r>
                      <a:endParaRPr lang="ru-RU" dirty="0"/>
                    </a:p>
                  </a:txBody>
                  <a:tcPr marL="71120" marR="71120"/>
                </a:tc>
              </a:tr>
            </a:tbl>
          </a:graphicData>
        </a:graphic>
      </p:graphicFrame>
    </p:spTree>
    <p:extLst>
      <p:ext uri="{BB962C8B-B14F-4D97-AF65-F5344CB8AC3E}">
        <p14:creationId xmlns:p14="http://schemas.microsoft.com/office/powerpoint/2010/main" val="40412553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597794527"/>
              </p:ext>
            </p:extLst>
          </p:nvPr>
        </p:nvGraphicFramePr>
        <p:xfrm>
          <a:off x="1403648" y="260648"/>
          <a:ext cx="6400800" cy="6136640"/>
        </p:xfrm>
        <a:graphic>
          <a:graphicData uri="http://schemas.openxmlformats.org/drawingml/2006/table">
            <a:tbl>
              <a:tblPr firstRow="1" bandRow="1">
                <a:tableStyleId>{5C22544A-7EE6-4342-B048-85BDC9FD1C3A}</a:tableStyleId>
              </a:tblPr>
              <a:tblGrid>
                <a:gridCol w="2133600"/>
                <a:gridCol w="2133600"/>
                <a:gridCol w="2133600"/>
              </a:tblGrid>
              <a:tr h="370840">
                <a:tc>
                  <a:txBody>
                    <a:bodyPr/>
                    <a:lstStyle/>
                    <a:p>
                      <a:r>
                        <a:rPr lang="ru-RU" dirty="0" smtClean="0"/>
                        <a:t>Камалов Г</a:t>
                      </a:r>
                      <a:r>
                        <a:rPr lang="tt-RU" dirty="0" smtClean="0"/>
                        <a:t>әрәй</a:t>
                      </a:r>
                      <a:endParaRPr lang="ru-RU" dirty="0"/>
                    </a:p>
                  </a:txBody>
                  <a:tcPr marL="71120" marR="71120"/>
                </a:tc>
                <a:tc>
                  <a:txBody>
                    <a:bodyPr/>
                    <a:lstStyle/>
                    <a:p>
                      <a:r>
                        <a:rPr lang="tt-RU" dirty="0" smtClean="0"/>
                        <a:t>9.1942</a:t>
                      </a:r>
                      <a:endParaRPr lang="ru-RU" dirty="0"/>
                    </a:p>
                  </a:txBody>
                  <a:tcPr marL="71120" marR="71120"/>
                </a:tc>
                <a:tc>
                  <a:txBody>
                    <a:bodyPr/>
                    <a:lstStyle/>
                    <a:p>
                      <a:endParaRPr lang="ru-RU" dirty="0"/>
                    </a:p>
                  </a:txBody>
                  <a:tcPr marL="71120" marR="71120"/>
                </a:tc>
              </a:tr>
              <a:tr h="370840">
                <a:tc>
                  <a:txBody>
                    <a:bodyPr/>
                    <a:lstStyle/>
                    <a:p>
                      <a:r>
                        <a:rPr lang="tt-RU" dirty="0" smtClean="0"/>
                        <a:t>Кузне</a:t>
                      </a:r>
                      <a:r>
                        <a:rPr lang="ru-RU" dirty="0" err="1" smtClean="0"/>
                        <a:t>цов</a:t>
                      </a:r>
                      <a:r>
                        <a:rPr lang="ru-RU" dirty="0" smtClean="0"/>
                        <a:t> Федор Васильевич</a:t>
                      </a:r>
                      <a:endParaRPr lang="ru-RU" dirty="0"/>
                    </a:p>
                  </a:txBody>
                  <a:tcPr marL="71120" marR="71120"/>
                </a:tc>
                <a:tc>
                  <a:txBody>
                    <a:bodyPr/>
                    <a:lstStyle/>
                    <a:p>
                      <a:r>
                        <a:rPr lang="ru-RU" dirty="0" smtClean="0"/>
                        <a:t>6.9.1943</a:t>
                      </a:r>
                      <a:endParaRPr lang="ru-RU" dirty="0"/>
                    </a:p>
                  </a:txBody>
                  <a:tcPr marL="71120" marR="71120"/>
                </a:tc>
                <a:tc>
                  <a:txBody>
                    <a:bodyPr/>
                    <a:lstStyle/>
                    <a:p>
                      <a:r>
                        <a:rPr lang="ru-RU" dirty="0" smtClean="0"/>
                        <a:t>Орлов</a:t>
                      </a:r>
                      <a:endParaRPr lang="ru-RU" dirty="0"/>
                    </a:p>
                  </a:txBody>
                  <a:tcPr marL="71120" marR="71120"/>
                </a:tc>
              </a:tr>
              <a:tr h="370840">
                <a:tc>
                  <a:txBody>
                    <a:bodyPr/>
                    <a:lstStyle/>
                    <a:p>
                      <a:r>
                        <a:rPr lang="ru-RU" dirty="0" err="1" smtClean="0"/>
                        <a:t>Күчәрбаев</a:t>
                      </a:r>
                      <a:r>
                        <a:rPr lang="ru-RU" dirty="0" smtClean="0"/>
                        <a:t> </a:t>
                      </a:r>
                      <a:r>
                        <a:rPr lang="ru-RU" dirty="0" err="1" smtClean="0"/>
                        <a:t>Бану</a:t>
                      </a:r>
                      <a:r>
                        <a:rPr lang="ru-RU" dirty="0" smtClean="0"/>
                        <a:t> Хасан</a:t>
                      </a:r>
                      <a:r>
                        <a:rPr lang="ru-RU" baseline="0" dirty="0" smtClean="0"/>
                        <a:t> </a:t>
                      </a:r>
                      <a:r>
                        <a:rPr lang="ru-RU" baseline="0" dirty="0" err="1" smtClean="0"/>
                        <a:t>улы</a:t>
                      </a:r>
                      <a:endParaRPr lang="ru-RU" dirty="0"/>
                    </a:p>
                  </a:txBody>
                  <a:tcPr marL="71120" marR="71120"/>
                </a:tc>
                <a:tc>
                  <a:txBody>
                    <a:bodyPr/>
                    <a:lstStyle/>
                    <a:p>
                      <a:r>
                        <a:rPr lang="tt-RU" dirty="0" smtClean="0"/>
                        <a:t>9.1942</a:t>
                      </a:r>
                      <a:endParaRPr lang="ru-RU" dirty="0"/>
                    </a:p>
                  </a:txBody>
                  <a:tcPr marL="71120" marR="71120"/>
                </a:tc>
                <a:tc>
                  <a:txBody>
                    <a:bodyPr/>
                    <a:lstStyle/>
                    <a:p>
                      <a:r>
                        <a:rPr lang="tt-RU" dirty="0" smtClean="0"/>
                        <a:t>Суслонгер</a:t>
                      </a:r>
                      <a:endParaRPr lang="ru-RU" dirty="0"/>
                    </a:p>
                  </a:txBody>
                  <a:tcPr marL="71120" marR="71120"/>
                </a:tc>
              </a:tr>
              <a:tr h="370840">
                <a:tc>
                  <a:txBody>
                    <a:bodyPr/>
                    <a:lstStyle/>
                    <a:p>
                      <a:r>
                        <a:rPr lang="tt-RU" smtClean="0"/>
                        <a:t>Күчәрбаев Бахау </a:t>
                      </a:r>
                      <a:r>
                        <a:rPr lang="tt-RU" dirty="0" smtClean="0"/>
                        <a:t>Хисам улы</a:t>
                      </a:r>
                      <a:endParaRPr lang="ru-RU" dirty="0"/>
                    </a:p>
                  </a:txBody>
                  <a:tcPr marL="71120" marR="71120"/>
                </a:tc>
                <a:tc>
                  <a:txBody>
                    <a:bodyPr/>
                    <a:lstStyle/>
                    <a:p>
                      <a:r>
                        <a:rPr lang="tt-RU" dirty="0" smtClean="0"/>
                        <a:t>8.12.1943</a:t>
                      </a:r>
                      <a:endParaRPr lang="ru-RU" dirty="0"/>
                    </a:p>
                  </a:txBody>
                  <a:tcPr marL="71120" marR="71120"/>
                </a:tc>
                <a:tc>
                  <a:txBody>
                    <a:bodyPr/>
                    <a:lstStyle/>
                    <a:p>
                      <a:r>
                        <a:rPr lang="ru-RU" dirty="0" smtClean="0"/>
                        <a:t>Житомир</a:t>
                      </a:r>
                      <a:endParaRPr lang="ru-RU" dirty="0"/>
                    </a:p>
                  </a:txBody>
                  <a:tcPr marL="71120" marR="71120"/>
                </a:tc>
              </a:tr>
              <a:tr h="370840">
                <a:tc>
                  <a:txBody>
                    <a:bodyPr/>
                    <a:lstStyle/>
                    <a:p>
                      <a:r>
                        <a:rPr lang="tt-RU" dirty="0" smtClean="0"/>
                        <a:t>Латипов Фатих Шәйхетдин улы</a:t>
                      </a:r>
                      <a:endParaRPr lang="ru-RU" dirty="0"/>
                    </a:p>
                  </a:txBody>
                  <a:tcPr marL="71120" marR="71120"/>
                </a:tc>
                <a:tc>
                  <a:txBody>
                    <a:bodyPr/>
                    <a:lstStyle/>
                    <a:p>
                      <a:r>
                        <a:rPr lang="tt-RU" dirty="0" smtClean="0"/>
                        <a:t>30.12.1942</a:t>
                      </a:r>
                      <a:endParaRPr lang="ru-RU" dirty="0"/>
                    </a:p>
                  </a:txBody>
                  <a:tcPr marL="71120" marR="71120"/>
                </a:tc>
                <a:tc>
                  <a:txBody>
                    <a:bodyPr/>
                    <a:lstStyle/>
                    <a:p>
                      <a:r>
                        <a:rPr lang="tt-RU" dirty="0" smtClean="0"/>
                        <a:t>Ростов</a:t>
                      </a:r>
                      <a:endParaRPr lang="ru-RU" dirty="0"/>
                    </a:p>
                  </a:txBody>
                  <a:tcPr marL="71120" marR="71120"/>
                </a:tc>
              </a:tr>
              <a:tr h="370840">
                <a:tc>
                  <a:txBody>
                    <a:bodyPr/>
                    <a:lstStyle/>
                    <a:p>
                      <a:r>
                        <a:rPr lang="tt-RU" dirty="0" smtClean="0"/>
                        <a:t>Мазиков Әмирҗан Хәйдәр улы</a:t>
                      </a:r>
                      <a:endParaRPr lang="ru-RU" dirty="0"/>
                    </a:p>
                  </a:txBody>
                  <a:tcPr marL="71120" marR="71120"/>
                </a:tc>
                <a:tc>
                  <a:txBody>
                    <a:bodyPr/>
                    <a:lstStyle/>
                    <a:p>
                      <a:r>
                        <a:rPr lang="tt-RU" dirty="0" smtClean="0"/>
                        <a:t>28.11.1943</a:t>
                      </a:r>
                      <a:endParaRPr lang="ru-RU" dirty="0"/>
                    </a:p>
                  </a:txBody>
                  <a:tcPr marL="71120" marR="71120"/>
                </a:tc>
                <a:tc>
                  <a:txBody>
                    <a:bodyPr/>
                    <a:lstStyle/>
                    <a:p>
                      <a:r>
                        <a:rPr lang="tt-RU" dirty="0" smtClean="0"/>
                        <a:t>Украина</a:t>
                      </a:r>
                      <a:endParaRPr lang="ru-RU" dirty="0"/>
                    </a:p>
                  </a:txBody>
                  <a:tcPr marL="71120" marR="71120"/>
                </a:tc>
              </a:tr>
              <a:tr h="370840">
                <a:tc>
                  <a:txBody>
                    <a:bodyPr/>
                    <a:lstStyle/>
                    <a:p>
                      <a:r>
                        <a:rPr lang="tt-RU" dirty="0" smtClean="0"/>
                        <a:t>Минниханов Минаҗтин Минехан улы </a:t>
                      </a:r>
                      <a:endParaRPr lang="ru-RU" dirty="0"/>
                    </a:p>
                  </a:txBody>
                  <a:tcPr marL="71120" marR="71120"/>
                </a:tc>
                <a:tc>
                  <a:txBody>
                    <a:bodyPr/>
                    <a:lstStyle/>
                    <a:p>
                      <a:r>
                        <a:rPr lang="tt-RU" dirty="0" smtClean="0"/>
                        <a:t>1941</a:t>
                      </a:r>
                      <a:endParaRPr lang="ru-RU" dirty="0"/>
                    </a:p>
                  </a:txBody>
                  <a:tcPr marL="71120" marR="71120"/>
                </a:tc>
                <a:tc>
                  <a:txBody>
                    <a:bodyPr/>
                    <a:lstStyle/>
                    <a:p>
                      <a:r>
                        <a:rPr lang="tt-RU" dirty="0" smtClean="0"/>
                        <a:t>Казан</a:t>
                      </a:r>
                      <a:endParaRPr lang="ru-RU" dirty="0"/>
                    </a:p>
                  </a:txBody>
                  <a:tcPr marL="71120" marR="71120"/>
                </a:tc>
              </a:tr>
              <a:tr h="370840">
                <a:tc>
                  <a:txBody>
                    <a:bodyPr/>
                    <a:lstStyle/>
                    <a:p>
                      <a:r>
                        <a:rPr lang="tt-RU" dirty="0" smtClean="0"/>
                        <a:t>Мухаметзянов Сабир</a:t>
                      </a:r>
                      <a:endParaRPr lang="ru-RU" dirty="0"/>
                    </a:p>
                  </a:txBody>
                  <a:tcPr marL="71120" marR="71120"/>
                </a:tc>
                <a:tc>
                  <a:txBody>
                    <a:bodyPr/>
                    <a:lstStyle/>
                    <a:p>
                      <a:endParaRPr lang="ru-RU" dirty="0"/>
                    </a:p>
                  </a:txBody>
                  <a:tcPr marL="71120" marR="71120"/>
                </a:tc>
                <a:tc>
                  <a:txBody>
                    <a:bodyPr/>
                    <a:lstStyle/>
                    <a:p>
                      <a:endParaRPr lang="ru-RU" dirty="0"/>
                    </a:p>
                  </a:txBody>
                  <a:tcPr marL="71120" marR="71120"/>
                </a:tc>
              </a:tr>
              <a:tr h="370840">
                <a:tc>
                  <a:txBody>
                    <a:bodyPr/>
                    <a:lstStyle/>
                    <a:p>
                      <a:r>
                        <a:rPr lang="tt-RU" dirty="0" smtClean="0"/>
                        <a:t>Ризванов Ахтәм</a:t>
                      </a:r>
                      <a:endParaRPr lang="ru-RU" dirty="0"/>
                    </a:p>
                  </a:txBody>
                  <a:tcPr marL="71120" marR="71120"/>
                </a:tc>
                <a:tc>
                  <a:txBody>
                    <a:bodyPr/>
                    <a:lstStyle/>
                    <a:p>
                      <a:r>
                        <a:rPr lang="tt-RU" dirty="0" smtClean="0"/>
                        <a:t>1.3.1943</a:t>
                      </a:r>
                      <a:endParaRPr lang="ru-RU" dirty="0"/>
                    </a:p>
                  </a:txBody>
                  <a:tcPr marL="71120" marR="71120"/>
                </a:tc>
                <a:tc>
                  <a:txBody>
                    <a:bodyPr/>
                    <a:lstStyle/>
                    <a:p>
                      <a:r>
                        <a:rPr lang="tt-RU" dirty="0" smtClean="0"/>
                        <a:t>Ленинград өлкәсе</a:t>
                      </a:r>
                      <a:endParaRPr lang="ru-RU" dirty="0"/>
                    </a:p>
                  </a:txBody>
                  <a:tcPr marL="71120" marR="71120"/>
                </a:tc>
              </a:tr>
              <a:tr h="370840">
                <a:tc>
                  <a:txBody>
                    <a:bodyPr/>
                    <a:lstStyle/>
                    <a:p>
                      <a:r>
                        <a:rPr lang="tt-RU" dirty="0" smtClean="0"/>
                        <a:t>Ризванов Кәрәми Ризван улы</a:t>
                      </a:r>
                      <a:endParaRPr lang="ru-RU" dirty="0"/>
                    </a:p>
                  </a:txBody>
                  <a:tcPr marL="71120" marR="71120"/>
                </a:tc>
                <a:tc>
                  <a:txBody>
                    <a:bodyPr/>
                    <a:lstStyle/>
                    <a:p>
                      <a:r>
                        <a:rPr lang="tt-RU" dirty="0" smtClean="0"/>
                        <a:t>3.1942</a:t>
                      </a:r>
                      <a:endParaRPr lang="ru-RU" dirty="0"/>
                    </a:p>
                  </a:txBody>
                  <a:tcPr marL="71120" marR="71120"/>
                </a:tc>
                <a:tc>
                  <a:txBody>
                    <a:bodyPr/>
                    <a:lstStyle/>
                    <a:p>
                      <a:endParaRPr lang="ru-RU" dirty="0"/>
                    </a:p>
                  </a:txBody>
                  <a:tcPr marL="71120" marR="71120"/>
                </a:tc>
              </a:tr>
            </a:tbl>
          </a:graphicData>
        </a:graphic>
      </p:graphicFrame>
    </p:spTree>
    <p:extLst>
      <p:ext uri="{BB962C8B-B14F-4D97-AF65-F5344CB8AC3E}">
        <p14:creationId xmlns:p14="http://schemas.microsoft.com/office/powerpoint/2010/main" val="21899590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600391849"/>
              </p:ext>
            </p:extLst>
          </p:nvPr>
        </p:nvGraphicFramePr>
        <p:xfrm>
          <a:off x="1475656" y="260648"/>
          <a:ext cx="6400800" cy="6035040"/>
        </p:xfrm>
        <a:graphic>
          <a:graphicData uri="http://schemas.openxmlformats.org/drawingml/2006/table">
            <a:tbl>
              <a:tblPr firstRow="1" bandRow="1">
                <a:tableStyleId>{5C22544A-7EE6-4342-B048-85BDC9FD1C3A}</a:tableStyleId>
              </a:tblPr>
              <a:tblGrid>
                <a:gridCol w="2133600"/>
                <a:gridCol w="2133600"/>
                <a:gridCol w="2133600"/>
              </a:tblGrid>
              <a:tr h="370840">
                <a:tc>
                  <a:txBody>
                    <a:bodyPr/>
                    <a:lstStyle/>
                    <a:p>
                      <a:r>
                        <a:rPr lang="tt-RU" dirty="0" smtClean="0"/>
                        <a:t>Фазлыев Минәхмәт</a:t>
                      </a:r>
                      <a:endParaRPr lang="ru-RU" dirty="0"/>
                    </a:p>
                  </a:txBody>
                  <a:tcPr marL="71120" marR="71120"/>
                </a:tc>
                <a:tc>
                  <a:txBody>
                    <a:bodyPr/>
                    <a:lstStyle/>
                    <a:p>
                      <a:r>
                        <a:rPr lang="tt-RU" dirty="0" smtClean="0"/>
                        <a:t>3.9.1942</a:t>
                      </a:r>
                      <a:endParaRPr lang="ru-RU" dirty="0"/>
                    </a:p>
                  </a:txBody>
                  <a:tcPr marL="71120" marR="71120"/>
                </a:tc>
                <a:tc>
                  <a:txBody>
                    <a:bodyPr/>
                    <a:lstStyle/>
                    <a:p>
                      <a:r>
                        <a:rPr lang="tt-RU" dirty="0" smtClean="0"/>
                        <a:t>Ленинград өлкәсе</a:t>
                      </a:r>
                      <a:endParaRPr lang="ru-RU" dirty="0"/>
                    </a:p>
                  </a:txBody>
                  <a:tcPr marL="71120" marR="71120"/>
                </a:tc>
              </a:tr>
              <a:tr h="370840">
                <a:tc>
                  <a:txBody>
                    <a:bodyPr/>
                    <a:lstStyle/>
                    <a:p>
                      <a:r>
                        <a:rPr lang="tt-RU" dirty="0" smtClean="0"/>
                        <a:t>Хәбиев Әнвәр Хәби улы</a:t>
                      </a:r>
                      <a:endParaRPr lang="ru-RU" dirty="0"/>
                    </a:p>
                  </a:txBody>
                  <a:tcPr marL="71120" marR="71120"/>
                </a:tc>
                <a:tc>
                  <a:txBody>
                    <a:bodyPr/>
                    <a:lstStyle/>
                    <a:p>
                      <a:r>
                        <a:rPr lang="tt-RU" dirty="0" smtClean="0"/>
                        <a:t>13.11.1943</a:t>
                      </a:r>
                      <a:endParaRPr lang="ru-RU" dirty="0"/>
                    </a:p>
                  </a:txBody>
                  <a:tcPr marL="71120" marR="71120"/>
                </a:tc>
                <a:tc>
                  <a:txBody>
                    <a:bodyPr/>
                    <a:lstStyle/>
                    <a:p>
                      <a:r>
                        <a:rPr lang="tt-RU" dirty="0" smtClean="0"/>
                        <a:t>Ленинград өлкәсе</a:t>
                      </a:r>
                      <a:endParaRPr lang="ru-RU" dirty="0"/>
                    </a:p>
                  </a:txBody>
                  <a:tcPr marL="71120" marR="71120"/>
                </a:tc>
              </a:tr>
              <a:tr h="370840">
                <a:tc>
                  <a:txBody>
                    <a:bodyPr/>
                    <a:lstStyle/>
                    <a:p>
                      <a:r>
                        <a:rPr lang="tt-RU" dirty="0" smtClean="0"/>
                        <a:t>Хикматов Дәүләт Хикмәт улы</a:t>
                      </a:r>
                      <a:endParaRPr lang="ru-RU" dirty="0"/>
                    </a:p>
                  </a:txBody>
                  <a:tcPr marL="71120" marR="71120"/>
                </a:tc>
                <a:tc>
                  <a:txBody>
                    <a:bodyPr/>
                    <a:lstStyle/>
                    <a:p>
                      <a:r>
                        <a:rPr lang="tt-RU" dirty="0" smtClean="0"/>
                        <a:t>3.1943</a:t>
                      </a:r>
                      <a:endParaRPr lang="ru-RU" dirty="0"/>
                    </a:p>
                  </a:txBody>
                  <a:tcPr marL="71120" marR="71120"/>
                </a:tc>
                <a:tc>
                  <a:txBody>
                    <a:bodyPr/>
                    <a:lstStyle/>
                    <a:p>
                      <a:endParaRPr lang="ru-RU" dirty="0"/>
                    </a:p>
                  </a:txBody>
                  <a:tcPr marL="71120" marR="71120"/>
                </a:tc>
              </a:tr>
              <a:tr h="370840">
                <a:tc>
                  <a:txBody>
                    <a:bodyPr/>
                    <a:lstStyle/>
                    <a:p>
                      <a:r>
                        <a:rPr lang="tt-RU" dirty="0" smtClean="0"/>
                        <a:t>Хузин Музафар Хуҗа</a:t>
                      </a:r>
                      <a:r>
                        <a:rPr lang="tt-RU" baseline="0" dirty="0" smtClean="0"/>
                        <a:t> улы</a:t>
                      </a:r>
                      <a:endParaRPr lang="ru-RU" dirty="0"/>
                    </a:p>
                  </a:txBody>
                  <a:tcPr marL="71120" marR="71120"/>
                </a:tc>
                <a:tc>
                  <a:txBody>
                    <a:bodyPr/>
                    <a:lstStyle/>
                    <a:p>
                      <a:r>
                        <a:rPr lang="tt-RU" dirty="0" smtClean="0"/>
                        <a:t>2.1943</a:t>
                      </a:r>
                      <a:endParaRPr lang="ru-RU" dirty="0"/>
                    </a:p>
                  </a:txBody>
                  <a:tcPr marL="71120" marR="71120"/>
                </a:tc>
                <a:tc>
                  <a:txBody>
                    <a:bodyPr/>
                    <a:lstStyle/>
                    <a:p>
                      <a:endParaRPr lang="ru-RU" dirty="0"/>
                    </a:p>
                  </a:txBody>
                  <a:tcPr marL="71120" marR="71120"/>
                </a:tc>
              </a:tr>
              <a:tr h="370840">
                <a:tc>
                  <a:txBody>
                    <a:bodyPr/>
                    <a:lstStyle/>
                    <a:p>
                      <a:r>
                        <a:rPr lang="tt-RU" dirty="0" smtClean="0"/>
                        <a:t>Хузин Сәетхәсән Хуҗа улы</a:t>
                      </a:r>
                      <a:endParaRPr lang="ru-RU" dirty="0"/>
                    </a:p>
                  </a:txBody>
                  <a:tcPr marL="71120" marR="71120"/>
                </a:tc>
                <a:tc>
                  <a:txBody>
                    <a:bodyPr/>
                    <a:lstStyle/>
                    <a:p>
                      <a:r>
                        <a:rPr lang="tt-RU" dirty="0" smtClean="0"/>
                        <a:t>12.1941</a:t>
                      </a:r>
                      <a:endParaRPr lang="ru-RU" dirty="0"/>
                    </a:p>
                  </a:txBody>
                  <a:tcPr marL="71120" marR="71120"/>
                </a:tc>
                <a:tc>
                  <a:txBody>
                    <a:bodyPr/>
                    <a:lstStyle/>
                    <a:p>
                      <a:endParaRPr lang="ru-RU" dirty="0"/>
                    </a:p>
                  </a:txBody>
                  <a:tcPr marL="71120" marR="71120"/>
                </a:tc>
              </a:tr>
              <a:tr h="370840">
                <a:tc>
                  <a:txBody>
                    <a:bodyPr/>
                    <a:lstStyle/>
                    <a:p>
                      <a:r>
                        <a:rPr lang="tt-RU" dirty="0" smtClean="0"/>
                        <a:t>Шәймиев</a:t>
                      </a:r>
                      <a:r>
                        <a:rPr lang="tt-RU" baseline="0" dirty="0" smtClean="0"/>
                        <a:t> Шәйхенур Шәяхмәт улы</a:t>
                      </a:r>
                      <a:endParaRPr lang="ru-RU" dirty="0"/>
                    </a:p>
                  </a:txBody>
                  <a:tcPr marL="71120" marR="71120"/>
                </a:tc>
                <a:tc>
                  <a:txBody>
                    <a:bodyPr/>
                    <a:lstStyle/>
                    <a:p>
                      <a:r>
                        <a:rPr lang="tt-RU" dirty="0" smtClean="0"/>
                        <a:t>2.1942</a:t>
                      </a:r>
                      <a:endParaRPr lang="ru-RU" dirty="0"/>
                    </a:p>
                  </a:txBody>
                  <a:tcPr marL="71120" marR="71120"/>
                </a:tc>
                <a:tc>
                  <a:txBody>
                    <a:bodyPr/>
                    <a:lstStyle/>
                    <a:p>
                      <a:endParaRPr lang="ru-RU"/>
                    </a:p>
                  </a:txBody>
                  <a:tcPr marL="71120" marR="71120"/>
                </a:tc>
              </a:tr>
              <a:tr h="370840">
                <a:tc>
                  <a:txBody>
                    <a:bodyPr/>
                    <a:lstStyle/>
                    <a:p>
                      <a:r>
                        <a:rPr lang="tt-RU" dirty="0" smtClean="0"/>
                        <a:t>Шәяхметов Салих</a:t>
                      </a:r>
                      <a:r>
                        <a:rPr lang="tt-RU" baseline="0" dirty="0" smtClean="0"/>
                        <a:t> Гариф улы</a:t>
                      </a:r>
                      <a:endParaRPr lang="ru-RU" dirty="0"/>
                    </a:p>
                  </a:txBody>
                  <a:tcPr marL="71120" marR="71120"/>
                </a:tc>
                <a:tc>
                  <a:txBody>
                    <a:bodyPr/>
                    <a:lstStyle/>
                    <a:p>
                      <a:r>
                        <a:rPr lang="tt-RU" dirty="0" smtClean="0"/>
                        <a:t>9.11.1944</a:t>
                      </a:r>
                      <a:endParaRPr lang="ru-RU" dirty="0"/>
                    </a:p>
                  </a:txBody>
                  <a:tcPr marL="71120" marR="71120"/>
                </a:tc>
                <a:tc>
                  <a:txBody>
                    <a:bodyPr/>
                    <a:lstStyle/>
                    <a:p>
                      <a:r>
                        <a:rPr lang="tt-RU" dirty="0" smtClean="0"/>
                        <a:t>Латвия</a:t>
                      </a:r>
                      <a:endParaRPr lang="ru-RU" dirty="0"/>
                    </a:p>
                  </a:txBody>
                  <a:tcPr marL="71120" marR="71120"/>
                </a:tc>
              </a:tr>
              <a:tr h="370840">
                <a:tc>
                  <a:txBody>
                    <a:bodyPr/>
                    <a:lstStyle/>
                    <a:p>
                      <a:r>
                        <a:rPr lang="tt-RU" dirty="0" smtClean="0"/>
                        <a:t>Юсупов Сабир Йосыф улы</a:t>
                      </a:r>
                      <a:endParaRPr lang="ru-RU" dirty="0"/>
                    </a:p>
                  </a:txBody>
                  <a:tcPr marL="71120" marR="71120"/>
                </a:tc>
                <a:tc>
                  <a:txBody>
                    <a:bodyPr/>
                    <a:lstStyle/>
                    <a:p>
                      <a:r>
                        <a:rPr lang="tt-RU" dirty="0" smtClean="0"/>
                        <a:t>11.1941</a:t>
                      </a:r>
                      <a:endParaRPr lang="ru-RU" dirty="0"/>
                    </a:p>
                  </a:txBody>
                  <a:tcPr marL="71120" marR="71120"/>
                </a:tc>
                <a:tc>
                  <a:txBody>
                    <a:bodyPr/>
                    <a:lstStyle/>
                    <a:p>
                      <a:endParaRPr lang="ru-RU" dirty="0"/>
                    </a:p>
                  </a:txBody>
                  <a:tcPr marL="71120" marR="71120"/>
                </a:tc>
              </a:tr>
              <a:tr h="370840">
                <a:tc>
                  <a:txBody>
                    <a:bodyPr/>
                    <a:lstStyle/>
                    <a:p>
                      <a:r>
                        <a:rPr lang="tt-RU" dirty="0" smtClean="0"/>
                        <a:t>Ясавиев Рәшит Ясәви улы</a:t>
                      </a:r>
                      <a:endParaRPr lang="ru-RU" dirty="0"/>
                    </a:p>
                  </a:txBody>
                  <a:tcPr marL="71120" marR="71120"/>
                </a:tc>
                <a:tc>
                  <a:txBody>
                    <a:bodyPr/>
                    <a:lstStyle/>
                    <a:p>
                      <a:r>
                        <a:rPr lang="tt-RU" dirty="0" smtClean="0"/>
                        <a:t>10.1.1943</a:t>
                      </a:r>
                      <a:endParaRPr lang="ru-RU" dirty="0"/>
                    </a:p>
                  </a:txBody>
                  <a:tcPr marL="71120" marR="71120"/>
                </a:tc>
                <a:tc>
                  <a:txBody>
                    <a:bodyPr/>
                    <a:lstStyle/>
                    <a:p>
                      <a:r>
                        <a:rPr lang="tt-RU" dirty="0" smtClean="0"/>
                        <a:t>Волгоград</a:t>
                      </a:r>
                      <a:endParaRPr lang="ru-RU" dirty="0"/>
                    </a:p>
                  </a:txBody>
                  <a:tcPr marL="71120" marR="71120"/>
                </a:tc>
              </a:tr>
            </a:tbl>
          </a:graphicData>
        </a:graphic>
      </p:graphicFrame>
    </p:spTree>
    <p:extLst>
      <p:ext uri="{BB962C8B-B14F-4D97-AF65-F5344CB8AC3E}">
        <p14:creationId xmlns:p14="http://schemas.microsoft.com/office/powerpoint/2010/main" val="2045632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363272" cy="2290266"/>
          </a:xfrm>
        </p:spPr>
        <p:txBody>
          <a:bodyPr>
            <a:normAutofit fontScale="90000"/>
          </a:bodyPr>
          <a:lstStyle/>
          <a:p>
            <a:r>
              <a:rPr lang="tt-RU" dirty="0" smtClean="0">
                <a:solidFill>
                  <a:srgbClr val="FF0000"/>
                </a:solidFill>
              </a:rPr>
              <a:t/>
            </a:r>
            <a:br>
              <a:rPr lang="tt-RU" dirty="0" smtClean="0">
                <a:solidFill>
                  <a:srgbClr val="FF0000"/>
                </a:solidFill>
              </a:rPr>
            </a:br>
            <a:r>
              <a:rPr lang="tt-RU" sz="4000" dirty="0" smtClean="0">
                <a:solidFill>
                  <a:srgbClr val="FF0000"/>
                </a:solidFill>
              </a:rPr>
              <a:t>Садыйков Шиһабетдин –бердәнбер исән ветеран.Сугыш яралары ветераннарыбызны бер-бер артлы мәңгелек йортка алып китте.</a:t>
            </a:r>
            <a:r>
              <a:rPr lang="tt-RU" dirty="0" smtClean="0">
                <a:solidFill>
                  <a:srgbClr val="FF0000"/>
                </a:solidFill>
              </a:rPr>
              <a:t/>
            </a:r>
            <a:br>
              <a:rPr lang="tt-RU" dirty="0" smtClean="0">
                <a:solidFill>
                  <a:srgbClr val="FF0000"/>
                </a:solidFill>
              </a:rPr>
            </a:br>
            <a:r>
              <a:rPr lang="tt-RU" dirty="0" smtClean="0">
                <a:solidFill>
                  <a:srgbClr val="FF0000"/>
                </a:solidFill>
              </a:rPr>
              <a:t/>
            </a:r>
            <a:br>
              <a:rPr lang="tt-RU" dirty="0" smtClean="0">
                <a:solidFill>
                  <a:srgbClr val="FF0000"/>
                </a:solidFill>
              </a:rPr>
            </a:br>
            <a:endParaRPr lang="ru-RU" dirty="0">
              <a:solidFill>
                <a:srgbClr val="FF0000"/>
              </a:solidFill>
            </a:endParaRPr>
          </a:p>
        </p:txBody>
      </p:sp>
      <p:sp>
        <p:nvSpPr>
          <p:cNvPr id="3" name="Объект 2"/>
          <p:cNvSpPr>
            <a:spLocks noGrp="1"/>
          </p:cNvSpPr>
          <p:nvPr>
            <p:ph sz="quarter" idx="13"/>
          </p:nvPr>
        </p:nvSpPr>
        <p:spPr>
          <a:xfrm>
            <a:off x="611560" y="4005064"/>
            <a:ext cx="8229600" cy="2016223"/>
          </a:xfrm>
        </p:spPr>
        <p:txBody>
          <a:bodyPr/>
          <a:lstStyle/>
          <a:p>
            <a:r>
              <a:rPr lang="tt-RU" b="1" dirty="0" smtClean="0">
                <a:solidFill>
                  <a:schemeClr val="tx1"/>
                </a:solidFill>
              </a:rPr>
              <a:t>Тарих күрмәгән геройлык</a:t>
            </a:r>
          </a:p>
          <a:p>
            <a:r>
              <a:rPr lang="tt-RU" b="1" dirty="0" smtClean="0">
                <a:solidFill>
                  <a:schemeClr val="tx1"/>
                </a:solidFill>
              </a:rPr>
              <a:t>Күрсәтеп алга бардык</a:t>
            </a:r>
          </a:p>
          <a:p>
            <a:r>
              <a:rPr lang="tt-RU" b="1" dirty="0" smtClean="0">
                <a:solidFill>
                  <a:schemeClr val="tx1"/>
                </a:solidFill>
              </a:rPr>
              <a:t>Фашизмны тар-мар итеп,</a:t>
            </a:r>
          </a:p>
          <a:p>
            <a:r>
              <a:rPr lang="tt-RU" b="1" dirty="0" smtClean="0">
                <a:solidFill>
                  <a:schemeClr val="tx1"/>
                </a:solidFill>
              </a:rPr>
              <a:t>Илгә шөһрәт казандык. (“Горурланам”.Ш.Садыйков)</a:t>
            </a:r>
            <a:endParaRPr lang="ru-RU" b="1" dirty="0">
              <a:solidFill>
                <a:schemeClr val="tx1"/>
              </a:solidFill>
            </a:endParaRPr>
          </a:p>
        </p:txBody>
      </p:sp>
    </p:spTree>
    <p:extLst>
      <p:ext uri="{BB962C8B-B14F-4D97-AF65-F5344CB8AC3E}">
        <p14:creationId xmlns:p14="http://schemas.microsoft.com/office/powerpoint/2010/main" val="19791543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229600" cy="1143000"/>
          </a:xfrm>
        </p:spPr>
        <p:txBody>
          <a:bodyPr>
            <a:normAutofit fontScale="90000"/>
          </a:bodyPr>
          <a:lstStyle/>
          <a:p>
            <a:r>
              <a:rPr lang="tt-RU" sz="3600" dirty="0" smtClean="0">
                <a:solidFill>
                  <a:srgbClr val="FF0000"/>
                </a:solidFill>
              </a:rPr>
              <a:t>Шиһабетдин ага бүгенге көндә И</a:t>
            </a:r>
            <a:r>
              <a:rPr lang="ru-RU" sz="3600" dirty="0" err="1" smtClean="0">
                <a:solidFill>
                  <a:srgbClr val="FF0000"/>
                </a:solidFill>
              </a:rPr>
              <a:t>жау</a:t>
            </a:r>
            <a:r>
              <a:rPr lang="ru-RU" sz="3600" dirty="0" smtClean="0">
                <a:solidFill>
                  <a:srgbClr val="FF0000"/>
                </a:solidFill>
              </a:rPr>
              <a:t> </a:t>
            </a:r>
            <a:r>
              <a:rPr lang="ru-RU" sz="3600" dirty="0" err="1" smtClean="0">
                <a:solidFill>
                  <a:srgbClr val="FF0000"/>
                </a:solidFill>
              </a:rPr>
              <a:t>каласының</a:t>
            </a:r>
            <a:r>
              <a:rPr lang="ru-RU" sz="3600" dirty="0" smtClean="0">
                <a:solidFill>
                  <a:srgbClr val="FF0000"/>
                </a:solidFill>
              </a:rPr>
              <a:t> </a:t>
            </a:r>
            <a:r>
              <a:rPr lang="ru-RU" sz="3600" dirty="0" err="1" smtClean="0">
                <a:solidFill>
                  <a:srgbClr val="FF0000"/>
                </a:solidFill>
              </a:rPr>
              <a:t>Аксакаллар</a:t>
            </a:r>
            <a:r>
              <a:rPr lang="ru-RU" sz="3600" dirty="0" smtClean="0">
                <a:solidFill>
                  <a:srgbClr val="FF0000"/>
                </a:solidFill>
              </a:rPr>
              <a:t> </a:t>
            </a:r>
            <a:r>
              <a:rPr lang="ru-RU" sz="3600" dirty="0" err="1" smtClean="0">
                <a:solidFill>
                  <a:srgbClr val="FF0000"/>
                </a:solidFill>
              </a:rPr>
              <a:t>Шурасы</a:t>
            </a:r>
            <a:r>
              <a:rPr lang="ru-RU" sz="3600" dirty="0" smtClean="0">
                <a:solidFill>
                  <a:srgbClr val="FF0000"/>
                </a:solidFill>
              </a:rPr>
              <a:t> </a:t>
            </a:r>
            <a:r>
              <a:rPr lang="ru-RU" sz="3600" dirty="0" err="1" smtClean="0">
                <a:solidFill>
                  <a:srgbClr val="FF0000"/>
                </a:solidFill>
              </a:rPr>
              <a:t>җитәкчесе</a:t>
            </a:r>
            <a:r>
              <a:rPr lang="ru-RU" sz="3600" dirty="0" smtClean="0">
                <a:solidFill>
                  <a:srgbClr val="FF0000"/>
                </a:solidFill>
              </a:rPr>
              <a:t>, </a:t>
            </a:r>
            <a:r>
              <a:rPr lang="ru-RU" sz="3600" dirty="0" err="1" smtClean="0">
                <a:solidFill>
                  <a:srgbClr val="FF0000"/>
                </a:solidFill>
              </a:rPr>
              <a:t>бик</a:t>
            </a:r>
            <a:r>
              <a:rPr lang="ru-RU" sz="3600" dirty="0" smtClean="0">
                <a:solidFill>
                  <a:srgbClr val="FF0000"/>
                </a:solidFill>
              </a:rPr>
              <a:t> </a:t>
            </a:r>
            <a:r>
              <a:rPr lang="ru-RU" sz="3600" dirty="0" err="1" smtClean="0">
                <a:solidFill>
                  <a:srgbClr val="FF0000"/>
                </a:solidFill>
              </a:rPr>
              <a:t>күп</a:t>
            </a:r>
            <a:r>
              <a:rPr lang="ru-RU" sz="3600" dirty="0" smtClean="0">
                <a:solidFill>
                  <a:srgbClr val="FF0000"/>
                </a:solidFill>
              </a:rPr>
              <a:t> </a:t>
            </a:r>
            <a:r>
              <a:rPr lang="ru-RU" sz="3600" dirty="0" err="1" smtClean="0">
                <a:solidFill>
                  <a:srgbClr val="FF0000"/>
                </a:solidFill>
              </a:rPr>
              <a:t>китаплар</a:t>
            </a:r>
            <a:r>
              <a:rPr lang="ru-RU" sz="3600" dirty="0" smtClean="0">
                <a:solidFill>
                  <a:srgbClr val="FF0000"/>
                </a:solidFill>
              </a:rPr>
              <a:t> авторы </a:t>
            </a:r>
            <a:endParaRPr lang="ru-RU" sz="3600" dirty="0">
              <a:solidFill>
                <a:srgbClr val="FF0000"/>
              </a:solidFill>
            </a:endParaRP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t="8445" r="2500" b="5556"/>
          <a:stretch/>
        </p:blipFill>
        <p:spPr>
          <a:xfrm>
            <a:off x="1475656" y="2060848"/>
            <a:ext cx="6624736" cy="4382517"/>
          </a:xfrm>
          <a:prstGeom prst="rect">
            <a:avLst/>
          </a:prstGeom>
        </p:spPr>
      </p:pic>
    </p:spTree>
    <p:extLst>
      <p:ext uri="{BB962C8B-B14F-4D97-AF65-F5344CB8AC3E}">
        <p14:creationId xmlns:p14="http://schemas.microsoft.com/office/powerpoint/2010/main" val="2043830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1760" y="260648"/>
            <a:ext cx="6512511" cy="1143000"/>
          </a:xfrm>
        </p:spPr>
        <p:txBody>
          <a:bodyPr>
            <a:normAutofit fontScale="90000"/>
          </a:bodyPr>
          <a:lstStyle/>
          <a:p>
            <a:r>
              <a:rPr lang="tt-RU" dirty="0" smtClean="0">
                <a:solidFill>
                  <a:srgbClr val="FF0000"/>
                </a:solidFill>
              </a:rPr>
              <a:t>Тыл хезмәтчәннәре-Җиңүне якынайтучылар</a:t>
            </a:r>
            <a:endParaRPr lang="ru-RU" dirty="0">
              <a:solidFill>
                <a:srgbClr val="FF0000"/>
              </a:solidFill>
            </a:endParaRPr>
          </a:p>
        </p:txBody>
      </p:sp>
      <p:sp>
        <p:nvSpPr>
          <p:cNvPr id="3" name="Объект 2"/>
          <p:cNvSpPr>
            <a:spLocks noGrp="1"/>
          </p:cNvSpPr>
          <p:nvPr>
            <p:ph sz="quarter" idx="13"/>
          </p:nvPr>
        </p:nvSpPr>
        <p:spPr>
          <a:xfrm>
            <a:off x="683568" y="2780928"/>
            <a:ext cx="7704856" cy="3474720"/>
          </a:xfrm>
        </p:spPr>
        <p:txBody>
          <a:bodyPr>
            <a:normAutofit/>
          </a:bodyPr>
          <a:lstStyle/>
          <a:p>
            <a:pPr marL="45720" indent="0">
              <a:buNone/>
            </a:pPr>
            <a:r>
              <a:rPr lang="tt-RU" b="1" i="1" u="sng" dirty="0" smtClean="0">
                <a:solidFill>
                  <a:schemeClr val="tx1"/>
                </a:solidFill>
              </a:rPr>
              <a:t>Бүген авылда исән-имин яшәүче тыл ветераннары:</a:t>
            </a:r>
          </a:p>
          <a:p>
            <a:r>
              <a:rPr lang="tt-RU" b="1" dirty="0" smtClean="0">
                <a:solidFill>
                  <a:schemeClr val="tx1"/>
                </a:solidFill>
              </a:rPr>
              <a:t>Ахмадиева Шәрифә</a:t>
            </a:r>
          </a:p>
          <a:p>
            <a:r>
              <a:rPr lang="tt-RU" b="1" dirty="0" smtClean="0">
                <a:solidFill>
                  <a:schemeClr val="tx1"/>
                </a:solidFill>
              </a:rPr>
              <a:t>Шаймухаметова Рәйсә</a:t>
            </a:r>
          </a:p>
        </p:txBody>
      </p:sp>
    </p:spTree>
    <p:extLst>
      <p:ext uri="{BB962C8B-B14F-4D97-AF65-F5344CB8AC3E}">
        <p14:creationId xmlns:p14="http://schemas.microsoft.com/office/powerpoint/2010/main" val="684192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1760" y="260648"/>
            <a:ext cx="6512511" cy="1143000"/>
          </a:xfrm>
        </p:spPr>
        <p:txBody>
          <a:bodyPr>
            <a:normAutofit fontScale="90000"/>
          </a:bodyPr>
          <a:lstStyle/>
          <a:p>
            <a:r>
              <a:rPr lang="tt-RU" dirty="0" smtClean="0">
                <a:solidFill>
                  <a:srgbClr val="FF0000"/>
                </a:solidFill>
              </a:rPr>
              <a:t>Минем авылдашымның Җиңүгә керткән өлеше</a:t>
            </a:r>
            <a:endParaRPr lang="ru-RU" dirty="0">
              <a:solidFill>
                <a:srgbClr val="FF0000"/>
              </a:solidFill>
            </a:endParaRPr>
          </a:p>
        </p:txBody>
      </p:sp>
      <p:sp>
        <p:nvSpPr>
          <p:cNvPr id="3" name="Объект 2"/>
          <p:cNvSpPr>
            <a:spLocks noGrp="1"/>
          </p:cNvSpPr>
          <p:nvPr>
            <p:ph sz="quarter" idx="13"/>
          </p:nvPr>
        </p:nvSpPr>
        <p:spPr>
          <a:xfrm>
            <a:off x="467544" y="2132856"/>
            <a:ext cx="7920880" cy="3474720"/>
          </a:xfrm>
        </p:spPr>
        <p:txBody>
          <a:bodyPr>
            <a:normAutofit/>
          </a:bodyPr>
          <a:lstStyle/>
          <a:p>
            <a:r>
              <a:rPr lang="tt-RU" b="1" dirty="0" smtClean="0">
                <a:solidFill>
                  <a:schemeClr val="tx1"/>
                </a:solidFill>
              </a:rPr>
              <a:t>Авылдашым -Абдуллин Исмәгыйл </a:t>
            </a:r>
          </a:p>
          <a:p>
            <a:pPr marL="45720" indent="0">
              <a:buNone/>
            </a:pPr>
            <a:r>
              <a:rPr lang="tt-RU" b="1" dirty="0" smtClean="0">
                <a:solidFill>
                  <a:schemeClr val="tx1"/>
                </a:solidFill>
              </a:rPr>
              <a:t>Исмәгыйл </a:t>
            </a:r>
            <a:r>
              <a:rPr lang="tt-RU" b="1" dirty="0" smtClean="0">
                <a:solidFill>
                  <a:schemeClr val="tx1"/>
                </a:solidFill>
              </a:rPr>
              <a:t>бабай</a:t>
            </a:r>
            <a:r>
              <a:rPr lang="en-US" b="1" dirty="0" smtClean="0">
                <a:solidFill>
                  <a:schemeClr val="tx1"/>
                </a:solidFill>
              </a:rPr>
              <a:t>  </a:t>
            </a:r>
            <a:r>
              <a:rPr lang="tt-RU" b="1" dirty="0" smtClean="0">
                <a:solidFill>
                  <a:schemeClr val="tx1"/>
                </a:solidFill>
              </a:rPr>
              <a:t>сугышның </a:t>
            </a:r>
            <a:r>
              <a:rPr lang="tt-RU" b="1" dirty="0" smtClean="0">
                <a:solidFill>
                  <a:schemeClr val="tx1"/>
                </a:solidFill>
              </a:rPr>
              <a:t>куркынычын күреп, дошманны күзгә күз күреп, әллә ничә тапкырлар үлем белән очрашып, кулларына мылтык тотып туган җирләрдән еракларда Бөек Җиңүне каршылап исән-имин Туган илләренә кайтып, туган авылларында </a:t>
            </a:r>
            <a:r>
              <a:rPr lang="tt-RU" b="1" smtClean="0">
                <a:solidFill>
                  <a:schemeClr val="tx1"/>
                </a:solidFill>
              </a:rPr>
              <a:t>хезмәт </a:t>
            </a:r>
            <a:r>
              <a:rPr lang="tt-RU" b="1" smtClean="0">
                <a:solidFill>
                  <a:schemeClr val="tx1"/>
                </a:solidFill>
              </a:rPr>
              <a:t>иткән</a:t>
            </a:r>
            <a:endParaRPr lang="ru-RU" b="1" dirty="0">
              <a:solidFill>
                <a:schemeClr val="tx1"/>
              </a:solidFill>
            </a:endParaRPr>
          </a:p>
        </p:txBody>
      </p:sp>
    </p:spTree>
    <p:extLst>
      <p:ext uri="{BB962C8B-B14F-4D97-AF65-F5344CB8AC3E}">
        <p14:creationId xmlns:p14="http://schemas.microsoft.com/office/powerpoint/2010/main" val="2095423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2656"/>
            <a:ext cx="8640960" cy="3528392"/>
          </a:xfrm>
        </p:spPr>
        <p:txBody>
          <a:bodyPr>
            <a:noAutofit/>
          </a:bodyPr>
          <a:lstStyle/>
          <a:p>
            <a:r>
              <a:rPr lang="tt-RU" sz="3200" dirty="0" smtClean="0">
                <a:solidFill>
                  <a:srgbClr val="FF0000"/>
                </a:solidFill>
              </a:rPr>
              <a:t>Абдуллин Исмәгыйл</a:t>
            </a:r>
            <a:br>
              <a:rPr lang="tt-RU" sz="3200" dirty="0" smtClean="0">
                <a:solidFill>
                  <a:srgbClr val="FF0000"/>
                </a:solidFill>
              </a:rPr>
            </a:br>
            <a:r>
              <a:rPr lang="tt-RU" sz="3200" dirty="0" smtClean="0">
                <a:solidFill>
                  <a:srgbClr val="FF0000"/>
                </a:solidFill>
              </a:rPr>
              <a:t> 1943 елның25 маеннан Ямурза авылыннан чыгып китә һәм 1947 елның 4 февралендә генә туган авылы туфрагына аяк баса</a:t>
            </a:r>
            <a:endParaRPr lang="ru-RU" sz="3200" dirty="0">
              <a:solidFill>
                <a:srgbClr val="FF0000"/>
              </a:solidFill>
            </a:endParaRPr>
          </a:p>
        </p:txBody>
      </p:sp>
      <p:pic>
        <p:nvPicPr>
          <p:cNvPr id="4" name="Объект 3" descr="C:\Users\Лайсиря\Desktop\тикшерен\исмагил абдуллин.jpg"/>
          <p:cNvPicPr>
            <a:picLocks noGrp="1"/>
          </p:cNvPicPr>
          <p:nvPr>
            <p:ph sz="quarter" idx="13"/>
          </p:nvPr>
        </p:nvPicPr>
        <p:blipFill rotWithShape="1">
          <a:blip r:embed="rId2" cstate="print">
            <a:extLst>
              <a:ext uri="{28A0092B-C50C-407E-A947-70E740481C1C}">
                <a14:useLocalDpi xmlns:a14="http://schemas.microsoft.com/office/drawing/2010/main" val="0"/>
              </a:ext>
            </a:extLst>
          </a:blip>
          <a:srcRect l="10320" t="4660" r="5755"/>
          <a:stretch/>
        </p:blipFill>
        <p:spPr bwMode="auto">
          <a:xfrm>
            <a:off x="179512" y="2924944"/>
            <a:ext cx="4680952" cy="36724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1952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208912" cy="1143000"/>
          </a:xfrm>
        </p:spPr>
        <p:txBody>
          <a:bodyPr>
            <a:normAutofit fontScale="90000"/>
          </a:bodyPr>
          <a:lstStyle/>
          <a:p>
            <a:r>
              <a:rPr lang="tt-RU" dirty="0" smtClean="0">
                <a:solidFill>
                  <a:srgbClr val="FF0000"/>
                </a:solidFill>
              </a:rPr>
              <a:t>Пулеметчы-505 батальон  79 гвардия укчылар старшинасы</a:t>
            </a:r>
            <a:endParaRPr lang="ru-RU" dirty="0">
              <a:solidFill>
                <a:srgbClr val="FF0000"/>
              </a:solidFill>
            </a:endParaRPr>
          </a:p>
        </p:txBody>
      </p:sp>
      <p:pic>
        <p:nvPicPr>
          <p:cNvPr id="4" name="Объект 3" descr="C:\Users\Лайсиря\Desktop\тикшерен\img076.jpg"/>
          <p:cNvPicPr>
            <a:picLocks noGrp="1"/>
          </p:cNvPicPr>
          <p:nvPr>
            <p:ph sz="quarter" idx="13"/>
          </p:nvPr>
        </p:nvPicPr>
        <p:blipFill rotWithShape="1">
          <a:blip r:embed="rId2" cstate="print">
            <a:extLst>
              <a:ext uri="{28A0092B-C50C-407E-A947-70E740481C1C}">
                <a14:useLocalDpi xmlns:a14="http://schemas.microsoft.com/office/drawing/2010/main" val="0"/>
              </a:ext>
            </a:extLst>
          </a:blip>
          <a:srcRect l="2486" t="10682" r="53326" b="5579"/>
          <a:stretch/>
        </p:blipFill>
        <p:spPr bwMode="auto">
          <a:xfrm rot="16200000">
            <a:off x="1079612" y="1160748"/>
            <a:ext cx="3816424" cy="5616624"/>
          </a:xfrm>
          <a:prstGeom prst="rect">
            <a:avLst/>
          </a:prstGeom>
          <a:noFill/>
          <a:ln>
            <a:noFill/>
          </a:ln>
          <a:extLst>
            <a:ext uri="{53640926-AAD7-44D8-BBD7-CCE9431645EC}">
              <a14:shadowObscured xmlns:a14="http://schemas.microsoft.com/office/drawing/2010/main"/>
            </a:ext>
          </a:extLst>
        </p:spPr>
      </p:pic>
      <p:pic>
        <p:nvPicPr>
          <p:cNvPr id="5" name="Рисунок 4" descr="C:\Users\Лайсиря\Desktop\тикшерен\img07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160" y="2060848"/>
            <a:ext cx="2510114" cy="3888432"/>
          </a:xfrm>
          <a:prstGeom prst="rect">
            <a:avLst/>
          </a:prstGeom>
          <a:noFill/>
          <a:ln>
            <a:noFill/>
          </a:ln>
        </p:spPr>
      </p:pic>
    </p:spTree>
    <p:extLst>
      <p:ext uri="{BB962C8B-B14F-4D97-AF65-F5344CB8AC3E}">
        <p14:creationId xmlns:p14="http://schemas.microsoft.com/office/powerpoint/2010/main" val="18122743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40703" cy="1143000"/>
          </a:xfrm>
        </p:spPr>
        <p:txBody>
          <a:bodyPr>
            <a:normAutofit fontScale="90000"/>
          </a:bodyPr>
          <a:lstStyle/>
          <a:p>
            <a:r>
              <a:rPr lang="ru-RU" dirty="0" err="1" smtClean="0">
                <a:solidFill>
                  <a:srgbClr val="FF0000"/>
                </a:solidFill>
              </a:rPr>
              <a:t>Исмәгыйль</a:t>
            </a:r>
            <a:r>
              <a:rPr lang="ru-RU" dirty="0" smtClean="0">
                <a:solidFill>
                  <a:srgbClr val="FF0000"/>
                </a:solidFill>
              </a:rPr>
              <a:t> </a:t>
            </a:r>
            <a:r>
              <a:rPr lang="ru-RU" dirty="0" err="1" smtClean="0">
                <a:solidFill>
                  <a:srgbClr val="FF0000"/>
                </a:solidFill>
              </a:rPr>
              <a:t>бабай</a:t>
            </a:r>
            <a:r>
              <a:rPr lang="ru-RU" dirty="0" smtClean="0">
                <a:solidFill>
                  <a:srgbClr val="FF0000"/>
                </a:solidFill>
              </a:rPr>
              <a:t> </a:t>
            </a:r>
            <a:r>
              <a:rPr lang="ru-RU" dirty="0" err="1" smtClean="0">
                <a:solidFill>
                  <a:srgbClr val="FF0000"/>
                </a:solidFill>
              </a:rPr>
              <a:t>яралана</a:t>
            </a:r>
            <a:r>
              <a:rPr lang="ru-RU" dirty="0" smtClean="0">
                <a:solidFill>
                  <a:srgbClr val="FF0000"/>
                </a:solidFill>
              </a:rPr>
              <a:t>, госпиталь</a:t>
            </a:r>
            <a:r>
              <a:rPr lang="tt-RU" dirty="0" smtClean="0">
                <a:solidFill>
                  <a:srgbClr val="FF0000"/>
                </a:solidFill>
              </a:rPr>
              <a:t>дә ята, тик сугыштан китми</a:t>
            </a:r>
            <a:endParaRPr lang="ru-RU" dirty="0">
              <a:solidFill>
                <a:srgbClr val="FF0000"/>
              </a:solidFill>
            </a:endParaRPr>
          </a:p>
        </p:txBody>
      </p:sp>
      <p:pic>
        <p:nvPicPr>
          <p:cNvPr id="4" name="Объект 3" descr="C:\Users\Лайсиря\Desktop\тикшерен\img078.jpg"/>
          <p:cNvPicPr>
            <a:picLocks noGrp="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1916832"/>
            <a:ext cx="6768752" cy="4680520"/>
          </a:xfrm>
          <a:prstGeom prst="rect">
            <a:avLst/>
          </a:prstGeom>
          <a:noFill/>
          <a:ln>
            <a:noFill/>
          </a:ln>
        </p:spPr>
      </p:pic>
    </p:spTree>
    <p:extLst>
      <p:ext uri="{BB962C8B-B14F-4D97-AF65-F5344CB8AC3E}">
        <p14:creationId xmlns:p14="http://schemas.microsoft.com/office/powerpoint/2010/main" val="23970940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865292" y="692696"/>
            <a:ext cx="7645043" cy="4154984"/>
          </a:xfrm>
          <a:prstGeom prst="rect">
            <a:avLst/>
          </a:prstGeom>
          <a:noFill/>
        </p:spPr>
        <p:txBody>
          <a:bodyPr wrap="none" lIns="91440" tIns="45720" rIns="91440" bIns="45720">
            <a:spAutoFit/>
          </a:bodyPr>
          <a:lstStyle/>
          <a:p>
            <a:pPr algn="ctr"/>
            <a:r>
              <a:rPr lang="tt-RU" sz="4400" b="1" dirty="0">
                <a:ln w="10541" cmpd="sng">
                  <a:solidFill>
                    <a:sysClr val="windowText" lastClr="000000"/>
                  </a:solidFill>
                  <a:prstDash val="solid"/>
                </a:ln>
                <a:solidFill>
                  <a:srgbClr val="FF0000"/>
                </a:solidFill>
              </a:rPr>
              <a:t>Ил уллары һәм кызлары</a:t>
            </a:r>
            <a:br>
              <a:rPr lang="tt-RU" sz="4400" b="1" dirty="0">
                <a:ln w="10541" cmpd="sng">
                  <a:solidFill>
                    <a:sysClr val="windowText" lastClr="000000"/>
                  </a:solidFill>
                  <a:prstDash val="solid"/>
                </a:ln>
                <a:solidFill>
                  <a:srgbClr val="FF0000"/>
                </a:solidFill>
              </a:rPr>
            </a:br>
            <a:r>
              <a:rPr lang="tt-RU" sz="4400" b="1" dirty="0">
                <a:ln w="10541" cmpd="sng">
                  <a:solidFill>
                    <a:sysClr val="windowText" lastClr="000000"/>
                  </a:solidFill>
                  <a:prstDash val="solid"/>
                </a:ln>
                <a:solidFill>
                  <a:srgbClr val="FF0000"/>
                </a:solidFill>
              </a:rPr>
              <a:t>Бөек Җиңү яулады.</a:t>
            </a:r>
            <a:br>
              <a:rPr lang="tt-RU" sz="4400" b="1" dirty="0">
                <a:ln w="10541" cmpd="sng">
                  <a:solidFill>
                    <a:sysClr val="windowText" lastClr="000000"/>
                  </a:solidFill>
                  <a:prstDash val="solid"/>
                </a:ln>
                <a:solidFill>
                  <a:srgbClr val="FF0000"/>
                </a:solidFill>
              </a:rPr>
            </a:br>
            <a:r>
              <a:rPr lang="tt-RU" sz="4400" b="1" dirty="0">
                <a:ln w="10541" cmpd="sng">
                  <a:solidFill>
                    <a:sysClr val="windowText" lastClr="000000"/>
                  </a:solidFill>
                  <a:prstDash val="solid"/>
                </a:ln>
                <a:solidFill>
                  <a:srgbClr val="FF0000"/>
                </a:solidFill>
              </a:rPr>
              <a:t>Батырлык, геройлык өчен</a:t>
            </a:r>
            <a:br>
              <a:rPr lang="tt-RU" sz="4400" b="1" dirty="0">
                <a:ln w="10541" cmpd="sng">
                  <a:solidFill>
                    <a:sysClr val="windowText" lastClr="000000"/>
                  </a:solidFill>
                  <a:prstDash val="solid"/>
                </a:ln>
                <a:solidFill>
                  <a:srgbClr val="FF0000"/>
                </a:solidFill>
              </a:rPr>
            </a:br>
            <a:r>
              <a:rPr lang="tt-RU" sz="4400" b="1" dirty="0">
                <a:ln w="10541" cmpd="sng">
                  <a:solidFill>
                    <a:sysClr val="windowText" lastClr="000000"/>
                  </a:solidFill>
                  <a:prstDash val="solid"/>
                </a:ln>
                <a:solidFill>
                  <a:srgbClr val="FF0000"/>
                </a:solidFill>
              </a:rPr>
              <a:t>орден-медал</a:t>
            </a:r>
            <a:r>
              <a:rPr lang="ru-RU" sz="4400" b="1" dirty="0">
                <a:ln w="10541" cmpd="sng">
                  <a:solidFill>
                    <a:sysClr val="windowText" lastClr="000000"/>
                  </a:solidFill>
                  <a:prstDash val="solid"/>
                </a:ln>
                <a:solidFill>
                  <a:srgbClr val="FF0000"/>
                </a:solidFill>
              </a:rPr>
              <a:t>ь</a:t>
            </a:r>
            <a:r>
              <a:rPr lang="tt-RU" sz="4400" b="1" dirty="0">
                <a:ln w="10541" cmpd="sng">
                  <a:solidFill>
                    <a:sysClr val="windowText" lastClr="000000"/>
                  </a:solidFill>
                  <a:prstDash val="solid"/>
                </a:ln>
                <a:solidFill>
                  <a:srgbClr val="FF0000"/>
                </a:solidFill>
              </a:rPr>
              <a:t>ләр алды</a:t>
            </a:r>
            <a:r>
              <a:rPr lang="tt-RU" sz="4400" b="1" dirty="0" smtClean="0">
                <a:ln w="10541" cmpd="sng">
                  <a:solidFill>
                    <a:sysClr val="windowText" lastClr="000000"/>
                  </a:solidFill>
                  <a:prstDash val="solid"/>
                </a:ln>
                <a:solidFill>
                  <a:srgbClr val="FF0000"/>
                </a:solidFill>
              </a:rPr>
              <a:t>.</a:t>
            </a:r>
          </a:p>
          <a:p>
            <a:pPr algn="ctr"/>
            <a:endParaRPr lang="tt-RU" sz="4400" b="1" dirty="0" smtClean="0">
              <a:ln w="10541" cmpd="sng">
                <a:solidFill>
                  <a:sysClr val="windowText" lastClr="000000"/>
                </a:solidFill>
                <a:prstDash val="solid"/>
              </a:ln>
              <a:solidFill>
                <a:srgbClr val="FF0000"/>
              </a:solidFill>
            </a:endParaRPr>
          </a:p>
          <a:p>
            <a:pPr algn="ctr"/>
            <a:r>
              <a:rPr lang="tt-RU" sz="4400" b="1" dirty="0" smtClean="0">
                <a:ln w="10541" cmpd="sng">
                  <a:solidFill>
                    <a:sysClr val="windowText" lastClr="000000"/>
                  </a:solidFill>
                  <a:prstDash val="solid"/>
                </a:ln>
                <a:solidFill>
                  <a:srgbClr val="FF0000"/>
                </a:solidFill>
              </a:rPr>
              <a:t>(“</a:t>
            </a:r>
            <a:r>
              <a:rPr lang="tt-RU" sz="4400" b="1" dirty="0">
                <a:ln w="10541" cmpd="sng">
                  <a:solidFill>
                    <a:sysClr val="windowText" lastClr="000000"/>
                  </a:solidFill>
                  <a:prstDash val="solid"/>
                </a:ln>
                <a:solidFill>
                  <a:srgbClr val="FF0000"/>
                </a:solidFill>
              </a:rPr>
              <a:t>Ил бүләге”Ш. Садыйков)</a:t>
            </a:r>
            <a:endParaRPr lang="ru-RU" sz="4400" b="1" dirty="0">
              <a:ln w="10541" cmpd="sng">
                <a:solidFill>
                  <a:sysClr val="windowText" lastClr="000000"/>
                </a:solidFill>
                <a:prstDash val="solid"/>
              </a:ln>
              <a:solidFill>
                <a:srgbClr val="FF0000"/>
              </a:solidFill>
            </a:endParaRPr>
          </a:p>
        </p:txBody>
      </p:sp>
    </p:spTree>
    <p:extLst>
      <p:ext uri="{BB962C8B-B14F-4D97-AF65-F5344CB8AC3E}">
        <p14:creationId xmlns:p14="http://schemas.microsoft.com/office/powerpoint/2010/main" val="4085971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9952"/>
            <a:ext cx="8640960" cy="1143000"/>
          </a:xfrm>
        </p:spPr>
        <p:txBody>
          <a:bodyPr>
            <a:normAutofit fontScale="90000"/>
          </a:bodyPr>
          <a:lstStyle/>
          <a:p>
            <a:r>
              <a:rPr lang="tt-RU" dirty="0" smtClean="0">
                <a:solidFill>
                  <a:srgbClr val="FF0000"/>
                </a:solidFill>
              </a:rPr>
              <a:t>Якташ бабай сугышта орден белән бүләкләнә.Исеме”Әгерҗе хәбәрләре” газетасында бар.</a:t>
            </a:r>
            <a:endParaRPr lang="ru-RU" dirty="0">
              <a:solidFill>
                <a:srgbClr val="FF0000"/>
              </a:solidFill>
            </a:endParaRPr>
          </a:p>
        </p:txBody>
      </p:sp>
      <p:pic>
        <p:nvPicPr>
          <p:cNvPr id="4" name="Объект 3" descr="C:\Users\Лайсиря\Desktop\тикшерен\img079.jpg"/>
          <p:cNvPicPr>
            <a:picLocks noGrp="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2332037"/>
            <a:ext cx="2559969" cy="4525963"/>
          </a:xfrm>
          <a:prstGeom prst="rect">
            <a:avLst/>
          </a:prstGeom>
          <a:noFill/>
          <a:ln>
            <a:noFill/>
          </a:ln>
        </p:spPr>
      </p:pic>
      <p:sp>
        <p:nvSpPr>
          <p:cNvPr id="5" name="Прямоугольник 4"/>
          <p:cNvSpPr/>
          <p:nvPr/>
        </p:nvSpPr>
        <p:spPr>
          <a:xfrm>
            <a:off x="323528" y="1772816"/>
            <a:ext cx="5112568" cy="4801314"/>
          </a:xfrm>
          <a:prstGeom prst="rect">
            <a:avLst/>
          </a:prstGeom>
        </p:spPr>
        <p:txBody>
          <a:bodyPr wrap="square">
            <a:spAutoFit/>
          </a:bodyPr>
          <a:lstStyle/>
          <a:p>
            <a:pPr lvl="0"/>
            <a:r>
              <a:rPr lang="tt-RU" b="1" dirty="0"/>
              <a:t>3 дәрәҗә Дан ордены;</a:t>
            </a:r>
            <a:endParaRPr lang="ru-RU" b="1" dirty="0"/>
          </a:p>
          <a:p>
            <a:pPr lvl="0"/>
            <a:r>
              <a:rPr lang="tt-RU" b="1" dirty="0"/>
              <a:t>2 дәрәҗә Ватан сугышы ордены;</a:t>
            </a:r>
            <a:endParaRPr lang="ru-RU" b="1" dirty="0"/>
          </a:p>
          <a:p>
            <a:pPr lvl="0"/>
            <a:r>
              <a:rPr lang="tt-RU" b="1" dirty="0"/>
              <a:t>Жуков медале;</a:t>
            </a:r>
            <a:endParaRPr lang="ru-RU" b="1" dirty="0"/>
          </a:p>
          <a:p>
            <a:pPr lvl="0"/>
            <a:r>
              <a:rPr lang="tt-RU" b="1" dirty="0"/>
              <a:t>Варшаваны азат иткән өчен медале;</a:t>
            </a:r>
            <a:endParaRPr lang="ru-RU" b="1" dirty="0"/>
          </a:p>
          <a:p>
            <a:pPr lvl="0"/>
            <a:r>
              <a:rPr lang="tt-RU" b="1" dirty="0"/>
              <a:t>Берлинны алган өчен медале;</a:t>
            </a:r>
            <a:endParaRPr lang="ru-RU" b="1" dirty="0"/>
          </a:p>
          <a:p>
            <a:pPr lvl="0"/>
            <a:r>
              <a:rPr lang="tt-RU" b="1" dirty="0"/>
              <a:t>Бөек Ватан сугышында Германияне җиңгән өчен медале;</a:t>
            </a:r>
            <a:endParaRPr lang="ru-RU" b="1" dirty="0"/>
          </a:p>
          <a:p>
            <a:pPr lvl="0"/>
            <a:r>
              <a:rPr lang="tt-RU" b="1" dirty="0"/>
              <a:t>Бөек Ватан сугышында җиңүнең 20 еллыгы медале;</a:t>
            </a:r>
            <a:endParaRPr lang="ru-RU" b="1" dirty="0"/>
          </a:p>
          <a:p>
            <a:pPr lvl="0"/>
            <a:r>
              <a:rPr lang="tt-RU" b="1" dirty="0"/>
              <a:t>Бөек Ватан сугышында җиңүнең 25 еллык медале;</a:t>
            </a:r>
            <a:endParaRPr lang="ru-RU" b="1" dirty="0"/>
          </a:p>
          <a:p>
            <a:pPr lvl="0"/>
            <a:r>
              <a:rPr lang="tt-RU" b="1" dirty="0"/>
              <a:t>Бөек Ватан сугышында җиңүнең 30 еллыгы медале; </a:t>
            </a:r>
            <a:endParaRPr lang="ru-RU" b="1" dirty="0"/>
          </a:p>
          <a:p>
            <a:pPr lvl="0"/>
            <a:r>
              <a:rPr lang="tt-RU" b="1" dirty="0"/>
              <a:t>Бөек Ватан сугышында җиңүнең 40 еллык медале;</a:t>
            </a:r>
            <a:endParaRPr lang="ru-RU" b="1" dirty="0"/>
          </a:p>
          <a:p>
            <a:pPr lvl="0"/>
            <a:r>
              <a:rPr lang="tt-RU" b="1" dirty="0"/>
              <a:t>Бөек Ватан сугышында җиңүнең 50 еллыгы медале.  </a:t>
            </a:r>
            <a:endParaRPr lang="ru-RU" b="1" dirty="0"/>
          </a:p>
        </p:txBody>
      </p:sp>
    </p:spTree>
    <p:extLst>
      <p:ext uri="{BB962C8B-B14F-4D97-AF65-F5344CB8AC3E}">
        <p14:creationId xmlns:p14="http://schemas.microsoft.com/office/powerpoint/2010/main" val="30862505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t-RU" dirty="0" smtClean="0">
                <a:solidFill>
                  <a:srgbClr val="FF0000"/>
                </a:solidFill>
              </a:rPr>
              <a:t>Авылдашымның сөйләгәннәреннән</a:t>
            </a:r>
            <a:endParaRPr lang="ru-RU" dirty="0">
              <a:solidFill>
                <a:srgbClr val="FF0000"/>
              </a:solidFill>
            </a:endParaRPr>
          </a:p>
        </p:txBody>
      </p:sp>
      <p:sp>
        <p:nvSpPr>
          <p:cNvPr id="3" name="Объект 2"/>
          <p:cNvSpPr>
            <a:spLocks noGrp="1"/>
          </p:cNvSpPr>
          <p:nvPr>
            <p:ph sz="quarter" idx="13"/>
          </p:nvPr>
        </p:nvSpPr>
        <p:spPr>
          <a:xfrm>
            <a:off x="611560" y="332656"/>
            <a:ext cx="7992888" cy="3474720"/>
          </a:xfrm>
        </p:spPr>
        <p:txBody>
          <a:bodyPr>
            <a:normAutofit fontScale="85000" lnSpcReduction="20000"/>
          </a:bodyPr>
          <a:lstStyle/>
          <a:p>
            <a:r>
              <a:rPr lang="tt-RU" b="1" dirty="0" smtClean="0"/>
              <a:t>“</a:t>
            </a:r>
            <a:r>
              <a:rPr lang="tt-RU" b="1" dirty="0"/>
              <a:t>Безне Казаннан поезд белән Мәскәү асты кыры Рублевка дигән җиргә алып киттеләр. Аннан җәяү Курск-Белград дигән җиргә бардык. Анда каты сугышлар булды.Аннан һөҗүм итә-итә Днепр елгасына кадәр барып җиттек. Днепрның теге ягындагы Ргачев, Жлобин шәһәрләрен алып, немецларны куа-куа Весла елгасына кадәр килдек.Шушы урында яраландым, 3 ай госпитальдә ятып, 1944 елны элекке частема килдем, тагын һөҗүмгә күчтек. Польша шәһәрләрен азат итеп, Одер елгасын үтеп,Шпрей елгасы буенда ял итеп, көч тупладык. Яңадан Берлинны алырга кузгалдык. Эльба елгасы ярында Җиңүне каршыладык. Шушы сугышларда катнашканым өчен хөкүмәтебез орден –медальләр белән бүләкләде</a:t>
            </a:r>
            <a:r>
              <a:rPr lang="tt-RU" b="1" dirty="0" smtClean="0"/>
              <a:t>”.(Исмәгыйль бабайның оныгы Радик  укыганда язган була,бу истәлек укытучыда саклана)</a:t>
            </a:r>
            <a:endParaRPr lang="ru-RU" b="1" dirty="0"/>
          </a:p>
        </p:txBody>
      </p:sp>
    </p:spTree>
    <p:extLst>
      <p:ext uri="{BB962C8B-B14F-4D97-AF65-F5344CB8AC3E}">
        <p14:creationId xmlns:p14="http://schemas.microsoft.com/office/powerpoint/2010/main" val="13169979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013176"/>
            <a:ext cx="8424935" cy="1143000"/>
          </a:xfrm>
        </p:spPr>
        <p:txBody>
          <a:bodyPr>
            <a:normAutofit fontScale="90000"/>
          </a:bodyPr>
          <a:lstStyle/>
          <a:p>
            <a:r>
              <a:rPr lang="tt-RU" dirty="0" smtClean="0">
                <a:solidFill>
                  <a:srgbClr val="FF0000"/>
                </a:solidFill>
              </a:rPr>
              <a:t>Безнең аларның батырлыгын онытырга хакыбыз юк!</a:t>
            </a:r>
            <a:endParaRPr lang="ru-RU" dirty="0">
              <a:solidFill>
                <a:srgbClr val="FF0000"/>
              </a:solidFill>
            </a:endParaRPr>
          </a:p>
        </p:txBody>
      </p:sp>
      <p:pic>
        <p:nvPicPr>
          <p:cNvPr id="4" name="chart"/>
          <p:cNvPicPr>
            <a:picLocks noGrp="1" noChangeAspect="1"/>
          </p:cNvPicPr>
          <p:nvPr>
            <p:ph sz="quarter" idx="13"/>
          </p:nvPr>
        </p:nvPicPr>
        <p:blipFill>
          <a:blip r:embed="rId2"/>
          <a:stretch>
            <a:fillRect/>
          </a:stretch>
        </p:blipFill>
        <p:spPr>
          <a:xfrm>
            <a:off x="1259632" y="332656"/>
            <a:ext cx="6894974" cy="4464496"/>
          </a:xfrm>
          <a:prstGeom prst="rect">
            <a:avLst/>
          </a:prstGeom>
        </p:spPr>
      </p:pic>
    </p:spTree>
    <p:extLst>
      <p:ext uri="{BB962C8B-B14F-4D97-AF65-F5344CB8AC3E}">
        <p14:creationId xmlns:p14="http://schemas.microsoft.com/office/powerpoint/2010/main" val="2577467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48680"/>
            <a:ext cx="8352928" cy="1143000"/>
          </a:xfrm>
        </p:spPr>
        <p:txBody>
          <a:bodyPr>
            <a:normAutofit fontScale="90000"/>
          </a:bodyPr>
          <a:lstStyle/>
          <a:p>
            <a:r>
              <a:rPr lang="ru-RU" dirty="0" err="1" smtClean="0">
                <a:solidFill>
                  <a:srgbClr val="FF0000"/>
                </a:solidFill>
              </a:rPr>
              <a:t>Кулланылган</a:t>
            </a:r>
            <a:r>
              <a:rPr lang="ru-RU" dirty="0" smtClean="0">
                <a:solidFill>
                  <a:srgbClr val="FF0000"/>
                </a:solidFill>
              </a:rPr>
              <a:t> материал:</a:t>
            </a:r>
            <a:br>
              <a:rPr lang="ru-RU" dirty="0" smtClean="0">
                <a:solidFill>
                  <a:srgbClr val="FF0000"/>
                </a:solidFill>
              </a:rPr>
            </a:br>
            <a:endParaRPr lang="ru-RU" dirty="0">
              <a:solidFill>
                <a:srgbClr val="FF0000"/>
              </a:solidFill>
            </a:endParaRPr>
          </a:p>
        </p:txBody>
      </p:sp>
      <p:sp>
        <p:nvSpPr>
          <p:cNvPr id="3" name="Объект 2"/>
          <p:cNvSpPr>
            <a:spLocks noGrp="1"/>
          </p:cNvSpPr>
          <p:nvPr>
            <p:ph sz="quarter" idx="13"/>
          </p:nvPr>
        </p:nvSpPr>
        <p:spPr>
          <a:xfrm>
            <a:off x="611560" y="2132856"/>
            <a:ext cx="7704856" cy="1944216"/>
          </a:xfrm>
        </p:spPr>
        <p:txBody>
          <a:bodyPr>
            <a:noAutofit/>
          </a:bodyPr>
          <a:lstStyle/>
          <a:p>
            <a:r>
              <a:rPr lang="tt-RU" sz="2400" b="1" dirty="0" smtClean="0">
                <a:solidFill>
                  <a:schemeClr val="tx1"/>
                </a:solidFill>
              </a:rPr>
              <a:t>Өйдә сакланган истәлек</a:t>
            </a:r>
          </a:p>
          <a:p>
            <a:r>
              <a:rPr lang="tt-RU" sz="2400" b="1" dirty="0" smtClean="0">
                <a:solidFill>
                  <a:schemeClr val="tx1"/>
                </a:solidFill>
              </a:rPr>
              <a:t>Ш.Садыйков.Яш</a:t>
            </a:r>
            <a:r>
              <a:rPr lang="ru-RU" sz="2400" b="1" dirty="0" smtClean="0">
                <a:solidFill>
                  <a:schemeClr val="tx1"/>
                </a:solidFill>
              </a:rPr>
              <a:t>ь</a:t>
            </a:r>
            <a:r>
              <a:rPr lang="tt-RU" sz="2400" b="1" dirty="0" smtClean="0">
                <a:solidFill>
                  <a:schemeClr val="tx1"/>
                </a:solidFill>
              </a:rPr>
              <a:t>нәп яшисе килә. И</a:t>
            </a:r>
            <a:r>
              <a:rPr lang="ru-RU" sz="2400" b="1" dirty="0" smtClean="0">
                <a:solidFill>
                  <a:schemeClr val="tx1"/>
                </a:solidFill>
              </a:rPr>
              <a:t>жау,2010</a:t>
            </a:r>
          </a:p>
          <a:p>
            <a:r>
              <a:rPr lang="ru-RU" sz="2400" b="1" dirty="0" smtClean="0">
                <a:solidFill>
                  <a:schemeClr val="tx1"/>
                </a:solidFill>
              </a:rPr>
              <a:t>М</a:t>
            </a:r>
            <a:r>
              <a:rPr lang="tt-RU" sz="2400" b="1" dirty="0" smtClean="0">
                <a:solidFill>
                  <a:schemeClr val="tx1"/>
                </a:solidFill>
              </a:rPr>
              <a:t>әктәптә сакланган истәлекләр</a:t>
            </a:r>
          </a:p>
          <a:p>
            <a:r>
              <a:rPr lang="tt-RU" sz="2400" b="1" dirty="0" smtClean="0">
                <a:solidFill>
                  <a:schemeClr val="tx1"/>
                </a:solidFill>
              </a:rPr>
              <a:t>“Хәтер” китабы</a:t>
            </a:r>
            <a:endParaRPr lang="ru-RU" sz="2400" b="1" dirty="0">
              <a:solidFill>
                <a:schemeClr val="tx1"/>
              </a:solidFill>
            </a:endParaRPr>
          </a:p>
        </p:txBody>
      </p:sp>
    </p:spTree>
    <p:extLst>
      <p:ext uri="{BB962C8B-B14F-4D97-AF65-F5344CB8AC3E}">
        <p14:creationId xmlns:p14="http://schemas.microsoft.com/office/powerpoint/2010/main" val="3399566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319</TotalTime>
  <Words>575</Words>
  <Application>Microsoft Office PowerPoint</Application>
  <PresentationFormat>Экран (4:3)</PresentationFormat>
  <Paragraphs>136</Paragraphs>
  <Slides>20</Slides>
  <Notes>2</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20</vt:i4>
      </vt:variant>
    </vt:vector>
  </HeadingPairs>
  <TitlesOfParts>
    <vt:vector size="22" baseType="lpstr">
      <vt:lpstr>Воздушный поток</vt:lpstr>
      <vt:lpstr>Объект упаковщика для оболочки</vt:lpstr>
      <vt:lpstr>Буыннардан буыннарга ядкарь булып күчә батырлык</vt:lpstr>
      <vt:lpstr>Презентация PowerPoint</vt:lpstr>
      <vt:lpstr>4 куркыныч ел –ул 1418 коточкыч көн һәм төн , совет халкының бердәмлеге, дуслыгы</vt:lpstr>
      <vt:lpstr>Ямурза авылыннан сугыш кырында ятып калганнар</vt:lpstr>
      <vt:lpstr>Аларның исеме “Хәтер” китабында</vt:lpstr>
      <vt:lpstr>Презентация PowerPoint</vt:lpstr>
      <vt:lpstr>Презентация PowerPoint</vt:lpstr>
      <vt:lpstr>Презентация PowerPoint</vt:lpstr>
      <vt:lpstr> Садыйков Шиһабетдин –бердәнбер исән ветеран.Сугыш яралары ветераннарыбызны бер-бер артлы мәңгелек йортка алып китте.  </vt:lpstr>
      <vt:lpstr>Шиһабетдин ага бүгенге көндә Ижау каласының Аксакаллар Шурасы җитәкчесе, бик күп китаплар авторы </vt:lpstr>
      <vt:lpstr>Тыл хезмәтчәннәре-Җиңүне якынайтучылар</vt:lpstr>
      <vt:lpstr>Минем авылдашымның Җиңүгә керткән өлеше</vt:lpstr>
      <vt:lpstr>Абдуллин Исмәгыйл  1943 елның25 маеннан Ямурза авылыннан чыгып китә һәм 1947 елның 4 февралендә генә туган авылы туфрагына аяк баса</vt:lpstr>
      <vt:lpstr>Пулеметчы-505 батальон  79 гвардия укчылар старшинасы</vt:lpstr>
      <vt:lpstr>Исмәгыйль бабай яралана, госпитальдә ята, тик сугыштан китми</vt:lpstr>
      <vt:lpstr>Презентация PowerPoint</vt:lpstr>
      <vt:lpstr>Якташ бабай сугышта орден белән бүләкләнә.Исеме”Әгерҗе хәбәрләре” газетасында бар.</vt:lpstr>
      <vt:lpstr>Авылдашымның сөйләгәннәреннән</vt:lpstr>
      <vt:lpstr>Безнең аларның батырлыгын онытырга хакыбыз юк!</vt:lpstr>
      <vt:lpstr>Кулланылган материал: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Кече яшьтәге балаларда укуга кызыксыну тәрбияләү</dc:title>
  <dc:creator>Закирова</dc:creator>
  <cp:lastModifiedBy>Закирова</cp:lastModifiedBy>
  <cp:revision>69</cp:revision>
  <dcterms:created xsi:type="dcterms:W3CDTF">2015-01-07T06:09:49Z</dcterms:created>
  <dcterms:modified xsi:type="dcterms:W3CDTF">2020-04-13T12:20:28Z</dcterms:modified>
</cp:coreProperties>
</file>