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</p:sldMasterIdLst>
  <p:notesMasterIdLst>
    <p:notesMasterId r:id="rId68"/>
  </p:notesMasterIdLst>
  <p:sldIdLst>
    <p:sldId id="304" r:id="rId2"/>
    <p:sldId id="305" r:id="rId3"/>
    <p:sldId id="261" r:id="rId4"/>
    <p:sldId id="314" r:id="rId5"/>
    <p:sldId id="315" r:id="rId6"/>
    <p:sldId id="316" r:id="rId7"/>
    <p:sldId id="325" r:id="rId8"/>
    <p:sldId id="317" r:id="rId9"/>
    <p:sldId id="318" r:id="rId10"/>
    <p:sldId id="319" r:id="rId11"/>
    <p:sldId id="320" r:id="rId12"/>
    <p:sldId id="321" r:id="rId13"/>
    <p:sldId id="278" r:id="rId14"/>
    <p:sldId id="280" r:id="rId15"/>
    <p:sldId id="330" r:id="rId16"/>
    <p:sldId id="333" r:id="rId17"/>
    <p:sldId id="339" r:id="rId18"/>
    <p:sldId id="260" r:id="rId19"/>
    <p:sldId id="259" r:id="rId20"/>
    <p:sldId id="262" r:id="rId21"/>
    <p:sldId id="263" r:id="rId22"/>
    <p:sldId id="264" r:id="rId23"/>
    <p:sldId id="265" r:id="rId24"/>
    <p:sldId id="266" r:id="rId25"/>
    <p:sldId id="267" r:id="rId26"/>
    <p:sldId id="323" r:id="rId27"/>
    <p:sldId id="327" r:id="rId28"/>
    <p:sldId id="322" r:id="rId29"/>
    <p:sldId id="328" r:id="rId30"/>
    <p:sldId id="329" r:id="rId31"/>
    <p:sldId id="331" r:id="rId32"/>
    <p:sldId id="332" r:id="rId33"/>
    <p:sldId id="295" r:id="rId34"/>
    <p:sldId id="269" r:id="rId35"/>
    <p:sldId id="298" r:id="rId36"/>
    <p:sldId id="300" r:id="rId37"/>
    <p:sldId id="299" r:id="rId38"/>
    <p:sldId id="279" r:id="rId39"/>
    <p:sldId id="296" r:id="rId40"/>
    <p:sldId id="268" r:id="rId41"/>
    <p:sldId id="301" r:id="rId42"/>
    <p:sldId id="302" r:id="rId43"/>
    <p:sldId id="338" r:id="rId44"/>
    <p:sldId id="272" r:id="rId45"/>
    <p:sldId id="276" r:id="rId46"/>
    <p:sldId id="281" r:id="rId47"/>
    <p:sldId id="282" r:id="rId48"/>
    <p:sldId id="284" r:id="rId49"/>
    <p:sldId id="306" r:id="rId50"/>
    <p:sldId id="286" r:id="rId51"/>
    <p:sldId id="307" r:id="rId52"/>
    <p:sldId id="290" r:id="rId53"/>
    <p:sldId id="288" r:id="rId54"/>
    <p:sldId id="289" r:id="rId55"/>
    <p:sldId id="308" r:id="rId56"/>
    <p:sldId id="309" r:id="rId57"/>
    <p:sldId id="310" r:id="rId58"/>
    <p:sldId id="337" r:id="rId59"/>
    <p:sldId id="311" r:id="rId60"/>
    <p:sldId id="312" r:id="rId61"/>
    <p:sldId id="292" r:id="rId62"/>
    <p:sldId id="293" r:id="rId63"/>
    <p:sldId id="336" r:id="rId64"/>
    <p:sldId id="334" r:id="rId65"/>
    <p:sldId id="335" r:id="rId66"/>
    <p:sldId id="340" r:id="rId6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2" autoAdjust="0"/>
    <p:restoredTop sz="93892" autoAdjust="0"/>
  </p:normalViewPr>
  <p:slideViewPr>
    <p:cSldViewPr>
      <p:cViewPr varScale="1">
        <p:scale>
          <a:sx n="70" d="100"/>
          <a:sy n="70" d="100"/>
        </p:scale>
        <p:origin x="-118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05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 четверть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 sz="120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Лист1!$B$2:$B$5</c:f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3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год 2015-2016</c:v>
                </c:pt>
              </c:strCache>
            </c:strRef>
          </c:tx>
          <c:dLbls>
            <c:txPr>
              <a:bodyPr rot="-5400000" vert="horz"/>
              <a:lstStyle/>
              <a:p>
                <a:pPr algn="ctr">
                  <a:defRPr lang="ru-RU" sz="12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50.43</c:v>
                </c:pt>
                <c:pt idx="1">
                  <c:v>99.78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2017-2018 1 четверть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 sz="120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Лист1!$E$2:$E$5</c:f>
              <c:numCache>
                <c:formatCode>General</c:formatCode>
                <c:ptCount val="4"/>
                <c:pt idx="0">
                  <c:v>48.07</c:v>
                </c:pt>
                <c:pt idx="1">
                  <c:v>99.42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 2017-2018 2 четверть2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 sz="1200" baseline="0"/>
                </a:pPr>
                <a:endParaRPr lang="ru-RU"/>
              </a:p>
            </c:txPr>
            <c:dLblPos val="outEnd"/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Лист1!$F$2:$F$5</c:f>
              <c:numCache>
                <c:formatCode>General</c:formatCode>
                <c:ptCount val="4"/>
                <c:pt idx="0">
                  <c:v>50.86</c:v>
                </c:pt>
                <c:pt idx="1">
                  <c:v>99.35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 sz="120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Лист1!$G$2:$G$5</c:f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Столбец2</c:v>
                </c:pt>
              </c:strCache>
            </c:strRef>
          </c:tx>
          <c:dLbls>
            <c:txPr>
              <a:bodyPr rot="-5400000" vert="horz"/>
              <a:lstStyle/>
              <a:p>
                <a:pPr>
                  <a:defRPr sz="1200" baseline="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Лист1!$H$2:$H$5</c:f>
            </c:numRef>
          </c:val>
        </c:ser>
        <c:ser>
          <c:idx val="7"/>
          <c:order val="7"/>
          <c:tx>
            <c:strRef>
              <c:f>Лист1!$I$1</c:f>
              <c:strCache>
                <c:ptCount val="1"/>
                <c:pt idx="0">
                  <c:v>2017-2018 3 четверть</c:v>
                </c:pt>
              </c:strCache>
            </c:strRef>
          </c:tx>
          <c:dLbls>
            <c:txPr>
              <a:bodyPr rot="-5400000" vert="horz"/>
              <a:lstStyle/>
              <a:p>
                <a:pPr algn="ctr">
                  <a:defRPr lang="ru-RU" sz="12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Лист1!$I$2:$I$5</c:f>
              <c:numCache>
                <c:formatCode>General</c:formatCode>
                <c:ptCount val="4"/>
                <c:pt idx="0">
                  <c:v>50.06</c:v>
                </c:pt>
                <c:pt idx="1">
                  <c:v>99.179999999999978</c:v>
                </c:pt>
              </c:numCache>
            </c:numRef>
          </c:val>
        </c:ser>
        <c:ser>
          <c:idx val="8"/>
          <c:order val="8"/>
          <c:tx>
            <c:strRef>
              <c:f>Лист1!$J$1</c:f>
              <c:strCache>
                <c:ptCount val="1"/>
                <c:pt idx="0">
                  <c:v>Год 2016-2017</c:v>
                </c:pt>
              </c:strCache>
            </c:strRef>
          </c:tx>
          <c:dLbls>
            <c:txPr>
              <a:bodyPr rot="-5400000" vert="horz"/>
              <a:lstStyle/>
              <a:p>
                <a:pPr algn="ctr">
                  <a:defRPr lang="ru-RU" sz="1200" b="0" i="0" u="none" strike="noStrike" kern="1200" baseline="0">
                    <a:solidFill>
                      <a:prstClr val="black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2"/>
                <c:pt idx="0">
                  <c:v>качество</c:v>
                </c:pt>
                <c:pt idx="1">
                  <c:v>успеваемость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0">
                  <c:v>55.120000000000012</c:v>
                </c:pt>
                <c:pt idx="1">
                  <c:v>99.78</c:v>
                </c:pt>
              </c:numCache>
            </c:numRef>
          </c:val>
        </c:ser>
        <c:axId val="82351616"/>
        <c:axId val="82353152"/>
      </c:barChart>
      <c:catAx>
        <c:axId val="82351616"/>
        <c:scaling>
          <c:orientation val="minMax"/>
        </c:scaling>
        <c:axPos val="b"/>
        <c:tickLblPos val="nextTo"/>
        <c:crossAx val="82353152"/>
        <c:crosses val="autoZero"/>
        <c:auto val="1"/>
        <c:lblAlgn val="ctr"/>
        <c:lblOffset val="100"/>
      </c:catAx>
      <c:valAx>
        <c:axId val="82353152"/>
        <c:scaling>
          <c:orientation val="minMax"/>
        </c:scaling>
        <c:axPos val="l"/>
        <c:majorGridlines/>
        <c:numFmt formatCode="General" sourceLinked="1"/>
        <c:tickLblPos val="nextTo"/>
        <c:crossAx val="823516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2709803635656955"/>
          <c:y val="0.2627834559602778"/>
          <c:w val="0.27290196364343405"/>
          <c:h val="0.73721654403972159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0DF65-2B31-4C7B-9E5D-C02B58973220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94504A-263C-4B3F-A51C-C7314EFCED2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2EAE84-3EEB-4F57-89CD-0ACC0466FB3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Сегодня вертолеты Ми-8Т</a:t>
            </a:r>
            <a:r>
              <a:rPr lang="ru-RU" baseline="0" dirty="0" smtClean="0"/>
              <a:t> составляют 57% российского парка</a:t>
            </a:r>
          </a:p>
          <a:p>
            <a:r>
              <a:rPr lang="ru-RU" baseline="0" dirty="0" smtClean="0"/>
              <a:t>44% авиакомпаний эксплуатируют Ми-8Т, но эта статистика не точна, потому что в реестре числятся авиакомпании, которые не осуществляют практической деятельности. Реально доля компаний-владельцев Ми-8Т существенно выше.</a:t>
            </a:r>
          </a:p>
          <a:p>
            <a:r>
              <a:rPr lang="ru-RU" baseline="0" dirty="0" smtClean="0"/>
              <a:t>85% авиакомпаний, владеющих Ми-8Т являются мелкими, владеющими менее 10 вертолетов. Этим компаниям принадлежит 52% парка.</a:t>
            </a:r>
          </a:p>
          <a:p>
            <a:r>
              <a:rPr lang="ru-RU" baseline="0" dirty="0" smtClean="0"/>
              <a:t>Изменения технико-экономических свойств вертолета, условий эксплуатации Ми-8Т в первую очередь повлияет на деятельность мелких авиакомпаний, т. е. подавляющего большинства </a:t>
            </a:r>
            <a:r>
              <a:rPr lang="ru-RU" baseline="0" dirty="0" err="1" smtClean="0"/>
              <a:t>эксплуатантов</a:t>
            </a:r>
            <a:r>
              <a:rPr lang="ru-RU" baseline="0" dirty="0" smtClean="0"/>
              <a:t> Ми-8Т. 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CA1FEEF-46C3-4471-8959-B9D60C6AFD1B}" type="slidenum">
              <a:rPr lang="ru-RU" smtClean="0"/>
              <a:pPr>
                <a:defRPr/>
              </a:pPr>
              <a:t>35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Вертолет Ми-8Т получил значительное распространение в мире. </a:t>
            </a:r>
          </a:p>
          <a:p>
            <a:r>
              <a:rPr lang="ru-RU" dirty="0" smtClean="0"/>
              <a:t>Численность парка сегодня – около 1850 вертолетов, из них более 1000 - гражданских.</a:t>
            </a:r>
          </a:p>
          <a:p>
            <a:r>
              <a:rPr lang="ru-RU" dirty="0" smtClean="0"/>
              <a:t>В России</a:t>
            </a:r>
            <a:r>
              <a:rPr lang="ru-RU" baseline="0" dirty="0" smtClean="0"/>
              <a:t> – 1150 шт., из них – 845 гражданских. В РФ уникальная ситуация, средний вертолет с МВМ 13 т составил основу одного из крупнейших национальных вертолетных парков.</a:t>
            </a:r>
          </a:p>
          <a:p>
            <a:r>
              <a:rPr lang="ru-RU" baseline="0" dirty="0" smtClean="0"/>
              <a:t>Производство вертолетов прекращено в начале 90 – х.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CF8D365-79DA-40FF-819D-3EACFB4435FF}" type="slidenum">
              <a:rPr lang="ru-RU" smtClean="0"/>
              <a:pPr>
                <a:defRPr/>
              </a:pPr>
              <a:t>36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727807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0"/>
          <p:cNvSpPr>
            <a:spLocks noChangeArrowheads="1"/>
          </p:cNvSpPr>
          <p:nvPr userDrawn="1"/>
        </p:nvSpPr>
        <p:spPr bwMode="auto">
          <a:xfrm>
            <a:off x="3786188" y="6642100"/>
            <a:ext cx="5357812" cy="24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defRPr/>
            </a:pPr>
            <a:r>
              <a:rPr lang="ru-RU" sz="1000" b="1" dirty="0">
                <a:solidFill>
                  <a:srgbClr val="8F1D2D"/>
                </a:solidFill>
                <a:latin typeface="Calibri" pitchFamily="34" charset="0"/>
                <a:cs typeface="Arial" charset="0"/>
              </a:rPr>
              <a:t>Открытое Акционерное Общество «Вертолёты России». © 2011 Все права защищены</a:t>
            </a:r>
          </a:p>
        </p:txBody>
      </p:sp>
      <p:pic>
        <p:nvPicPr>
          <p:cNvPr id="3" name="Picture 2" descr="D:\tim_documents\shapka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350" y="0"/>
            <a:ext cx="9144000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>
            <a:grpSpLocks/>
          </p:cNvGrpSpPr>
          <p:nvPr userDrawn="1"/>
        </p:nvGrpSpPr>
        <p:grpSpPr bwMode="auto">
          <a:xfrm>
            <a:off x="-6350" y="6597650"/>
            <a:ext cx="9150350" cy="279400"/>
            <a:chOff x="-6232" y="6165304"/>
            <a:chExt cx="9150232" cy="280392"/>
          </a:xfrm>
        </p:grpSpPr>
        <p:pic>
          <p:nvPicPr>
            <p:cNvPr id="5" name="Picture 2" descr="D:\tim_documents\pl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-6232" y="6165304"/>
              <a:ext cx="9150232" cy="280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1043092" y="6165304"/>
              <a:ext cx="8100908" cy="246937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defPPr>
                <a:defRPr lang="ru-RU"/>
              </a:defPPr>
              <a:lvl1pPr algn="r">
                <a:defRPr sz="1000" b="1">
                  <a:solidFill>
                    <a:schemeClr val="bg1"/>
                  </a:solidFill>
                  <a:latin typeface="+mj-lt"/>
                  <a:cs typeface="Arial" charset="0"/>
                </a:defRPr>
              </a:lvl1pPr>
            </a:lstStyle>
            <a:p>
              <a:pPr>
                <a:defRPr/>
              </a:pPr>
              <a:r>
                <a:rPr lang="ru-RU" dirty="0"/>
                <a:t>© </a:t>
              </a:r>
              <a:r>
                <a:rPr lang="en-US" dirty="0"/>
                <a:t>201</a:t>
              </a:r>
              <a:r>
                <a:rPr lang="ru-RU" dirty="0"/>
                <a:t>1 ОАО «Вертолёты России». Все права защищены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249154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3645898-3FA4-446B-A8DF-5347C1DC9EF4}" type="datetimeFigureOut">
              <a:rPr lang="ru-RU" smtClean="0"/>
              <a:pPr/>
              <a:t>10.05.2018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7FD2144-643B-4F5F-AD7E-C91EEA9C3C7F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  <p:sldLayoutId id="2147483803" r:id="rId14"/>
    <p:sldLayoutId id="2147483804" r:id="rId15"/>
    <p:sldLayoutId id="2147483805" r:id="rId16"/>
    <p:sldLayoutId id="2147483806" r:id="rId17"/>
    <p:sldLayoutId id="2147483807" r:id="rId18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hyperlink" Target="https://edu.tatar.ru/aviastroit/page2190.htm/read-news/1447378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png"/><Relationship Id="rId4" Type="http://schemas.openxmlformats.org/officeDocument/2006/relationships/image" Target="../media/image40.jpeg"/><Relationship Id="rId9" Type="http://schemas.openxmlformats.org/officeDocument/2006/relationships/image" Target="../media/image4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eg"/><Relationship Id="rId3" Type="http://schemas.openxmlformats.org/officeDocument/2006/relationships/image" Target="../media/image64.png"/><Relationship Id="rId7" Type="http://schemas.openxmlformats.org/officeDocument/2006/relationships/image" Target="../media/image6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67.jpeg"/><Relationship Id="rId11" Type="http://schemas.openxmlformats.org/officeDocument/2006/relationships/image" Target="../media/image72.jpeg"/><Relationship Id="rId5" Type="http://schemas.openxmlformats.org/officeDocument/2006/relationships/image" Target="../media/image66.jpeg"/><Relationship Id="rId10" Type="http://schemas.openxmlformats.org/officeDocument/2006/relationships/image" Target="../media/image71.jpeg"/><Relationship Id="rId4" Type="http://schemas.openxmlformats.org/officeDocument/2006/relationships/image" Target="../media/image65.jpeg"/><Relationship Id="rId9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1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83.jpeg"/><Relationship Id="rId7" Type="http://schemas.openxmlformats.org/officeDocument/2006/relationships/image" Target="../media/image87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10" Type="http://schemas.openxmlformats.org/officeDocument/2006/relationships/image" Target="../media/image90.jpeg"/><Relationship Id="rId4" Type="http://schemas.openxmlformats.org/officeDocument/2006/relationships/image" Target="../media/image84.jpeg"/><Relationship Id="rId9" Type="http://schemas.openxmlformats.org/officeDocument/2006/relationships/image" Target="../media/image89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jpeg"/><Relationship Id="rId3" Type="http://schemas.openxmlformats.org/officeDocument/2006/relationships/image" Target="../media/image95.jpeg"/><Relationship Id="rId7" Type="http://schemas.openxmlformats.org/officeDocument/2006/relationships/image" Target="../media/image9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Relationship Id="rId9" Type="http://schemas.openxmlformats.org/officeDocument/2006/relationships/image" Target="../media/image101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eg"/><Relationship Id="rId3" Type="http://schemas.openxmlformats.org/officeDocument/2006/relationships/image" Target="../media/image102.jpeg"/><Relationship Id="rId7" Type="http://schemas.openxmlformats.org/officeDocument/2006/relationships/image" Target="../media/image10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jpeg"/><Relationship Id="rId5" Type="http://schemas.openxmlformats.org/officeDocument/2006/relationships/image" Target="../media/image104.jpeg"/><Relationship Id="rId4" Type="http://schemas.openxmlformats.org/officeDocument/2006/relationships/image" Target="../media/image10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1.jpeg"/><Relationship Id="rId5" Type="http://schemas.openxmlformats.org/officeDocument/2006/relationships/image" Target="../media/image110.jpeg"/><Relationship Id="rId4" Type="http://schemas.openxmlformats.org/officeDocument/2006/relationships/image" Target="../media/image109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9.jpeg"/><Relationship Id="rId4" Type="http://schemas.openxmlformats.org/officeDocument/2006/relationships/image" Target="../media/image11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4" Type="http://schemas.openxmlformats.org/officeDocument/2006/relationships/image" Target="../media/image121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5" Type="http://schemas.openxmlformats.org/officeDocument/2006/relationships/image" Target="../media/image126.jpeg"/><Relationship Id="rId4" Type="http://schemas.openxmlformats.org/officeDocument/2006/relationships/image" Target="../media/image125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9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jpeg"/><Relationship Id="rId3" Type="http://schemas.openxmlformats.org/officeDocument/2006/relationships/image" Target="../media/image132.jpeg"/><Relationship Id="rId7" Type="http://schemas.openxmlformats.org/officeDocument/2006/relationships/image" Target="../media/image136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jpeg"/><Relationship Id="rId5" Type="http://schemas.openxmlformats.org/officeDocument/2006/relationships/image" Target="../media/image140.jpeg"/><Relationship Id="rId4" Type="http://schemas.openxmlformats.org/officeDocument/2006/relationships/image" Target="../media/image139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4.jpeg"/><Relationship Id="rId4" Type="http://schemas.openxmlformats.org/officeDocument/2006/relationships/image" Target="../media/image143.jpe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pn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jpeg"/><Relationship Id="rId3" Type="http://schemas.openxmlformats.org/officeDocument/2006/relationships/image" Target="../media/image149.jpeg"/><Relationship Id="rId7" Type="http://schemas.openxmlformats.org/officeDocument/2006/relationships/image" Target="../media/image15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2.jpeg"/><Relationship Id="rId11" Type="http://schemas.openxmlformats.org/officeDocument/2006/relationships/image" Target="../media/image157.jpeg"/><Relationship Id="rId5" Type="http://schemas.openxmlformats.org/officeDocument/2006/relationships/image" Target="../media/image151.jpeg"/><Relationship Id="rId10" Type="http://schemas.openxmlformats.org/officeDocument/2006/relationships/image" Target="../media/image156.jpeg"/><Relationship Id="rId4" Type="http://schemas.openxmlformats.org/officeDocument/2006/relationships/image" Target="../media/image150.jpeg"/><Relationship Id="rId9" Type="http://schemas.openxmlformats.org/officeDocument/2006/relationships/image" Target="../media/image155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7" Type="http://schemas.openxmlformats.org/officeDocument/2006/relationships/image" Target="../media/image165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4.jpeg"/><Relationship Id="rId5" Type="http://schemas.openxmlformats.org/officeDocument/2006/relationships/image" Target="../media/image163.jpeg"/><Relationship Id="rId4" Type="http://schemas.openxmlformats.org/officeDocument/2006/relationships/image" Target="../media/image162.jpe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2.jpeg"/><Relationship Id="rId3" Type="http://schemas.openxmlformats.org/officeDocument/2006/relationships/image" Target="../media/image167.jpeg"/><Relationship Id="rId7" Type="http://schemas.openxmlformats.org/officeDocument/2006/relationships/image" Target="../media/image171.jpeg"/><Relationship Id="rId12" Type="http://schemas.openxmlformats.org/officeDocument/2006/relationships/image" Target="../media/image176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0.jpeg"/><Relationship Id="rId11" Type="http://schemas.openxmlformats.org/officeDocument/2006/relationships/image" Target="../media/image175.jpeg"/><Relationship Id="rId5" Type="http://schemas.openxmlformats.org/officeDocument/2006/relationships/image" Target="../media/image169.jpeg"/><Relationship Id="rId10" Type="http://schemas.openxmlformats.org/officeDocument/2006/relationships/image" Target="../media/image174.jpeg"/><Relationship Id="rId4" Type="http://schemas.openxmlformats.org/officeDocument/2006/relationships/image" Target="../media/image168.jpeg"/><Relationship Id="rId9" Type="http://schemas.openxmlformats.org/officeDocument/2006/relationships/image" Target="../media/image173.jpeg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3.jpeg"/><Relationship Id="rId3" Type="http://schemas.openxmlformats.org/officeDocument/2006/relationships/image" Target="../media/image178.jpeg"/><Relationship Id="rId7" Type="http://schemas.openxmlformats.org/officeDocument/2006/relationships/image" Target="../media/image182.jpeg"/><Relationship Id="rId12" Type="http://schemas.openxmlformats.org/officeDocument/2006/relationships/image" Target="../media/image187.jpeg"/><Relationship Id="rId2" Type="http://schemas.openxmlformats.org/officeDocument/2006/relationships/image" Target="../media/image17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1.jpeg"/><Relationship Id="rId11" Type="http://schemas.openxmlformats.org/officeDocument/2006/relationships/image" Target="../media/image186.jpeg"/><Relationship Id="rId5" Type="http://schemas.openxmlformats.org/officeDocument/2006/relationships/image" Target="../media/image180.jpeg"/><Relationship Id="rId10" Type="http://schemas.openxmlformats.org/officeDocument/2006/relationships/image" Target="../media/image185.jpeg"/><Relationship Id="rId4" Type="http://schemas.openxmlformats.org/officeDocument/2006/relationships/image" Target="../media/image179.jpeg"/><Relationship Id="rId9" Type="http://schemas.openxmlformats.org/officeDocument/2006/relationships/image" Target="../media/image184.jpe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1857388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Публичный  ДОКЛАД   директора  Муниципального бюджетного  общеобразовательного   учреждения «Средняя  общеобразовательная  школа  № 54  с углубленным  изучением  отдельных предметов» Авиастроительного  района  г. Казани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480" y="2231543"/>
            <a:ext cx="8230388" cy="4626457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 rot="5400000">
            <a:off x="395535" y="2780929"/>
            <a:ext cx="4104458" cy="38164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692695"/>
            <a:ext cx="1988840" cy="194421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692695"/>
            <a:ext cx="2016224" cy="19442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017832" y="2661856"/>
            <a:ext cx="1872208" cy="19663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708920"/>
            <a:ext cx="2016224" cy="187220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927822" y="4732086"/>
            <a:ext cx="2052228" cy="19663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4710498"/>
            <a:ext cx="2016224" cy="2030870"/>
          </a:xfrm>
          <a:prstGeom prst="rect">
            <a:avLst/>
          </a:prstGeom>
        </p:spPr>
      </p:pic>
      <p:pic>
        <p:nvPicPr>
          <p:cNvPr id="9220" name="Picture 4" descr="http://ds5.edumsko.ru/uploads/3000/2273/section/140665/blagotvoritel_nost_/vAFj6F6r51A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14400"/>
            <a:ext cx="3581400" cy="1371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863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495800" y="762000"/>
            <a:ext cx="3581400" cy="237626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4860032" y="3140968"/>
            <a:ext cx="4077072" cy="341700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62000" y="4114800"/>
            <a:ext cx="2915115" cy="2057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104900" y="1790700"/>
            <a:ext cx="1676400" cy="220980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80999" y="620688"/>
            <a:ext cx="274320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В преддверии праздника в школу были приглашены ветераны Великой Отечественной Войны. Коллектив школы совместно с учениками показали театрализованное представление, посвященное  </a:t>
            </a:r>
            <a:r>
              <a:rPr lang="ru-RU" sz="12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Дню </a:t>
            </a:r>
            <a:r>
              <a:rPr lang="ru-RU" sz="1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  <a:hlinkClick r:id="rId7"/>
              </a:rPr>
              <a:t>Победы. </a:t>
            </a:r>
          </a:p>
          <a:p>
            <a:r>
              <a:rPr lang="ru-RU" sz="1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2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2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1000" y="3822004"/>
            <a:ext cx="152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14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 smtClean="0"/>
          </a:p>
          <a:p>
            <a:endParaRPr lang="ru-RU" sz="1400" dirty="0"/>
          </a:p>
        </p:txBody>
      </p:sp>
    </p:spTree>
    <p:extLst>
      <p:ext uri="{BB962C8B-B14F-4D97-AF65-F5344CB8AC3E}">
        <p14:creationId xmlns="" xmlns:p14="http://schemas.microsoft.com/office/powerpoint/2010/main" val="2390003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04800">
            <a:off x="1059094" y="3672437"/>
            <a:ext cx="3667919" cy="236026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48" y="692695"/>
            <a:ext cx="3944840" cy="208492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6600" y="2946236"/>
            <a:ext cx="1869326" cy="12634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1" y="2970176"/>
            <a:ext cx="1818774" cy="1239550"/>
          </a:xfrm>
          <a:prstGeom prst="rect">
            <a:avLst/>
          </a:prstGeom>
        </p:spPr>
      </p:pic>
      <p:pic>
        <p:nvPicPr>
          <p:cNvPr id="5122" name="Picture 2" descr="http://2.bp.blogspot.com/-8Smm2dFb7vk/VBKCzm1_z7I/AAAAAAAAAA8/eN1d5ZxPFxE/s1600/%D0%A0%D0%B8%D1%81%D1%83%D0%BD%D0%BE%D0%BA%2B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1378">
            <a:off x="692035" y="911571"/>
            <a:ext cx="3800624" cy="176742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219" y="4343400"/>
            <a:ext cx="2952269" cy="21336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 rot="21127409">
            <a:off x="755157" y="2800173"/>
            <a:ext cx="43353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Проведен единый  классный час </a:t>
            </a:r>
          </a:p>
          <a:p>
            <a:pPr algn="ctr"/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 1-11 классах</a:t>
            </a:r>
            <a:endParaRPr lang="ru-RU" sz="20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9729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164" y="2743200"/>
            <a:ext cx="3635896" cy="29312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1589" y="764704"/>
            <a:ext cx="3718395" cy="2474894"/>
          </a:xfrm>
          <a:prstGeom prst="rect">
            <a:avLst/>
          </a:prstGeom>
        </p:spPr>
      </p:pic>
      <p:pic>
        <p:nvPicPr>
          <p:cNvPr id="18434" name="Picture 2" descr="http://michurinsky.pnz.pnzreg.ru/files/michurinsky_pnz_pnzreg_ru/mchs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657600"/>
            <a:ext cx="2237366" cy="21336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199" y="1403866"/>
            <a:ext cx="4191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Встреча с представителями МЧС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296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120010"/>
            <a:ext cx="2683025" cy="17764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11" y="116632"/>
            <a:ext cx="2927594" cy="1776466"/>
          </a:xfrm>
          <a:prstGeom prst="rect">
            <a:avLst/>
          </a:prstGeom>
        </p:spPr>
      </p:pic>
      <p:pic>
        <p:nvPicPr>
          <p:cNvPr id="16386" name="Picture 2" descr="http://kapitoshka.ds4lmr.edumsko.ru/uploads/7000/24344/persona/folders/pdd.png?147965422819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009" y="116632"/>
            <a:ext cx="2860143" cy="12961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105924" y="1505969"/>
            <a:ext cx="2808311" cy="199923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3581400"/>
            <a:ext cx="3948141" cy="307342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399" y="3581400"/>
            <a:ext cx="4566305" cy="3054585"/>
          </a:xfrm>
          <a:prstGeom prst="rect">
            <a:avLst/>
          </a:prstGeom>
        </p:spPr>
      </p:pic>
      <p:pic>
        <p:nvPicPr>
          <p:cNvPr id="1026" name="Picture 2" descr="http://s17008.edu35.ru/images/%D0%94%D0%94.jpe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799" y="1957896"/>
            <a:ext cx="2683024" cy="1547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982111" y="1893098"/>
            <a:ext cx="292759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Профилактические беседы, акции </a:t>
            </a:r>
          </a:p>
          <a:p>
            <a:pPr algn="ctr"/>
            <a:r>
              <a:rPr lang="ru-RU" sz="2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 инспекторами ГИБДД</a:t>
            </a:r>
            <a:endParaRPr lang="ru-RU" sz="24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18380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Предметные недели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Октябрь-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филология иностранных языков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Ноябрь-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математика, физика, информатика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Декабрь-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биология, география, химия, экология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Январь-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татарская филология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Февраль-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русская филология, история, музыка, ИЗО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Март-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педагоги дополнительного образования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Апрель-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начальная школа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Май-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физическая культура, ОБЖ</a:t>
            </a:r>
            <a:endParaRPr lang="ru-RU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7"/>
            <a:ext cx="9144000" cy="6852863"/>
          </a:xfrm>
        </p:spPr>
      </p:pic>
      <p:sp>
        <p:nvSpPr>
          <p:cNvPr id="2" name="Прямоугольник 1"/>
          <p:cNvSpPr/>
          <p:nvPr/>
        </p:nvSpPr>
        <p:spPr>
          <a:xfrm>
            <a:off x="685800" y="1219200"/>
            <a:ext cx="80772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узее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трудовой славы завода состоялась встреча учеников «вертолетного» класса подшефной школы № 54 с ветераном УГТ Владимиром Антоновым. Он рассказал детям, как пришел выпускником КАИ на завод в первый послевоенный год, как вместе фронтовиками и тружениками тыла переводил предприятие на мирные рельсы.</a:t>
            </a:r>
          </a:p>
        </p:txBody>
      </p:sp>
      <p:pic>
        <p:nvPicPr>
          <p:cNvPr id="5" name="Picture 6" descr="http://old.kai.ru/photos/albums/album671/PA280012.sized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2780016"/>
            <a:ext cx="2439865" cy="17145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8" descr="http://old.kai.ru/photos/albums/album671/PA28019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267" y="4682019"/>
            <a:ext cx="2439865" cy="1600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3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143000" y="2809982"/>
            <a:ext cx="4419600" cy="34628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1254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4176714" cy="585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357166"/>
            <a:ext cx="4432300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dirty="0" smtClean="0"/>
              <a:t>Успеваемость и качество </a:t>
            </a:r>
            <a:br>
              <a:rPr lang="ru-RU" sz="2800" dirty="0" smtClean="0"/>
            </a:br>
            <a:r>
              <a:rPr lang="ru-RU" sz="2800" dirty="0" smtClean="0"/>
              <a:t>по школе в сравнении с  четвертями  и прошлым </a:t>
            </a:r>
            <a:r>
              <a:rPr lang="ru-RU" sz="2800" dirty="0" err="1" smtClean="0"/>
              <a:t>уч</a:t>
            </a:r>
            <a:r>
              <a:rPr lang="ru-RU" sz="2800" dirty="0" smtClean="0"/>
              <a:t>. годом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80374707"/>
              </p:ext>
            </p:extLst>
          </p:nvPr>
        </p:nvGraphicFramePr>
        <p:xfrm>
          <a:off x="457200" y="1752600"/>
          <a:ext cx="8329642" cy="4373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579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935038" y="274638"/>
            <a:ext cx="8208962" cy="5530850"/>
          </a:xfrm>
        </p:spPr>
        <p:txBody>
          <a:bodyPr/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Отличники- 40 чел. ( 4,6%)</a:t>
            </a:r>
            <a:br>
              <a:rPr lang="ru-RU" dirty="0" smtClean="0"/>
            </a:br>
            <a:r>
              <a:rPr lang="ru-RU" dirty="0" smtClean="0"/>
              <a:t>Резерв- 46  чел. (4,9%)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6395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384300"/>
          </a:xfrm>
          <a:effectLst>
            <a:outerShdw dist="107763" dir="18900000" algn="ctr" rotWithShape="0">
              <a:schemeClr val="bg2"/>
            </a:outerShdw>
          </a:effectLst>
        </p:spPr>
        <p:txBody>
          <a:bodyPr/>
          <a:lstStyle/>
          <a:p>
            <a:r>
              <a:rPr lang="ru-RU" sz="4000">
                <a:solidFill>
                  <a:srgbClr val="FFCC99"/>
                </a:solidFill>
              </a:rPr>
              <a:t/>
            </a:r>
            <a:br>
              <a:rPr lang="ru-RU" sz="4000">
                <a:solidFill>
                  <a:srgbClr val="FFCC99"/>
                </a:solidFill>
              </a:rPr>
            </a:br>
            <a:r>
              <a:rPr lang="ru-RU" sz="4000" b="1">
                <a:solidFill>
                  <a:srgbClr val="FFCC99"/>
                </a:solidFill>
              </a:rPr>
              <a:t>Общая информация о школе .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2339975" y="1557338"/>
            <a:ext cx="6286500" cy="4114800"/>
          </a:xfrm>
          <a:effectLst>
            <a:outerShdw dist="107763" dir="18900000" algn="ctr" rotWithShape="0">
              <a:schemeClr val="bg2"/>
            </a:outerShdw>
          </a:effectLst>
        </p:spPr>
        <p:txBody>
          <a:bodyPr>
            <a:normAutofit fontScale="92500" lnSpcReduction="20000"/>
          </a:bodyPr>
          <a:lstStyle/>
          <a:p>
            <a:pPr lvl="4">
              <a:buClr>
                <a:srgbClr val="FFCC99"/>
              </a:buClr>
              <a:buFont typeface="Wingdings" pitchFamily="2" charset="2"/>
              <a:buNone/>
            </a:pPr>
            <a:r>
              <a:rPr lang="ru-RU" sz="2800" dirty="0"/>
              <a:t>Адрес:</a:t>
            </a:r>
          </a:p>
          <a:p>
            <a:pPr>
              <a:buFontTx/>
              <a:buNone/>
            </a:pPr>
            <a:r>
              <a:rPr lang="ru-RU" sz="2800" dirty="0"/>
              <a:t>      г.Казань , ул.Ленинградская , </a:t>
            </a:r>
            <a:r>
              <a:rPr lang="ru-RU" sz="2800" dirty="0" smtClean="0"/>
              <a:t>28,; Айдарова,10</a:t>
            </a:r>
            <a:endParaRPr lang="ru-RU" sz="2800" dirty="0"/>
          </a:p>
          <a:p>
            <a:pPr>
              <a:buClr>
                <a:srgbClr val="FFCC99"/>
              </a:buClr>
            </a:pPr>
            <a:r>
              <a:rPr lang="ru-RU" sz="2800" dirty="0"/>
              <a:t>Телефоны: 71-42-41, </a:t>
            </a:r>
            <a:r>
              <a:rPr lang="ru-RU" sz="2800" dirty="0" smtClean="0"/>
              <a:t>70-85-77</a:t>
            </a:r>
            <a:endParaRPr lang="ru-RU" sz="2800" dirty="0"/>
          </a:p>
          <a:p>
            <a:pPr>
              <a:buClr>
                <a:srgbClr val="FFCC99"/>
              </a:buClr>
            </a:pPr>
            <a:r>
              <a:rPr lang="ru-RU" sz="2800" dirty="0"/>
              <a:t>Год ввода : </a:t>
            </a:r>
            <a:r>
              <a:rPr lang="ru-RU" sz="2800" dirty="0" smtClean="0"/>
              <a:t>1948, 1956 </a:t>
            </a:r>
            <a:endParaRPr lang="ru-RU" sz="2800" dirty="0"/>
          </a:p>
          <a:p>
            <a:pPr>
              <a:buClr>
                <a:srgbClr val="FFCC99"/>
              </a:buClr>
            </a:pPr>
            <a:r>
              <a:rPr lang="ru-RU" sz="2800" dirty="0"/>
              <a:t>Директор: Алексеева Т.Н.</a:t>
            </a:r>
          </a:p>
          <a:p>
            <a:pPr>
              <a:buClr>
                <a:srgbClr val="FFCC99"/>
              </a:buClr>
            </a:pPr>
            <a:r>
              <a:rPr lang="ru-RU" sz="2800" dirty="0"/>
              <a:t>Количество обучающихся:</a:t>
            </a:r>
          </a:p>
          <a:p>
            <a:pPr>
              <a:buClr>
                <a:srgbClr val="FFCC99"/>
              </a:buClr>
              <a:buFontTx/>
              <a:buNone/>
            </a:pPr>
            <a:r>
              <a:rPr lang="ru-RU" sz="2800" dirty="0"/>
              <a:t> </a:t>
            </a:r>
            <a:r>
              <a:rPr lang="ru-RU" sz="2800" dirty="0" smtClean="0"/>
              <a:t>1055(  2015г.-1019 , 2016г.-1035                  2017г.- 1046)</a:t>
            </a:r>
            <a:endParaRPr lang="ru-RU" sz="2800" dirty="0"/>
          </a:p>
          <a:p>
            <a:pPr>
              <a:buClr>
                <a:srgbClr val="FFCC99"/>
              </a:buClr>
            </a:pPr>
            <a:r>
              <a:rPr lang="ru-RU" sz="2800" dirty="0" smtClean="0"/>
              <a:t> </a:t>
            </a:r>
            <a:endParaRPr lang="ru-RU" sz="2800" dirty="0"/>
          </a:p>
          <a:p>
            <a:endParaRPr lang="ru-RU" sz="2800" dirty="0"/>
          </a:p>
          <a:p>
            <a:endParaRPr lang="ru-RU" sz="2400" dirty="0"/>
          </a:p>
          <a:p>
            <a:endParaRPr lang="ru-RU" sz="24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2090738" cy="2547937"/>
          </a:xfrm>
          <a:prstGeom prst="rect">
            <a:avLst/>
          </a:prstGeom>
          <a:noFill/>
        </p:spPr>
      </p:pic>
    </p:spTree>
  </p:cSld>
  <p:clrMapOvr>
    <a:masterClrMapping/>
  </p:clrMapOvr>
  <p:transition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1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uild="p" autoUpdateAnimBg="0" advAuto="0"/>
      <p:bldP spid="6147" grpId="0" build="p" autoUpdateAnimBg="0" advAuto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Результаты  </a:t>
            </a: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ЕГЭ,ЕРТ  </a:t>
            </a:r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</a:rPr>
              <a:t>2013-2017 гг.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207142766"/>
              </p:ext>
            </p:extLst>
          </p:nvPr>
        </p:nvGraphicFramePr>
        <p:xfrm>
          <a:off x="0" y="1052736"/>
          <a:ext cx="9143998" cy="5805262"/>
        </p:xfrm>
        <a:graphic>
          <a:graphicData uri="http://schemas.openxmlformats.org/drawingml/2006/table">
            <a:tbl>
              <a:tblPr firstRow="1" bandRow="1"/>
              <a:tblGrid>
                <a:gridCol w="1575278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  <a:gridCol w="473045"/>
              </a:tblGrid>
              <a:tr h="722746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Предмет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Количество участников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% участия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Средний балл</a:t>
                      </a:r>
                      <a:endParaRPr lang="ru-RU" sz="18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Не преодолели минимальный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порог </a:t>
                      </a:r>
                      <a:r>
                        <a:rPr lang="ru-RU" sz="16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bg1"/>
                          </a:solidFill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(в %)</a:t>
                      </a:r>
                      <a:endParaRPr lang="ru-RU" sz="16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653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2017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8553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Русский язык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64,5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69,0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72,5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8553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Математика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47,5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77091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1400" b="1" dirty="0" err="1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проф</a:t>
                      </a: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) 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82,6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93,5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51,6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42,5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48,0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9,3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11,0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30269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Математика(баз)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34,8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52,2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52,2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14,1/4,0</a:t>
                      </a:r>
                    </a:p>
                  </a:txBody>
                  <a:tcPr marL="34003" marR="34003" marT="47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15,5/4,3</a:t>
                      </a:r>
                    </a:p>
                  </a:txBody>
                  <a:tcPr marL="34003" marR="34003" marT="47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14,9/3,8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25910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42,1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34,8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45,7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45,7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50,1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55,9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46,2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57,0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9,5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5910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Химия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23,7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56,0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54,5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52,5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28,4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14,2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5910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Биология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7,9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13,0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52,0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51,4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30,8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53,0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66,7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25910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История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7,9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47,0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68,5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61,0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377091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Обществознание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34,2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32,6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51,2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45,7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54,5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60,4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52,0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58,1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22,7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511965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Английский язык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50,8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85,5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73,0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70,7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5910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География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68,0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64,0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385536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Информатика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  <a:tr h="217558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Литература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10,8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8,6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4,3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49,4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61,3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62,5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9EDF4"/>
                    </a:solidFill>
                  </a:tcPr>
                </a:tc>
              </a:tr>
              <a:tr h="469874">
                <a:tc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Татарский язык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2,2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82,0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34003" marR="34003" marT="472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D8E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462" y="0"/>
            <a:ext cx="9144000" cy="47667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>
              <a:lnSpc>
                <a:spcPct val="85000"/>
              </a:lnSpc>
            </a:pPr>
            <a:r>
              <a:rPr 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Результаты трех выпускных экзаменов в форме ЕГЭ 195 и более баллов (любые три ЕГЭ</a:t>
            </a:r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)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Monotype Corsiva" pitchFamily="66" charset="0"/>
              <a:ea typeface="+mn-ea"/>
              <a:cs typeface="+mn-cs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69214468"/>
              </p:ext>
            </p:extLst>
          </p:nvPr>
        </p:nvGraphicFramePr>
        <p:xfrm>
          <a:off x="-1" y="469841"/>
          <a:ext cx="9144000" cy="63881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528"/>
                <a:gridCol w="1988727"/>
                <a:gridCol w="822199"/>
                <a:gridCol w="740386"/>
                <a:gridCol w="661474"/>
                <a:gridCol w="661474"/>
                <a:gridCol w="576178"/>
                <a:gridCol w="575598"/>
                <a:gridCol w="661474"/>
                <a:gridCol w="661474"/>
                <a:gridCol w="575598"/>
                <a:gridCol w="895890"/>
              </a:tblGrid>
              <a:tr h="188947"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l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ФИО выпускника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 ЕГЭ/кол-во баллов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баллов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5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</a:t>
                      </a: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яз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(п)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</a:t>
                      </a: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Литер.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Общ-е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2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Англ.яз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Анна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Марина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Альбина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Владислав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953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Камилла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Татьяна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Анна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222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Амир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Илья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Лейсан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953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Владислав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953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13..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Александр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0953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Владислав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Вильдан</a:t>
                      </a: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Надежда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17.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Сергей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Азат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9924"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7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Артур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67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38669" marR="38669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02" y="0"/>
            <a:ext cx="9116297" cy="126876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Результаты ЕГЭ учащихся, 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получивших от 80 баллов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3217021"/>
              </p:ext>
            </p:extLst>
          </p:nvPr>
        </p:nvGraphicFramePr>
        <p:xfrm>
          <a:off x="179512" y="1340768"/>
          <a:ext cx="8429684" cy="4719447"/>
        </p:xfrm>
        <a:graphic>
          <a:graphicData uri="http://schemas.openxmlformats.org/drawingml/2006/table">
            <a:tbl>
              <a:tblPr/>
              <a:tblGrid>
                <a:gridCol w="451590"/>
                <a:gridCol w="2634275"/>
                <a:gridCol w="2200547"/>
                <a:gridCol w="960585"/>
                <a:gridCol w="2182687"/>
              </a:tblGrid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r>
                        <a:rPr lang="ru-RU" sz="1800" spc="-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/</a:t>
                      </a:r>
                      <a:r>
                        <a:rPr lang="ru-RU" sz="1800" spc="-5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spc="-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 учащегося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предмет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баллы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ФИО учителя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8578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spc="-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8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Альбина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dirty="0" err="1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</a:t>
                      </a:r>
                      <a:r>
                        <a:rPr lang="ru-RU" sz="1800" b="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Владислав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Татьяна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Марина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Камилла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6509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Илья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Амир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Владислава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Анна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spcAft>
                          <a:spcPts val="0"/>
                        </a:spcAft>
                      </a:pPr>
                      <a:r>
                        <a:rPr lang="ru-RU" sz="1800" b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b="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spc="-5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Лейсан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45021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 А.Р.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800" kern="1200" spc="-5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Азат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Русский  </a:t>
                      </a: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язык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450215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Гимадеева</a:t>
                      </a: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А.Р.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Альбина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Математика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80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Алюшина Н.Н.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spc="-5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Владислав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Обществознание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err="1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Гараева</a:t>
                      </a: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Е.У.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3209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Анна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Английский язык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86</a:t>
                      </a:r>
                      <a:endParaRPr lang="ru-RU" sz="1800" kern="1200" spc="-5" dirty="0">
                        <a:solidFill>
                          <a:schemeClr val="tx1"/>
                        </a:solidFill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450215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spc="-5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Ермолаева И.Н.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652" y="-9148"/>
            <a:ext cx="9146651" cy="134991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Сравнительный результат ОГЭ 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по русскому языку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50481485"/>
              </p:ext>
            </p:extLst>
          </p:nvPr>
        </p:nvGraphicFramePr>
        <p:xfrm>
          <a:off x="0" y="1714488"/>
          <a:ext cx="9144001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24"/>
                <a:gridCol w="1022786"/>
                <a:gridCol w="1217977"/>
                <a:gridCol w="885147"/>
                <a:gridCol w="1051283"/>
                <a:gridCol w="1180657"/>
                <a:gridCol w="716087"/>
                <a:gridCol w="1053347"/>
                <a:gridCol w="1159493"/>
              </a:tblGrid>
              <a:tr h="11874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2014-2015 </a:t>
                      </a:r>
                      <a:r>
                        <a:rPr lang="ru-RU" sz="2800" dirty="0" err="1" smtClean="0">
                          <a:latin typeface="Monotype Corsiva" pitchFamily="66" charset="0"/>
                        </a:rPr>
                        <a:t>уч.г</a:t>
                      </a:r>
                      <a:r>
                        <a:rPr lang="ru-RU" sz="2800" dirty="0" smtClean="0">
                          <a:latin typeface="Monotype Corsiva" pitchFamily="66" charset="0"/>
                        </a:rPr>
                        <a:t>.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2015-2016уч.г.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Monotype Corsiva" pitchFamily="66" charset="0"/>
                        </a:rPr>
                        <a:t>2016-2017 </a:t>
                      </a:r>
                      <a:r>
                        <a:rPr lang="ru-RU" sz="2800" dirty="0" err="1" smtClean="0">
                          <a:latin typeface="Monotype Corsiva" pitchFamily="66" charset="0"/>
                        </a:rPr>
                        <a:t>уч.г</a:t>
                      </a:r>
                      <a:r>
                        <a:rPr lang="ru-RU" sz="2800" dirty="0" smtClean="0">
                          <a:latin typeface="Monotype Corsiva" pitchFamily="66" charset="0"/>
                        </a:rPr>
                        <a:t>.</a:t>
                      </a:r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8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83124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Кач-во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оценка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Кач-во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оценка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Кач-во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Успеваемость </a:t>
                      </a:r>
                      <a:endParaRPr lang="ru-RU" sz="18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Средняя оценка</a:t>
                      </a:r>
                    </a:p>
                  </a:txBody>
                  <a:tcPr/>
                </a:tc>
              </a:tr>
              <a:tr h="48159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68,9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4,0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79,2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4,2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67,7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96,0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3,8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6996" y="35097"/>
            <a:ext cx="9150995" cy="1089647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Сравнительный результат ОГЭ </a:t>
            </a:r>
            <a:b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</a:br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по математике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25122302"/>
              </p:ext>
            </p:extLst>
          </p:nvPr>
        </p:nvGraphicFramePr>
        <p:xfrm>
          <a:off x="1" y="1714488"/>
          <a:ext cx="9144000" cy="2500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0099"/>
                <a:gridCol w="1031901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11874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2014-2015 </a:t>
                      </a:r>
                      <a:r>
                        <a:rPr lang="ru-RU" sz="2400" b="1" dirty="0" err="1" smtClean="0">
                          <a:latin typeface="Monotype Corsiva" pitchFamily="66" charset="0"/>
                        </a:rPr>
                        <a:t>уч.г</a:t>
                      </a:r>
                      <a:r>
                        <a:rPr lang="ru-RU" sz="2400" b="1" dirty="0" smtClean="0">
                          <a:latin typeface="Monotype Corsiva" pitchFamily="66" charset="0"/>
                        </a:rPr>
                        <a:t>.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2015-2016 </a:t>
                      </a:r>
                      <a:r>
                        <a:rPr lang="ru-RU" sz="2400" b="1" dirty="0" err="1" smtClean="0">
                          <a:latin typeface="Monotype Corsiva" pitchFamily="66" charset="0"/>
                        </a:rPr>
                        <a:t>уч.г</a:t>
                      </a:r>
                      <a:r>
                        <a:rPr lang="ru-RU" sz="2400" b="1" dirty="0" smtClean="0">
                          <a:latin typeface="Monotype Corsiva" pitchFamily="66" charset="0"/>
                        </a:rPr>
                        <a:t>.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2016-2017 </a:t>
                      </a:r>
                      <a:r>
                        <a:rPr lang="ru-RU" sz="2400" b="1" dirty="0" err="1" smtClean="0">
                          <a:latin typeface="Monotype Corsiva" pitchFamily="66" charset="0"/>
                        </a:rPr>
                        <a:t>уч.г</a:t>
                      </a:r>
                      <a:r>
                        <a:rPr lang="ru-RU" sz="2400" b="1" dirty="0" smtClean="0">
                          <a:latin typeface="Monotype Corsiva" pitchFamily="66" charset="0"/>
                        </a:rPr>
                        <a:t>.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831244"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Кач-во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Успеваемость 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Средняя оценка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Кач-во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Успеваемость 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Средняя оценка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Кач-во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Успеваемость 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Средняя оценка</a:t>
                      </a:r>
                    </a:p>
                  </a:txBody>
                  <a:tcPr/>
                </a:tc>
              </a:tr>
              <a:tr h="481594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78,4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4,1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80,5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3,9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68,7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97,0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latin typeface="Monotype Corsiva" pitchFamily="66" charset="0"/>
                        </a:rPr>
                        <a:t>3,8</a:t>
                      </a:r>
                      <a:endParaRPr lang="ru-RU" sz="2400" b="1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9" y="0"/>
            <a:ext cx="9144000" cy="114300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Monotype Corsiva" pitchFamily="66" charset="0"/>
                <a:ea typeface="+mn-ea"/>
                <a:cs typeface="+mn-cs"/>
              </a:rPr>
              <a:t>Результаты предметов по выбору ОГЭ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84947693"/>
              </p:ext>
            </p:extLst>
          </p:nvPr>
        </p:nvGraphicFramePr>
        <p:xfrm>
          <a:off x="107503" y="1285862"/>
          <a:ext cx="9036496" cy="4540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4256"/>
                <a:gridCol w="2234256"/>
                <a:gridCol w="1314740"/>
                <a:gridCol w="1849597"/>
                <a:gridCol w="1403647"/>
              </a:tblGrid>
              <a:tr h="8103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Предмет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Количество участников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Качество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Успеваемость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Monotype Corsiva" pitchFamily="66" charset="0"/>
                        </a:rPr>
                        <a:t>Средняя оценка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Физика</a:t>
                      </a:r>
                      <a:r>
                        <a:rPr lang="ru-RU" sz="2400" baseline="0" dirty="0" smtClean="0">
                          <a:latin typeface="Monotype Corsiva" pitchFamily="66" charset="0"/>
                        </a:rPr>
                        <a:t>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 26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46,2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3,5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Химия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  7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42,9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85,7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3,4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Информатика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 30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70,0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latin typeface="Monotype Corsiva" pitchFamily="66" charset="0"/>
                        </a:rPr>
                        <a:t>96,7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3,8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Биология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 22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31,8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95,5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3,3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География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 41   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41,4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92,7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3,4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517284"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Monotype Corsiva" pitchFamily="66" charset="0"/>
                        </a:rPr>
                        <a:t>Обществознание </a:t>
                      </a:r>
                      <a:endParaRPr lang="ru-RU" sz="2400" b="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Monotype Corsiva" pitchFamily="66" charset="0"/>
                        </a:rPr>
                        <a:t>        62</a:t>
                      </a:r>
                      <a:endParaRPr lang="ru-RU" sz="2400" b="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Monotype Corsiva" pitchFamily="66" charset="0"/>
                        </a:rPr>
                        <a:t>33,9</a:t>
                      </a:r>
                      <a:endParaRPr lang="ru-RU" sz="2400" b="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Monotype Corsiva" pitchFamily="66" charset="0"/>
                        </a:rPr>
                        <a:t>90,3</a:t>
                      </a:r>
                      <a:endParaRPr lang="ru-RU" sz="2400" b="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0" dirty="0" smtClean="0">
                          <a:latin typeface="Monotype Corsiva" pitchFamily="66" charset="0"/>
                        </a:rPr>
                        <a:t>3,2</a:t>
                      </a:r>
                      <a:endParaRPr lang="ru-RU" sz="2400" b="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Английский язык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50,0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4,0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  <a:tr h="45019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Татарский язык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        2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100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Monotype Corsiva" pitchFamily="66" charset="0"/>
                        </a:rPr>
                        <a:t>4,0</a:t>
                      </a:r>
                      <a:endParaRPr lang="ru-RU" sz="2400" dirty="0">
                        <a:latin typeface="Monotype Corsiva" pitchFamily="66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Результаты участия в олимпиадах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45630538"/>
              </p:ext>
            </p:extLst>
          </p:nvPr>
        </p:nvGraphicFramePr>
        <p:xfrm>
          <a:off x="1115616" y="1447800"/>
          <a:ext cx="7818832" cy="486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498"/>
                <a:gridCol w="1649594"/>
                <a:gridCol w="2112370"/>
                <a:gridCol w="2112370"/>
              </a:tblGrid>
              <a:tr h="104509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2013-2014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2014-2015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2015-2016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2016-2017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596504"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муниципальный-6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муниципальный-11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муниципальный-</a:t>
                      </a:r>
                      <a:r>
                        <a:rPr lang="ru-RU" sz="28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муниципальный-5</a:t>
                      </a:r>
                    </a:p>
                  </a:txBody>
                  <a:tcPr/>
                </a:tc>
              </a:tr>
              <a:tr h="15965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региональный, РТ-1</a:t>
                      </a:r>
                    </a:p>
                    <a:p>
                      <a:endParaRPr lang="ru-RU" sz="2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региональный, РТ-1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региональный, РТ-1 призер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3 участника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региональный, РТ-1 победитель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dirty="0" smtClean="0">
                          <a:latin typeface="Times New Roman" pitchFamily="18" charset="0"/>
                          <a:cs typeface="Times New Roman" pitchFamily="18" charset="0"/>
                        </a:rPr>
                        <a:t>5 участников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193294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Результаты участия в олимпиадах 2017-2018 учебный год </a:t>
            </a:r>
            <a:endParaRPr lang="ru-RU" sz="18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797" cy="3081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971"/>
                <a:gridCol w="1240971"/>
                <a:gridCol w="1240971"/>
                <a:gridCol w="1240971"/>
                <a:gridCol w="1240971"/>
                <a:gridCol w="1240971"/>
                <a:gridCol w="1240971"/>
              </a:tblGrid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предмет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Муниципальный этап ВОШ, РОШ (всего участников -69)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Региональный, республиканский (всего участников -3)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Заключительный этап Всероссийской олимпиады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победитель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призер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география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литература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Физическая культура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геология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>
                <a:effectLst/>
              </a:rPr>
              <a:t>Конкурсы, олимпиады, НПК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088774725"/>
              </p:ext>
            </p:extLst>
          </p:nvPr>
        </p:nvGraphicFramePr>
        <p:xfrm>
          <a:off x="395536" y="908721"/>
          <a:ext cx="8538916" cy="56507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4296"/>
                <a:gridCol w="1512168"/>
                <a:gridCol w="1656184"/>
                <a:gridCol w="2706268"/>
              </a:tblGrid>
              <a:tr h="54181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Уровень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2014-15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2015-16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2016-2017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92228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Международный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33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140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1+12+87=100</a:t>
                      </a:r>
                    </a:p>
                  </a:txBody>
                  <a:tcPr marL="68580" marR="68580" marT="0" marB="0"/>
                </a:tc>
              </a:tr>
              <a:tr h="92228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Федеральный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29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125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2+15+12=29</a:t>
                      </a:r>
                    </a:p>
                  </a:txBody>
                  <a:tcPr marL="68580" marR="68580" marT="0" marB="0"/>
                </a:tc>
              </a:tr>
              <a:tr h="108488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Межрегиональный, РТ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15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32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1+11+40=52</a:t>
                      </a:r>
                    </a:p>
                  </a:txBody>
                  <a:tcPr marL="68580" marR="68580" marT="0" marB="0"/>
                </a:tc>
              </a:tr>
              <a:tr h="726496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Городской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22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40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22+16+12=50</a:t>
                      </a:r>
                    </a:p>
                  </a:txBody>
                  <a:tcPr marL="68580" marR="68580" marT="0" marB="0"/>
                </a:tc>
              </a:tr>
              <a:tr h="726496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2800" dirty="0">
                          <a:effectLst/>
                          <a:latin typeface="Times New Roman"/>
                          <a:ea typeface="Times New Roman"/>
                        </a:rPr>
                        <a:t>Районный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8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18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1+5+24=30</a:t>
                      </a:r>
                    </a:p>
                  </a:txBody>
                  <a:tcPr marL="68580" marR="68580" marT="0" marB="0"/>
                </a:tc>
              </a:tr>
              <a:tr h="726496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107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 smtClean="0">
                          <a:effectLst/>
                          <a:latin typeface="Times New Roman"/>
                          <a:ea typeface="Times New Roman"/>
                        </a:rPr>
                        <a:t>355</a:t>
                      </a:r>
                      <a:endParaRPr lang="ru-RU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ru-RU" sz="3200" dirty="0">
                          <a:effectLst/>
                          <a:latin typeface="Times New Roman"/>
                          <a:ea typeface="Times New Roman"/>
                        </a:rPr>
                        <a:t>261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0302695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50006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Конкурсы,  олимпиады 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785794"/>
          <a:ext cx="9144000" cy="6072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86446"/>
                <a:gridCol w="3357554"/>
              </a:tblGrid>
              <a:tr h="3813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Результат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Всероссийский конкурс «Русский язык-богатство нации»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диплом.1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Всероссийский конкурс по литературе «Литературный квадрат»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Всероссийская олимпиада «Мой родной русский язык»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диплом 1 место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30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Дистанционная олимпиада проекта «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Инфоурок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2 победителя и 1 призер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308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Дистанционная олимпиада «Отличник»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Межрегиональная предметная олимпиада КФУ по предмету «Русский язык»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призера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Межрегиональная предметная олимпиада КФУ по предмету «Литература»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призера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0458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Региональная олимпиада «Русский язык от А до Я»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3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Республиканский  конкурс 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 «</a:t>
                      </a: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Әдәби марафон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7 победителей и призеров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3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Республиканский конкурс 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«</a:t>
                      </a:r>
                      <a:r>
                        <a:rPr lang="tt-RU" sz="1400">
                          <a:latin typeface="Times New Roman"/>
                          <a:ea typeface="Calibri"/>
                          <a:cs typeface="Times New Roman"/>
                        </a:rPr>
                        <a:t>Әбиемнең сандыгы</a:t>
                      </a: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1 диплом призера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130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Республиканская олимпиада«Живое слово»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диплом 1 место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756871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Calibri"/>
                          <a:cs typeface="Times New Roman"/>
                        </a:rPr>
                        <a:t>Муниципальный 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этап Всероссийского конкурса научно-технологических проектов «Университет талантов»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3\3 победителя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407988"/>
            <a:ext cx="9001125" cy="5521325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Всего - 1055 человек</a:t>
            </a:r>
            <a:br>
              <a:rPr lang="ru-RU" dirty="0" smtClean="0"/>
            </a:br>
            <a:r>
              <a:rPr lang="ru-RU" dirty="0" smtClean="0"/>
              <a:t>1-4 классы - 456</a:t>
            </a:r>
            <a:br>
              <a:rPr lang="ru-RU" dirty="0" smtClean="0"/>
            </a:br>
            <a:r>
              <a:rPr lang="ru-RU" dirty="0" smtClean="0"/>
              <a:t>5- 9 классы - 526 </a:t>
            </a:r>
            <a:br>
              <a:rPr lang="ru-RU" dirty="0" smtClean="0"/>
            </a:br>
            <a:r>
              <a:rPr lang="ru-RU" dirty="0" smtClean="0"/>
              <a:t>10-11 классы  – 73</a:t>
            </a:r>
            <a:br>
              <a:rPr lang="ru-RU" dirty="0" smtClean="0"/>
            </a:br>
            <a:r>
              <a:rPr lang="ru-RU" dirty="0" smtClean="0"/>
              <a:t>40 классов , </a:t>
            </a:r>
            <a:br>
              <a:rPr lang="ru-RU" dirty="0" smtClean="0"/>
            </a:br>
            <a:r>
              <a:rPr lang="ru-RU" dirty="0" smtClean="0"/>
              <a:t> средняя наполняемость   классов  -27 человек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Научно-практические конференции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285864"/>
          <a:ext cx="8686800" cy="56348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4588"/>
                <a:gridCol w="2562212"/>
              </a:tblGrid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Результат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Calibri"/>
                          <a:cs typeface="Times New Roman"/>
                        </a:rPr>
                        <a:t>( участие \призер)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Международная научно-практическая  конференция « Зимние чтения им. М.П. Симонова»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  <a:cs typeface="Times New Roman"/>
                        </a:rPr>
                        <a:t>          3\1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III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Всероссийская Поволжская  научная конференция им.Лобачевского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1\1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Республиканская научно- исследовательская  конференция школьников  «Рождественские  чтения»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6\1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II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 Республиканская конференция «Казань в математических задачах»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1\1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625600" algn="l"/>
                        </a:tabLs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XII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 городская научно – исследовательская конференция им. Д.С. Лихачева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6\2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Городская научно – исследовательская конференция школьников «Интеллект. Карьера»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10\5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V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 научно – практическая городская конференция школьников «Дни науки»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7\4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7379"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t-RU" sz="1800">
                          <a:latin typeface="Times New Roman"/>
                          <a:ea typeface="Calibri"/>
                          <a:cs typeface="Times New Roman"/>
                        </a:rPr>
                        <a:t>Городская н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аучно-практическая конференция им.</a:t>
                      </a:r>
                      <a:r>
                        <a:rPr lang="tt-RU" sz="1800">
                          <a:latin typeface="Times New Roman"/>
                          <a:ea typeface="Calibri"/>
                          <a:cs typeface="Times New Roman"/>
                        </a:rPr>
                        <a:t>Ушинского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1\1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Поступление в вузы выпускников школы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214418"/>
          <a:ext cx="8686797" cy="5817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0971"/>
                <a:gridCol w="1240971"/>
                <a:gridCol w="1240971"/>
                <a:gridCol w="1240971"/>
                <a:gridCol w="1240971"/>
                <a:gridCol w="1240971"/>
                <a:gridCol w="1240971"/>
              </a:tblGrid>
              <a:tr h="39487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выпускники /поступили в вузы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профили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физико-химический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социально-гуманитарный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вузы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2017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46/38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46/37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КНИТУ-КАИ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КНИТУ-КХТИ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К(П)ФУ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КГАСУ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КГЭУ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КГМА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КИУ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latin typeface="Times New Roman"/>
                          <a:ea typeface="Calibri"/>
                          <a:cs typeface="Times New Roman"/>
                        </a:rPr>
                        <a:t>РМАТ9 академия туризма0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ТИСБИ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948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АСО (КСЮИ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478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КГАВМ (ветерин)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0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81000" y="928670"/>
            <a:ext cx="5867400" cy="571504"/>
          </a:xfrm>
        </p:spPr>
        <p:txBody>
          <a:bodyPr/>
          <a:lstStyle/>
          <a:p>
            <a:r>
              <a:rPr lang="ru-RU" dirty="0" smtClean="0"/>
              <a:t>Сотрудничество с </a:t>
            </a:r>
            <a:r>
              <a:rPr lang="ru-RU" dirty="0" err="1" smtClean="0"/>
              <a:t>пао</a:t>
            </a:r>
            <a:r>
              <a:rPr lang="ru-RU" dirty="0" smtClean="0"/>
              <a:t> </a:t>
            </a:r>
            <a:r>
              <a:rPr lang="ru-RU" dirty="0" err="1" smtClean="0"/>
              <a:t>квз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4" descr="https://img-fotki.yandex.ru/get/100036/160644702.32a/0_155211_6874ab90_orig.jpg"/>
          <p:cNvPicPr>
            <a:picLocks noGrp="1" noChangeAspect="1" noChangeArrowheads="1"/>
          </p:cNvPicPr>
          <p:nvPr>
            <p:ph type="pic"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0" r="130"/>
          <a:stretch/>
        </p:blipFill>
        <p:spPr bwMode="auto">
          <a:xfrm>
            <a:off x="1214414" y="2071678"/>
            <a:ext cx="7605738" cy="424112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692696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Тренинг - Т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eamsoft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IMG-20161018-WA00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7584" y="1412776"/>
            <a:ext cx="3203848" cy="2402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IMG-20161018-WA00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412776"/>
            <a:ext cx="3275856" cy="245689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IMG-20161018-WA001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71600" y="4149080"/>
            <a:ext cx="2939819" cy="22048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IMG-20161018-WA002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32040" y="4005064"/>
            <a:ext cx="3347864" cy="25108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37"/>
            <a:ext cx="9144000" cy="6852863"/>
          </a:xfrm>
        </p:spPr>
      </p:pic>
      <p:sp>
        <p:nvSpPr>
          <p:cNvPr id="2" name="Прямоугольник 1"/>
          <p:cNvSpPr/>
          <p:nvPr/>
        </p:nvSpPr>
        <p:spPr>
          <a:xfrm>
            <a:off x="381001" y="990600"/>
            <a:ext cx="4724399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Научно-техническая конференция </a:t>
            </a:r>
            <a:endParaRPr lang="ru-RU" sz="20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Первые шаги в науку» </a:t>
            </a:r>
            <a:endParaRPr lang="ru-RU" sz="20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участием старшеклассников подшефных школ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школы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54 и гимназии №8,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где действуют «вертолетные» классы)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прошла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Казанском вертолетном заводе, входящем в холдинг «Вертолеты России» (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Госкорпорация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Ростех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конференции – развитие навыка практического применения знаний, усиления конкуренции среди учеников и, как следствие, повышения мотивации к получению знаний.</a:t>
            </a:r>
          </a:p>
        </p:txBody>
      </p:sp>
      <p:pic>
        <p:nvPicPr>
          <p:cNvPr id="5" name="Содержимое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38800" y="4495800"/>
            <a:ext cx="3303997" cy="2106017"/>
          </a:xfrm>
          <a:prstGeom prst="rect">
            <a:avLst/>
          </a:prstGeom>
        </p:spPr>
      </p:pic>
      <p:pic>
        <p:nvPicPr>
          <p:cNvPr id="6" name="Содержимое 3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0" y="4495800"/>
            <a:ext cx="2438400" cy="2133415"/>
          </a:xfrm>
          <a:prstGeom prst="rect">
            <a:avLst/>
          </a:prstGeom>
        </p:spPr>
      </p:pic>
      <p:pic>
        <p:nvPicPr>
          <p:cNvPr id="7" name="Содержимое 3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1001" y="4495801"/>
            <a:ext cx="2514600" cy="2142570"/>
          </a:xfrm>
          <a:prstGeom prst="rect">
            <a:avLst/>
          </a:prstGeom>
        </p:spPr>
      </p:pic>
      <p:pic>
        <p:nvPicPr>
          <p:cNvPr id="8" name="Picture 12" descr="http://kazanweek.ru/images/art/197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1" y="990600"/>
            <a:ext cx="3608796" cy="31242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7547238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620688"/>
            <a:ext cx="84249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Международная выставка вертолетной индустрии </a:t>
            </a:r>
            <a:r>
              <a:rPr lang="ru-RU" sz="3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HeliRussia</a:t>
            </a:r>
            <a:r>
              <a:rPr lang="ru-RU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2017 в Москве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8" name="Рисунок 7" descr="IMG-20171018-WA01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16832"/>
            <a:ext cx="2987824" cy="22408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IMG-20171018-WA01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940152" y="1916832"/>
            <a:ext cx="3203848" cy="24028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IMG-20171018-WA006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59832" y="1700808"/>
            <a:ext cx="2736304" cy="2052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IMG-20171018-WA001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3861048"/>
            <a:ext cx="3635896" cy="27269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12" name="Picture 31" descr="C:\Documents and Settings\ifilatkina\Рабочий стол\Работа\Clean_Copters\Mi-8T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02363" y="5877272"/>
            <a:ext cx="2941637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67544" y="548680"/>
            <a:ext cx="820891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Проекты направления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«Спутники и пилотируемая космонавтика»</a:t>
            </a: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Образовательный центр «Сириус» 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7" name="Рисунок 16" descr="5uBNdn_xpMc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051720" y="3789040"/>
            <a:ext cx="1779662" cy="23728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8" name="Рисунок 17" descr="ACK31ImKUb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2132856"/>
            <a:ext cx="1944216" cy="14581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9" name="Рисунок 18" descr="CVszyoF9Rdw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267744" y="2132856"/>
            <a:ext cx="2160240" cy="144128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" name="Рисунок 19" descr="JNJR6BCz0KI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1412776"/>
            <a:ext cx="1763688" cy="23515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Рисунок 20" descr="TuwaJPuZjN8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804248" y="2132856"/>
            <a:ext cx="2016224" cy="15121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Рисунок 21" descr="LWsSBveWqEU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357686" y="4000504"/>
            <a:ext cx="1857388" cy="21402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IMG-20170723-WA0007.jpg"/>
          <p:cNvPicPr>
            <a:picLocks noChangeAspect="1"/>
          </p:cNvPicPr>
          <p:nvPr/>
        </p:nvPicPr>
        <p:blipFill>
          <a:blip r:embed="rId10" cstate="print"/>
          <a:srcRect r="-515"/>
          <a:stretch>
            <a:fillRect/>
          </a:stretch>
        </p:blipFill>
        <p:spPr>
          <a:xfrm>
            <a:off x="179512" y="3933056"/>
            <a:ext cx="1773053" cy="24967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858016" y="3929066"/>
            <a:ext cx="1500198" cy="20717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764704"/>
            <a:ext cx="84969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Встреча с начальником штаба,  </a:t>
            </a:r>
          </a:p>
          <a:p>
            <a:pPr algn="ctr"/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Ракобольской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 Ириной Вячеславовной </a:t>
            </a:r>
            <a:endParaRPr lang="ru-RU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916832"/>
            <a:ext cx="3240360" cy="21462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1844824"/>
            <a:ext cx="3419872" cy="226511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4293096"/>
            <a:ext cx="3456384" cy="22892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C:\Documents and Settings\Ray\Рабочий стол\ПОИСКОВАЯ РАБОТА\МОСКВА\рабочий стол 03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4149080"/>
            <a:ext cx="3744416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" y="1"/>
            <a:ext cx="9144000" cy="6927084"/>
          </a:xfrm>
        </p:spPr>
      </p:pic>
      <p:sp>
        <p:nvSpPr>
          <p:cNvPr id="3" name="Прямоугольник 2"/>
          <p:cNvSpPr/>
          <p:nvPr/>
        </p:nvSpPr>
        <p:spPr>
          <a:xfrm>
            <a:off x="5148064" y="836712"/>
            <a:ext cx="3744416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проводил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Садрутдинов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Фарид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Нуриазданович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заместитель генерального директора по персоналу, безопасности и режиму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ПАО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«Казанский вертолетный завод». 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встрече присутствовали:</a:t>
            </a:r>
          </a:p>
          <a:p>
            <a:pPr algn="ctr" fontAlgn="base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Начальник отдела приема и расстановки персонала –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Марюшина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Марина Викторовна;</a:t>
            </a:r>
          </a:p>
          <a:p>
            <a:pPr algn="ctr" fontAlgn="base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Зам. Начальника отдела обучения и развития персонала –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Грубова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Светлана Леонидовна;</a:t>
            </a:r>
          </a:p>
          <a:p>
            <a:pPr algn="ctr" fontAlgn="base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Директор школы № 54 – Алексеева Татьяна Николаевна.</a:t>
            </a:r>
          </a:p>
          <a:p>
            <a:pPr algn="ctr" fontAlgn="base"/>
            <a:r>
              <a: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09600" y="1219200"/>
            <a:ext cx="39624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рок </a:t>
            </a:r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 корпоративной </a:t>
            </a: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культуре, 10А класс 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105400"/>
            <a:ext cx="777882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Фарид </a:t>
            </a:r>
            <a:r>
              <a:rPr lang="ru-RU" sz="16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Нуриазданович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рассказал об истории предприятия, о производстве вертолетов, о кадровой политике и общественной жизни на ПАО « Казанский вертолетный завод». После рассказа учащиеся задавали вопросы. </a:t>
            </a:r>
            <a:endParaRPr lang="ru-RU" sz="16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base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окончанию встречи состоялось награждение лучших учеников за участие в олимпиадах и  конференциях. 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820"/>
          <a:stretch/>
        </p:blipFill>
        <p:spPr>
          <a:xfrm>
            <a:off x="371794" y="2057401"/>
            <a:ext cx="4776269" cy="27727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8634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241000" y="5029200"/>
            <a:ext cx="16302038" cy="735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" y="609600"/>
            <a:ext cx="8915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81000" y="1643051"/>
            <a:ext cx="8458200" cy="4432736"/>
          </a:xfrm>
        </p:spPr>
        <p:txBody>
          <a:bodyPr>
            <a:noAutofit/>
          </a:bodyPr>
          <a:lstStyle/>
          <a:p>
            <a:r>
              <a:rPr lang="ru-RU" sz="2800" dirty="0" smtClean="0"/>
              <a:t>-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предметов гуманитарного цикла,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-    предметов естественнонаучного цикла,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 - учителей начальных классов,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   - учителей татарского языка,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учителей математики, физики, информатики, черчения  и технологии,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-учителей английского языка)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классных руководителей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381000" y="500042"/>
            <a:ext cx="8458200" cy="714380"/>
          </a:xfrm>
        </p:spPr>
        <p:txBody>
          <a:bodyPr>
            <a:noAutofit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ШКОЛЬНЫЕ МЕТОДИЧЕСКИЕ ОБЪЕДИНЕНИЯ 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122" name="Picture 2" descr="http://kaviat.ru/wp-content/uploads/2017/02/IMAG60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57298"/>
            <a:ext cx="4429124" cy="50431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48200" y="762000"/>
            <a:ext cx="4267200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базе ПАО «Казанский вертолетный завод» 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прошла 2 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«Интеллектуальный баттл-2018»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между командами КАТК им. П.В. Дементьева 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6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сборной учащихся вертолетных классов школы № 54 и гимназии №</a:t>
            </a: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8, инженерного лицея , Университета талантов .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Организаторами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игры стали: Руководство ПАО «Казанский вертолетный завод», управление по персоналу, Совет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заводского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оюза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молодежи, Совет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молодых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пециалистов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ходе игры были предложены вопросы по истории вертолетостроения и вертолетного завода, физики и математики, логические головоломки и задачи.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Все </a:t>
            </a:r>
            <a:r>
              <a:rPr lang="ru-RU" sz="16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участники получили огромное удовольствие от командной игры, а также грамоты и памятные подарки от завода.</a:t>
            </a:r>
          </a:p>
        </p:txBody>
      </p:sp>
    </p:spTree>
    <p:extLst>
      <p:ext uri="{BB962C8B-B14F-4D97-AF65-F5344CB8AC3E}">
        <p14:creationId xmlns="" xmlns:p14="http://schemas.microsoft.com/office/powerpoint/2010/main" val="22950033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b9fbo3Cd2Y.jpg"/>
          <p:cNvPicPr>
            <a:picLocks noChangeAspect="1"/>
          </p:cNvPicPr>
          <p:nvPr/>
        </p:nvPicPr>
        <p:blipFill>
          <a:blip r:embed="rId2" cstate="print"/>
          <a:srcRect t="19755" r="1902"/>
          <a:stretch>
            <a:fillRect/>
          </a:stretch>
        </p:blipFill>
        <p:spPr>
          <a:xfrm>
            <a:off x="827584" y="1988840"/>
            <a:ext cx="7658129" cy="41746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827584" y="620688"/>
            <a:ext cx="77768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Первый выпуск   вертолетного класса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МБОУ «Школа № 54»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07704" y="620688"/>
            <a:ext cx="5832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Наши достижения 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3" name="Рисунок 2" descr="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79513" y="1412776"/>
            <a:ext cx="1368152" cy="189212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 rot="5400000">
            <a:off x="223715" y="3674042"/>
            <a:ext cx="2131649" cy="2376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 rot="16200000">
            <a:off x="6765424" y="3755857"/>
            <a:ext cx="1810489" cy="2452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Рисунок 5" descr="GrtPmiy-6gc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35696" y="1412776"/>
            <a:ext cx="1512168" cy="17843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Рисунок 6" descr="Юнусова Алин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99792" y="3789040"/>
            <a:ext cx="1512168" cy="21389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Рисунок 7" descr="p_IADxYMuWg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>
          <a:xfrm>
            <a:off x="4716016" y="3789040"/>
            <a:ext cx="1368152" cy="2212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Рисунок 8" descr="6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10800000">
            <a:off x="3707904" y="1412776"/>
            <a:ext cx="1440160" cy="19806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" name="Рисунок 9" descr="Егорычева Анастасия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508104" y="1412776"/>
            <a:ext cx="1323635" cy="18722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Рисунок 10" descr="YeU5YQ-s_qw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08304" y="1340768"/>
            <a:ext cx="1401145" cy="1983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0" y="1"/>
            <a:ext cx="8458200" cy="64291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Финансово-экономическая деятельность </a:t>
            </a:r>
            <a:endParaRPr lang="ru-RU" sz="2400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81000" y="571480"/>
            <a:ext cx="8458200" cy="4229120"/>
          </a:xfrm>
        </p:spPr>
        <p:txBody>
          <a:bodyPr/>
          <a:lstStyle/>
          <a:p>
            <a:r>
              <a:rPr lang="ru-RU" dirty="0" smtClean="0"/>
              <a:t>Субсидия на  выполнение государственного  задания–43 294 817 руб.</a:t>
            </a:r>
          </a:p>
          <a:p>
            <a:r>
              <a:rPr lang="ru-RU" dirty="0" smtClean="0"/>
              <a:t>Расходы учреждения: Заработная плата с начислениями–33 760 602,00 руб. Фонд оплаты педагогов–25 929 801,36 </a:t>
            </a:r>
            <a:r>
              <a:rPr lang="ru-RU" dirty="0" err="1" smtClean="0"/>
              <a:t>руб</a:t>
            </a:r>
            <a:r>
              <a:rPr lang="ru-RU" dirty="0" smtClean="0"/>
              <a:t>  Фонд оплаты АУП– 3 189 960,48 </a:t>
            </a:r>
            <a:r>
              <a:rPr lang="ru-RU" dirty="0" err="1" smtClean="0"/>
              <a:t>руб</a:t>
            </a:r>
            <a:endParaRPr lang="ru-RU" dirty="0" smtClean="0"/>
          </a:p>
          <a:p>
            <a:r>
              <a:rPr lang="ru-RU" dirty="0" smtClean="0"/>
              <a:t>Услуги связи–44 000 руб.</a:t>
            </a:r>
          </a:p>
          <a:p>
            <a:r>
              <a:rPr lang="ru-RU" dirty="0" smtClean="0"/>
              <a:t>Коммунальные услуги (свет, тепло, вода) –2 220 040,00руб</a:t>
            </a:r>
          </a:p>
          <a:p>
            <a:r>
              <a:rPr lang="ru-RU" dirty="0" smtClean="0"/>
              <a:t>Работы и услуги по содержанию имущества-  436 595, 76 </a:t>
            </a:r>
            <a:r>
              <a:rPr lang="ru-RU" dirty="0" err="1" smtClean="0"/>
              <a:t>руб</a:t>
            </a:r>
            <a:endParaRPr lang="ru-RU" dirty="0" smtClean="0"/>
          </a:p>
          <a:p>
            <a:r>
              <a:rPr lang="ru-RU" dirty="0" smtClean="0"/>
              <a:t>Расходы по приобретению материальных запасов–2 419 809,83руб</a:t>
            </a:r>
            <a:endParaRPr lang="ru-RU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Прямоугольник 1"/>
          <p:cNvSpPr/>
          <p:nvPr/>
        </p:nvSpPr>
        <p:spPr>
          <a:xfrm>
            <a:off x="838200" y="1371600"/>
            <a:ext cx="7848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риоритетные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направления воспитательной деятельности школы: </a:t>
            </a: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Гражданско-патриотическое воспитание. 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 правовой культуры.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Художественно- эстетическое.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Нравственное воспитание.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Спортивно-оздоровительное воспитание.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Трудовое воспитание.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Семейное воспитание.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Самоуправление в школе и в классе.</a:t>
            </a:r>
          </a:p>
          <a:p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Совместная деятельность образовательного учреждения с предприятиями города, общественными организациями, системой дополнительного образования.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5941417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871" y="3573016"/>
            <a:ext cx="4290129" cy="30963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533400"/>
            <a:ext cx="5572779" cy="28194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685800"/>
            <a:ext cx="2572072" cy="27432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4800600"/>
            <a:ext cx="2088232" cy="18687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76256" y="3573016"/>
            <a:ext cx="19472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Открытие парка </a:t>
            </a:r>
          </a:p>
          <a:p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Крылья Советов</a:t>
            </a:r>
          </a:p>
          <a:p>
            <a:endParaRPr lang="ru-RU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58948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575" y="3171226"/>
            <a:ext cx="2518025" cy="3305774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5334001" y="3119382"/>
            <a:ext cx="350519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Педагог- организатор </a:t>
            </a:r>
            <a:r>
              <a:rPr lang="ru-RU" b="1" u="sng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А.П.Нестерова</a:t>
            </a:r>
            <a:endParaRPr lang="ru-RU" b="1" u="sng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569" y="3171226"/>
            <a:ext cx="1629051" cy="1255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184" y="762000"/>
            <a:ext cx="3124199" cy="2177244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1" y="3886200"/>
            <a:ext cx="3428998" cy="25908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7145" y="4648200"/>
            <a:ext cx="2247900" cy="180740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961" t="-1" r="-2961" b="32485"/>
          <a:stretch/>
        </p:blipFill>
        <p:spPr>
          <a:xfrm>
            <a:off x="404973" y="974321"/>
            <a:ext cx="2667000" cy="2045413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1227" y="962335"/>
            <a:ext cx="2395173" cy="2057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9500337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624210"/>
            <a:ext cx="2362200" cy="1600200"/>
          </a:xfrm>
          <a:prstGeom prst="rect">
            <a:avLst/>
          </a:prstGeom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1" y="3645024"/>
            <a:ext cx="4190999" cy="28803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891" y="3645024"/>
            <a:ext cx="3995855" cy="288032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795" y="623354"/>
            <a:ext cx="1995686" cy="2877654"/>
          </a:xfrm>
          <a:prstGeom prst="rect">
            <a:avLst/>
          </a:prstGeom>
        </p:spPr>
      </p:pic>
      <p:pic>
        <p:nvPicPr>
          <p:cNvPr id="1026" name="Picture 2" descr="https://www.asi.org.ru/wp-content/uploads/2016/09/1-2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81000" y="2300611"/>
            <a:ext cx="2362199" cy="12406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 descr="IMG_20170520_09483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24200" y="762000"/>
            <a:ext cx="3299048" cy="24384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14985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764704"/>
            <a:ext cx="3681477" cy="309634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24944"/>
            <a:ext cx="4612004" cy="3384375"/>
          </a:xfrm>
          <a:prstGeom prst="rect">
            <a:avLst/>
          </a:prstGeom>
        </p:spPr>
      </p:pic>
      <p:pic>
        <p:nvPicPr>
          <p:cNvPr id="16386" name="Picture 2" descr="http://www.tatarnews.ru/images/uploads/img1491223355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-1355"/>
          <a:stretch/>
        </p:blipFill>
        <p:spPr bwMode="auto">
          <a:xfrm>
            <a:off x="470668" y="1089760"/>
            <a:ext cx="2882131" cy="1835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352798" y="1239653"/>
            <a:ext cx="17267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2017 г., 6А, Агеева Светлана Викторовна</a:t>
            </a:r>
            <a:endParaRPr lang="ru-RU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6669" y="3962400"/>
            <a:ext cx="2048282" cy="271804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3613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577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963" t="20860" r="4242" b="17467"/>
          <a:stretch/>
        </p:blipFill>
        <p:spPr>
          <a:xfrm>
            <a:off x="204625" y="3140968"/>
            <a:ext cx="5231471" cy="358167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16632"/>
            <a:ext cx="4391851" cy="295232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626" y="116632"/>
            <a:ext cx="4367374" cy="297480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7613" y="3000372"/>
            <a:ext cx="3538245" cy="372227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924134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81000" y="357167"/>
            <a:ext cx="8458200" cy="1000131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роведенные педагогические советы </a:t>
            </a:r>
            <a:endParaRPr lang="ru-RU" sz="28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1000" y="1142984"/>
            <a:ext cx="8458200" cy="5214974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достижений ученика  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Новая дидактика современного урока ( активное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целеполагание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построение основной части , оценивание0.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Читательская компетентность.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Внеурочная деятельность в рамках реализации основной общеобразовательной программы .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Профессиональное самоопределение учащихся в современных условиях : опыт ,проблемы и пути их решения.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011" y="692697"/>
            <a:ext cx="3818328" cy="2592287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04800" y="1196752"/>
            <a:ext cx="4495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Победители</a:t>
            </a:r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 районного </a:t>
            </a: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этапа республиканского </a:t>
            </a:r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конкурса родительских комитетов </a:t>
            </a:r>
            <a:endParaRPr lang="ru-RU" sz="2000" b="1" dirty="0" smtClean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0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Секреты дружного </a:t>
            </a: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класса» </a:t>
            </a:r>
          </a:p>
          <a:p>
            <a:pPr algn="ctr"/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4В класс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3429000"/>
            <a:ext cx="4230139" cy="304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76200" y="3429001"/>
            <a:ext cx="4419600" cy="304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248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5" y="116632"/>
            <a:ext cx="4536504" cy="288032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068960"/>
            <a:ext cx="4536506" cy="3600400"/>
          </a:xfrm>
          <a:prstGeom prst="rect">
            <a:avLst/>
          </a:prstGeom>
        </p:spPr>
      </p:pic>
      <p:pic>
        <p:nvPicPr>
          <p:cNvPr id="3074" name="Picture 2" descr="C:\Users\User\Downloads\Республика Секреты дружного класса диплом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068960"/>
            <a:ext cx="4248472" cy="3600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16632"/>
            <a:ext cx="4248472" cy="288032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4953888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692696"/>
            <a:ext cx="3868294" cy="24482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5004048" y="3284984"/>
            <a:ext cx="3868294" cy="316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285720" y="3214686"/>
            <a:ext cx="4286279" cy="3238650"/>
          </a:xfrm>
          <a:prstGeom prst="rect">
            <a:avLst/>
          </a:prstGeom>
        </p:spPr>
      </p:pic>
      <p:pic>
        <p:nvPicPr>
          <p:cNvPr id="19458" name="Picture 2" descr="https://v95.ru/i77.fastpic.ru/big/2016/0508/42/8af2d43a6ca9762bcbd310857015ae4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503" y="988031"/>
            <a:ext cx="1524000" cy="1524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362201" y="990600"/>
            <a:ext cx="26380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Линейка, посвященная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72 годовщине Победы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в Великой </a:t>
            </a:r>
          </a:p>
          <a:p>
            <a:pPr algn="ctr"/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Отечественной войне</a:t>
            </a:r>
            <a:endParaRPr lang="ru-RU" sz="16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5800" y="2590800"/>
            <a:ext cx="431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4733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289"/>
          <a:stretch/>
        </p:blipFill>
        <p:spPr>
          <a:xfrm>
            <a:off x="5004048" y="692696"/>
            <a:ext cx="3864837" cy="201622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9839" y="2897189"/>
            <a:ext cx="2409614" cy="16611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429000"/>
            <a:ext cx="3754342" cy="2996952"/>
          </a:xfrm>
          <a:prstGeom prst="rect">
            <a:avLst/>
          </a:prstGeom>
        </p:spPr>
      </p:pic>
      <p:pic>
        <p:nvPicPr>
          <p:cNvPr id="20482" name="Picture 2" descr="https://s3-eu-west-1.amazonaws.com/ke-static/berezowkads/events/d9a15063fe27d66c8307abf568a2b38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908720"/>
            <a:ext cx="3754342" cy="22916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19600" y="4572000"/>
            <a:ext cx="4191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10А, митинг на Казанском вертолетном заводе, посвященный </a:t>
            </a:r>
          </a:p>
          <a:p>
            <a:pPr algn="ctr"/>
            <a:r>
              <a:rPr lang="ru-RU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72 годовщине Победы в Великой Отечественной войне</a:t>
            </a:r>
          </a:p>
          <a:p>
            <a:pPr algn="ctr"/>
            <a:endParaRPr lang="ru-RU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Классный руководитель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Нестерова Алена Петровна</a:t>
            </a: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889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286500" y="850404"/>
            <a:ext cx="2880320" cy="24208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58924" y="3014084"/>
            <a:ext cx="2954102" cy="421598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4613" y="1069890"/>
            <a:ext cx="2884491" cy="197775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933056"/>
            <a:ext cx="4032448" cy="2666070"/>
          </a:xfrm>
          <a:prstGeom prst="rect">
            <a:avLst/>
          </a:prstGeom>
        </p:spPr>
      </p:pic>
      <p:pic>
        <p:nvPicPr>
          <p:cNvPr id="18434" name="Picture 2" descr="http://sch1298sz.mskobr.ru/users_files/t.a.titova/images/5202im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29604"/>
            <a:ext cx="2050853" cy="133209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1561695"/>
            <a:ext cx="391185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Международная акция "Бессмертный полк" направлена на сохранение памяти  о героях Великой Отечественной войны; ветеранах армии и флота, </a:t>
            </a:r>
            <a:r>
              <a:rPr lang="ru-RU" sz="14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тружениках </a:t>
            </a:r>
            <a:r>
              <a:rPr lang="ru-RU" sz="1400" b="1" dirty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тыла и партизанах, узниках фашистских лагерей, блокадниках , бойцах сопротивления. Обо Всех тех, кто внес свой личный вклад в  дело Победы над фашизмом. Гражданский долг каждого из нас- сохранить,  научить потомков помнить и гордиться!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6450" y="237399"/>
            <a:ext cx="1848928" cy="132429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35817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9344"/>
            <a:ext cx="9144000" cy="68873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952" y="188640"/>
            <a:ext cx="4539533" cy="316835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952" y="3450658"/>
            <a:ext cx="4572000" cy="3146693"/>
          </a:xfrm>
          <a:prstGeom prst="rect">
            <a:avLst/>
          </a:prstGeom>
        </p:spPr>
      </p:pic>
      <p:pic>
        <p:nvPicPr>
          <p:cNvPr id="1026" name="Picture 2" descr="https://sun9-3.userapi.com/c604830/v604830107/22fc6/ZtcJv16UMo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3960440" cy="12985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492896"/>
            <a:ext cx="4032448" cy="28011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1534933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img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0648"/>
            <a:ext cx="4056112" cy="264195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6632"/>
            <a:ext cx="4536504" cy="6336704"/>
          </a:xfrm>
          <a:prstGeom prst="rect">
            <a:avLst/>
          </a:prstGeom>
        </p:spPr>
      </p:pic>
      <p:pic>
        <p:nvPicPr>
          <p:cNvPr id="4098" name="Picture 2" descr="https://dspkazan.com/resize/771x0x512x0x100/upload/iblock/05a/05aac69bf5f8de9d7c3cf68e713ee9d7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8424" t="9184" r="28116" b="8043"/>
          <a:stretch/>
        </p:blipFill>
        <p:spPr bwMode="auto">
          <a:xfrm>
            <a:off x="6012160" y="3412480"/>
            <a:ext cx="1944509" cy="24881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49538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97"/>
            <a:ext cx="9144000" cy="6847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edu.tatar.ru/upload/news/30700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3240360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121369"/>
            <a:ext cx="4660776" cy="34955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7209" t="9196" r="12858" b="15084"/>
          <a:stretch/>
        </p:blipFill>
        <p:spPr>
          <a:xfrm>
            <a:off x="755576" y="3284984"/>
            <a:ext cx="2232248" cy="3168352"/>
          </a:xfrm>
          <a:prstGeom prst="rect">
            <a:avLst/>
          </a:prstGeom>
        </p:spPr>
      </p:pic>
      <p:pic>
        <p:nvPicPr>
          <p:cNvPr id="4100" name="Picture 4" descr="https://static.mvd.ru/upload/site1/document_news/portca/files/ZLZ_4640_d1(2)-800x600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32656"/>
            <a:ext cx="3810000" cy="2533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1496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52"/>
            <a:ext cx="9144000" cy="6851747"/>
          </a:xfrm>
        </p:spPr>
      </p:pic>
      <p:pic>
        <p:nvPicPr>
          <p:cNvPr id="10242" name="Picture 2" descr="http://yunail.ru/yunail/images/5d7f8c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9756" y="5073432"/>
            <a:ext cx="2610436" cy="160336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IMG_20161125_13545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415161" y="563962"/>
            <a:ext cx="2441020" cy="22322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563962"/>
            <a:ext cx="3384376" cy="2232248"/>
          </a:xfrm>
          <a:prstGeom prst="rect">
            <a:avLst/>
          </a:prstGeom>
        </p:spPr>
      </p:pic>
      <p:pic>
        <p:nvPicPr>
          <p:cNvPr id="7" name="Рисунок 6" descr="IMG_20161125_14074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707904" y="563962"/>
            <a:ext cx="2592288" cy="2232248"/>
          </a:xfrm>
          <a:prstGeom prst="rect">
            <a:avLst/>
          </a:prstGeom>
        </p:spPr>
      </p:pic>
      <p:pic>
        <p:nvPicPr>
          <p:cNvPr id="8" name="Рисунок 7" descr="IMG_20170211_14123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415161" y="2944918"/>
            <a:ext cx="2441020" cy="1996250"/>
          </a:xfrm>
          <a:prstGeom prst="rect">
            <a:avLst/>
          </a:prstGeom>
        </p:spPr>
      </p:pic>
      <p:pic>
        <p:nvPicPr>
          <p:cNvPr id="9" name="Рисунок 8" descr="IMG_20170407_15020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07904" y="2945728"/>
            <a:ext cx="2592288" cy="1995440"/>
          </a:xfrm>
          <a:prstGeom prst="rect">
            <a:avLst/>
          </a:prstGeom>
        </p:spPr>
      </p:pic>
      <p:pic>
        <p:nvPicPr>
          <p:cNvPr id="10" name="Рисунок 9" descr="IMG_20170428_170158.jpg"/>
          <p:cNvPicPr>
            <a:picLocks noChangeAspect="1"/>
          </p:cNvPicPr>
          <p:nvPr/>
        </p:nvPicPr>
        <p:blipFill rotWithShape="1">
          <a:blip r:embed="rId9" cstate="print"/>
          <a:srcRect t="23510"/>
          <a:stretch/>
        </p:blipFill>
        <p:spPr>
          <a:xfrm>
            <a:off x="179513" y="2926036"/>
            <a:ext cx="3384376" cy="2021759"/>
          </a:xfrm>
          <a:prstGeom prst="rect">
            <a:avLst/>
          </a:prstGeom>
        </p:spPr>
      </p:pic>
      <p:pic>
        <p:nvPicPr>
          <p:cNvPr id="11" name="Рисунок 10" descr="IMG_20170520_110014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179512" y="5081416"/>
            <a:ext cx="3384375" cy="1595385"/>
          </a:xfrm>
          <a:prstGeom prst="rect">
            <a:avLst/>
          </a:prstGeom>
        </p:spPr>
      </p:pic>
      <p:pic>
        <p:nvPicPr>
          <p:cNvPr id="12" name="Рисунок 11" descr="IMG_20170505_163424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415161" y="5081415"/>
            <a:ext cx="2441020" cy="159538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6248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197"/>
            <a:ext cx="9144000" cy="684780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s://4green.ru/images/ecopatru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72816"/>
            <a:ext cx="2736304" cy="273630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08519"/>
            <a:ext cx="5652120" cy="39002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293096"/>
            <a:ext cx="3779912" cy="21243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14964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71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Программа развития школы </a:t>
            </a:r>
            <a:br>
              <a:rPr lang="ru-RU" dirty="0" smtClean="0"/>
            </a:br>
            <a:r>
              <a:rPr lang="ru-RU" dirty="0" smtClean="0"/>
              <a:t>на 2018-2023 г.г.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928802"/>
            <a:ext cx="8686800" cy="415132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Универсальное многопрофильное вариативное образование  компетентной  личности: организация  самообразования, самовоспитания, саморазвития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самостроительства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личности  обучающегося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User\Desktop\img1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06" y="260649"/>
            <a:ext cx="3384376" cy="227195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542454"/>
            <a:ext cx="3714750" cy="30081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5606" y="3789040"/>
            <a:ext cx="3384376" cy="276152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60649"/>
            <a:ext cx="3714750" cy="3096344"/>
          </a:xfrm>
          <a:prstGeom prst="rect">
            <a:avLst/>
          </a:prstGeom>
        </p:spPr>
      </p:pic>
      <p:pic>
        <p:nvPicPr>
          <p:cNvPr id="1030" name="Picture 6" descr="http://r63.fssprus.ru/files/63/3_201569921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55" t="26954" r="10333" b="18834"/>
          <a:stretch/>
        </p:blipFill>
        <p:spPr bwMode="auto">
          <a:xfrm>
            <a:off x="5148064" y="2678358"/>
            <a:ext cx="2880320" cy="96666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010123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C:\Users\Лидия\Pictures\Мои сканированные изображения\сканирование01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3" y="1988842"/>
            <a:ext cx="1538005" cy="222182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9181" y="762000"/>
            <a:ext cx="4527075" cy="152400"/>
          </a:xfrm>
        </p:spPr>
        <p:txBody>
          <a:bodyPr>
            <a:normAutofit fontScale="90000"/>
          </a:bodyPr>
          <a:lstStyle/>
          <a:p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Спартакиада учащихся  </a:t>
            </a:r>
            <a:b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общеобразовательных учреждений г. Казани</a:t>
            </a:r>
            <a:br>
              <a:rPr lang="ru-RU" sz="16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Педагоги дополнительного  образования 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Шинкарева Лидия Викторовна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Сидоров Александр Юрьевич</a:t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C:\Users\Лидия\AppData\Local\Microsoft\Windows\Temporary Internet Files\Content.Word\20170501_113140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971600" y="1844824"/>
            <a:ext cx="260968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Лидия\AppData\Local\Microsoft\Windows\Temporary Internet Files\Content.Word\20170515_17374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6372200" y="2276873"/>
            <a:ext cx="2535891" cy="1592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Лидия\AppData\Local\Microsoft\Windows\Temporary Internet Files\Content.Word\20170313_14523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2915816" y="4077072"/>
            <a:ext cx="2992238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C:\Users\Лидия\Pictures\Мои сканированные изображения\сканирование009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17566" y="1462131"/>
            <a:ext cx="1368152" cy="1924107"/>
          </a:xfrm>
          <a:prstGeom prst="rect">
            <a:avLst/>
          </a:prstGeom>
          <a:noFill/>
        </p:spPr>
      </p:pic>
      <p:pic>
        <p:nvPicPr>
          <p:cNvPr id="3076" name="Picture 4" descr="C:\Users\Лидия\Pictures\Мои сканированные изображения\сканирование0094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80313" y="3573016"/>
            <a:ext cx="1576268" cy="2216792"/>
          </a:xfrm>
          <a:prstGeom prst="rect">
            <a:avLst/>
          </a:prstGeom>
          <a:noFill/>
        </p:spPr>
      </p:pic>
      <p:pic>
        <p:nvPicPr>
          <p:cNvPr id="3077" name="Picture 5" descr="C:\Users\Лидия\Pictures\Мои сканированные изображения\сканирование0093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724129" y="4221088"/>
            <a:ext cx="1649575" cy="2316014"/>
          </a:xfrm>
          <a:prstGeom prst="rect">
            <a:avLst/>
          </a:prstGeom>
          <a:noFill/>
        </p:spPr>
      </p:pic>
      <p:pic>
        <p:nvPicPr>
          <p:cNvPr id="3078" name="Picture 6" descr="C:\Users\Лидия\Pictures\Мои сканированные изображения\сканирование009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380313" y="260648"/>
            <a:ext cx="1387999" cy="1948760"/>
          </a:xfrm>
          <a:prstGeom prst="rect">
            <a:avLst/>
          </a:prstGeom>
          <a:noFill/>
        </p:spPr>
      </p:pic>
      <p:pic>
        <p:nvPicPr>
          <p:cNvPr id="3079" name="Picture 7" descr="C:\Users\Лидия\Pictures\Мои сканированные изображения\сканирование008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3529" y="332656"/>
            <a:ext cx="1602235" cy="2304256"/>
          </a:xfrm>
          <a:prstGeom prst="rect">
            <a:avLst/>
          </a:prstGeom>
          <a:noFill/>
        </p:spPr>
      </p:pic>
      <p:pic>
        <p:nvPicPr>
          <p:cNvPr id="3082" name="Picture 10" descr="C:\Users\Лидия\Pictures\Мои сканированные изображения\сканирование009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79513" y="3068960"/>
            <a:ext cx="1586211" cy="2298872"/>
          </a:xfrm>
          <a:prstGeom prst="rect">
            <a:avLst/>
          </a:prstGeom>
          <a:noFill/>
        </p:spPr>
      </p:pic>
      <p:pic>
        <p:nvPicPr>
          <p:cNvPr id="3080" name="Picture 8" descr="C:\Users\Лидия\Pictures\Мои сканированные изображения\сканирование0084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75656" y="4221088"/>
            <a:ext cx="1747050" cy="244827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16766" y="6021288"/>
            <a:ext cx="1710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Лыжные гонки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051721" y="3429001"/>
            <a:ext cx="26642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Легкоатлетическая эстафета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228185" y="1196754"/>
            <a:ext cx="12961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Легкая атлетика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79513" y="5460326"/>
            <a:ext cx="144015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Пожарно-прикладной спорт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6255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6" name="Picture 10" descr="C:\Users\Лидия\Pictures\Мои сканированные изображения\сканирование007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1" y="1196752"/>
            <a:ext cx="1632017" cy="2279502"/>
          </a:xfrm>
          <a:prstGeom prst="rect">
            <a:avLst/>
          </a:prstGeom>
          <a:noFill/>
        </p:spPr>
      </p:pic>
      <p:pic>
        <p:nvPicPr>
          <p:cNvPr id="4" name="Рисунок 3" descr="C:\Users\Лидия\AppData\Local\Microsoft\Windows\Temporary Internet Files\Content.Word\20170304_16144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>
            <a:off x="3707905" y="2132856"/>
            <a:ext cx="2592287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08" y="260651"/>
            <a:ext cx="4643470" cy="936103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Спартакиада учащихся  </a:t>
            </a:r>
            <a:b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общеобразовательных учреждений </a:t>
            </a:r>
            <a:b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Авиастроительного района г. Казани </a:t>
            </a:r>
            <a:endParaRPr lang="ru-RU" sz="2000" b="1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идия\Pictures\Мои сканированные изображения\сканирование009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9" y="404664"/>
            <a:ext cx="1703177" cy="2378894"/>
          </a:xfrm>
          <a:prstGeom prst="rect">
            <a:avLst/>
          </a:prstGeom>
          <a:noFill/>
        </p:spPr>
      </p:pic>
      <p:pic>
        <p:nvPicPr>
          <p:cNvPr id="4099" name="Picture 3" descr="C:\Users\Лидия\Pictures\Мои сканированные изображения\сканирование009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7" y="188640"/>
            <a:ext cx="1789667" cy="2495526"/>
          </a:xfrm>
          <a:prstGeom prst="rect">
            <a:avLst/>
          </a:prstGeom>
          <a:noFill/>
        </p:spPr>
      </p:pic>
      <p:pic>
        <p:nvPicPr>
          <p:cNvPr id="4100" name="Picture 4" descr="C:\Users\Лидия\Pictures\Мои сканированные изображения\сканирование008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3068962"/>
            <a:ext cx="1871085" cy="2628429"/>
          </a:xfrm>
          <a:prstGeom prst="rect">
            <a:avLst/>
          </a:prstGeom>
          <a:noFill/>
        </p:spPr>
      </p:pic>
      <p:pic>
        <p:nvPicPr>
          <p:cNvPr id="4101" name="Picture 5" descr="C:\Users\Лидия\Pictures\Мои сканированные изображения\сканирование008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95737" y="1857364"/>
            <a:ext cx="1565054" cy="2000264"/>
          </a:xfrm>
          <a:prstGeom prst="rect">
            <a:avLst/>
          </a:prstGeom>
          <a:noFill/>
        </p:spPr>
      </p:pic>
      <p:pic>
        <p:nvPicPr>
          <p:cNvPr id="4102" name="Picture 6" descr="C:\Users\Лидия\Pictures\Мои сканированные изображения\сканирование007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28992" y="4434482"/>
            <a:ext cx="1724608" cy="2423518"/>
          </a:xfrm>
          <a:prstGeom prst="rect">
            <a:avLst/>
          </a:prstGeom>
          <a:noFill/>
        </p:spPr>
      </p:pic>
      <p:pic>
        <p:nvPicPr>
          <p:cNvPr id="6" name="Рисунок 5" descr="C:\Users\Лидия\AppData\Local\Microsoft\Windows\Temporary Internet Files\Content.Word\20170317_123426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10800000">
            <a:off x="251521" y="5229202"/>
            <a:ext cx="2319867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 descr="C:\Users\Лидия\Pictures\Мои сканированные изображения\сканирование0074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29256" y="4295229"/>
            <a:ext cx="1819583" cy="2562771"/>
          </a:xfrm>
          <a:prstGeom prst="rect">
            <a:avLst/>
          </a:prstGeom>
          <a:noFill/>
        </p:spPr>
      </p:pic>
      <p:pic>
        <p:nvPicPr>
          <p:cNvPr id="4104" name="Picture 8" descr="C:\Users\Лидия\Pictures\Мои сканированные изображения\сканирование007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56177" y="1844824"/>
            <a:ext cx="1638683" cy="2070496"/>
          </a:xfrm>
          <a:prstGeom prst="rect">
            <a:avLst/>
          </a:prstGeom>
          <a:noFill/>
        </p:spPr>
      </p:pic>
      <p:pic>
        <p:nvPicPr>
          <p:cNvPr id="4105" name="Picture 9" descr="C:\Users\Лидия\Pictures\Мои сканированные изображения\сканирование0075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308305" y="3140968"/>
            <a:ext cx="1632391" cy="2273152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1" y="2690337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Легкоатлетический кросс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195738" y="3844947"/>
            <a:ext cx="144015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Лыжные гонки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40153" y="3982998"/>
            <a:ext cx="13681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Плавание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52121" y="1268760"/>
            <a:ext cx="13681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Волейбол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3424376" y="6211764"/>
            <a:ext cx="22952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Настольный теннис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765687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971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Программа развития школы </a:t>
            </a:r>
            <a:br>
              <a:rPr lang="ru-RU" dirty="0" smtClean="0"/>
            </a:br>
            <a:r>
              <a:rPr lang="ru-RU" dirty="0" smtClean="0"/>
              <a:t>на 2018-2023 г.г.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928802"/>
            <a:ext cx="8686800" cy="415132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Универсальное многопрофильное вариативное образование  компетентной  личности: организация  самообразования, самовоспитания, саморазвития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самостроительства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личности  обучающегося</a:t>
            </a:r>
            <a:r>
              <a:rPr lang="ru-RU" dirty="0" smtClean="0"/>
              <a:t>»</a:t>
            </a:r>
            <a:endParaRPr lang="ru-RU" dirty="0"/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81000" y="285729"/>
            <a:ext cx="8458200" cy="571503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Приоритетные цели деятельности школы </a:t>
            </a:r>
            <a:endParaRPr lang="ru-RU" sz="2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428596" y="1071546"/>
            <a:ext cx="8458200" cy="5429288"/>
          </a:xfrm>
        </p:spPr>
        <p:txBody>
          <a:bodyPr>
            <a:normAutofit fontScale="92500" lnSpcReduction="10000"/>
          </a:bodyPr>
          <a:lstStyle/>
          <a:p>
            <a:pPr algn="just"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r>
              <a:rPr lang="ru-RU" sz="2600" dirty="0" smtClean="0"/>
              <a:t>Воспитание у каждого учащегося чувства уважения человека, его прав и свобод, готовности защищать честь и достоинство свое и других людей,	противостоять деструктивным	</a:t>
            </a:r>
            <a:r>
              <a:rPr lang="ru-RU" sz="2600" dirty="0" err="1" smtClean="0"/>
              <a:t>контркультурными</a:t>
            </a:r>
            <a:r>
              <a:rPr lang="ru-RU" sz="2600" dirty="0" smtClean="0"/>
              <a:t> асоциальным процессам и явлениям;</a:t>
            </a:r>
          </a:p>
          <a:p>
            <a:pPr>
              <a:buFont typeface="Arial" pitchFamily="34" charset="0"/>
              <a:buChar char="•"/>
            </a:pPr>
            <a:endParaRPr lang="ru-RU" sz="26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600" dirty="0" smtClean="0"/>
              <a:t>формирование	у	учащихся	универсальных познавательных способностей и компетентностей ,обеспечивающих интеграцию знаний в целостное гуманистическое мировоззрение;</a:t>
            </a:r>
          </a:p>
          <a:p>
            <a:pPr algn="just">
              <a:buFont typeface="Arial" pitchFamily="34" charset="0"/>
              <a:buChar char="•"/>
            </a:pPr>
            <a:endParaRPr lang="ru-RU" sz="2600" dirty="0" smtClean="0"/>
          </a:p>
          <a:p>
            <a:pPr algn="just">
              <a:buFont typeface="Arial" pitchFamily="34" charset="0"/>
              <a:buChar char="•"/>
            </a:pPr>
            <a:r>
              <a:rPr lang="ru-RU" sz="2600" dirty="0" smtClean="0"/>
              <a:t>Качественная подготовка к продолжению образования и выработка личностной установки на непрерывное образование на протяжении всей жизни;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1000" y="571480"/>
            <a:ext cx="8458200" cy="4229120"/>
          </a:xfrm>
        </p:spPr>
        <p:txBody>
          <a:bodyPr>
            <a:normAutofit fontScale="62500" lnSpcReduction="20000"/>
          </a:bodyPr>
          <a:lstStyle/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>
              <a:buFont typeface="Arial" pitchFamily="34" charset="0"/>
              <a:buChar char="•"/>
            </a:pPr>
            <a:endParaRPr lang="ru-RU" dirty="0" smtClean="0"/>
          </a:p>
          <a:p>
            <a:pPr algn="just">
              <a:buFont typeface="Arial" pitchFamily="34" charset="0"/>
              <a:buChar char="•"/>
            </a:pPr>
            <a:r>
              <a:rPr lang="ru-RU" sz="2600" dirty="0" smtClean="0">
                <a:latin typeface="+mj-lt"/>
              </a:rPr>
              <a:t> </a:t>
            </a:r>
            <a:r>
              <a:rPr lang="ru-RU" sz="4000" dirty="0" smtClean="0">
                <a:latin typeface="+mj-lt"/>
              </a:rPr>
              <a:t>Формирование у учащихся полноценной российской идентичности (гражданского  самосознания патриотизма,   толерантности),  способности  к ответственному самоопределению в современных условиях жизни;</a:t>
            </a:r>
          </a:p>
          <a:p>
            <a:pPr algn="just">
              <a:buFont typeface="Arial" pitchFamily="34" charset="0"/>
              <a:buChar char="•"/>
            </a:pPr>
            <a:endParaRPr lang="ru-RU" sz="4000" dirty="0" smtClean="0">
              <a:latin typeface="+mj-lt"/>
            </a:endParaRPr>
          </a:p>
          <a:p>
            <a:pPr>
              <a:buFont typeface="Arial" pitchFamily="34" charset="0"/>
              <a:buChar char="•"/>
            </a:pPr>
            <a:r>
              <a:rPr lang="ru-RU" sz="4000" dirty="0" smtClean="0">
                <a:latin typeface="+mj-lt"/>
              </a:rPr>
              <a:t>Развитие у  учащихся способности к свободному и ответственному социальному	действию 	(в	том числе ответственному 	выбору жизненной стратегии ,в частности, профессии) , формирование опыта демократического поведения, ответственной заботы друг о друге, коллективно- творческой  деятельности.</a:t>
            </a:r>
          </a:p>
          <a:p>
            <a:endParaRPr lang="ru-RU" sz="4000" dirty="0"/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4614874"/>
          </a:xfrm>
        </p:spPr>
        <p:txBody>
          <a:bodyPr/>
          <a:lstStyle/>
          <a:p>
            <a:pPr algn="ctr"/>
            <a:r>
              <a:rPr lang="ru-RU" i="1" dirty="0" smtClean="0"/>
              <a:t>Спасибо</a:t>
            </a:r>
            <a:r>
              <a:rPr lang="ru-RU" dirty="0" smtClean="0"/>
              <a:t> </a:t>
            </a:r>
            <a:r>
              <a:rPr lang="ru-RU" i="1" dirty="0" smtClean="0"/>
              <a:t>за внимание </a:t>
            </a:r>
            <a:br>
              <a:rPr lang="ru-RU" i="1" dirty="0" smtClean="0"/>
            </a:br>
            <a:endParaRPr lang="ru-RU" i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08111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с учащимися ,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традиционные мероприятия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НОУ «Поиск»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/>
              <a:t>«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Поколение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Next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Школьная НПК «Первые шаги в науку»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Проект « Литературный дворик»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Выпуск Литературного альманаха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Конкурсы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Волонтерское движение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" y="1"/>
            <a:ext cx="9144000" cy="6927084"/>
          </a:xfrm>
        </p:spPr>
      </p:pic>
      <p:pic>
        <p:nvPicPr>
          <p:cNvPr id="3" name="Picture 6" descr="https://edu-1.tatar.ru/upload/news/43063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719138"/>
            <a:ext cx="3384376" cy="24988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1" y="3276600"/>
            <a:ext cx="4114404" cy="338221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352800"/>
            <a:ext cx="4608512" cy="3316560"/>
          </a:xfrm>
          <a:prstGeom prst="rect">
            <a:avLst/>
          </a:prstGeom>
        </p:spPr>
      </p:pic>
      <p:pic>
        <p:nvPicPr>
          <p:cNvPr id="8" name="Picture 2" descr="http://cs407720.userapi.com/v407720243/1abc/IvCMRDcnDSc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636406"/>
            <a:ext cx="2592288" cy="266429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edu.tatar.ru/upload/news/1416033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574" y="735602"/>
            <a:ext cx="2608026" cy="24823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63524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7" y="1"/>
            <a:ext cx="9144000" cy="6927084"/>
          </a:xfrm>
        </p:spPr>
      </p:pic>
      <p:pic>
        <p:nvPicPr>
          <p:cNvPr id="5" name="Picture 4" descr="http://www.aksp.ru/img/1iu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999" y="3581088"/>
            <a:ext cx="2095519" cy="304831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20" y="722240"/>
            <a:ext cx="3632076" cy="270676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519" y="3599924"/>
            <a:ext cx="2825576" cy="302947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3110" y="3581088"/>
            <a:ext cx="3476090" cy="3048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722240"/>
            <a:ext cx="3978872" cy="270676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895599" y="990600"/>
            <a:ext cx="29718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37988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405</TotalTime>
  <Words>2144</Words>
  <Application>Microsoft Office PowerPoint</Application>
  <PresentationFormat>Экран (4:3)</PresentationFormat>
  <Paragraphs>1009</Paragraphs>
  <Slides>66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66</vt:i4>
      </vt:variant>
    </vt:vector>
  </HeadingPairs>
  <TitlesOfParts>
    <vt:vector size="67" baseType="lpstr">
      <vt:lpstr>Трек</vt:lpstr>
      <vt:lpstr>Публичный  ДОКЛАД   директора  Муниципального бюджетного  общеобразовательного   учреждения «Средняя  общеобразовательная  школа  № 54  с углубленным  изучением  отдельных предметов» Авиастроительного  района  г. Казани</vt:lpstr>
      <vt:lpstr> Общая информация о школе .</vt:lpstr>
      <vt:lpstr>Всего - 1055 человек 1-4 классы - 456 5- 9 классы - 526  10-11 классы  – 73 40 классов ,   средняя наполняемость   классов  -27 человек </vt:lpstr>
      <vt:lpstr>- предметов гуманитарного цикла,      -    предметов естественнонаучного цикла,      - учителей начальных классов,      - учителей татарского языка,   - учителей математики, физики, информатики, черчения  и технологии,  -учителей английского языка)  - классных руководителей  </vt:lpstr>
      <vt:lpstr>Проведенные педагогические советы </vt:lpstr>
      <vt:lpstr>Программа развития школы  на 2018-2023 г.г.</vt:lpstr>
      <vt:lpstr>Работа с учащимися ,  традиционные мероприятия 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Предметные недели</vt:lpstr>
      <vt:lpstr>Слайд 16</vt:lpstr>
      <vt:lpstr>Слайд 17</vt:lpstr>
      <vt:lpstr>Успеваемость и качество  по школе в сравнении с  четвертями  и прошлым уч. годом</vt:lpstr>
      <vt:lpstr> Отличники- 40 чел. ( 4,6%) Резерв- 46  чел. (4,9%) </vt:lpstr>
      <vt:lpstr>Результаты  ЕГЭ,ЕРТ  2013-2017 гг.</vt:lpstr>
      <vt:lpstr>Результаты трех выпускных экзаменов в форме ЕГЭ 195 и более баллов (любые три ЕГЭ)</vt:lpstr>
      <vt:lpstr>Результаты ЕГЭ учащихся,  получивших от 80 баллов </vt:lpstr>
      <vt:lpstr>Сравнительный результат ОГЭ  по русскому языку</vt:lpstr>
      <vt:lpstr>Сравнительный результат ОГЭ  по математике</vt:lpstr>
      <vt:lpstr>Результаты предметов по выбору ОГЭ</vt:lpstr>
      <vt:lpstr>Результаты участия в олимпиадах</vt:lpstr>
      <vt:lpstr>Результаты участия в олимпиадах 2017-2018 учебный год </vt:lpstr>
      <vt:lpstr>Конкурсы, олимпиады, НПК </vt:lpstr>
      <vt:lpstr>Конкурсы,  олимпиады </vt:lpstr>
      <vt:lpstr>Научно-практические конференции </vt:lpstr>
      <vt:lpstr>Поступление в вузы выпускников школы </vt:lpstr>
      <vt:lpstr>Сотрудничество с пао квз 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Финансово-экономическая деятельность 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Спартакиада учащихся   общеобразовательных учреждений г. Казани Педагоги дополнительного  образования  Шинкарева Лидия Викторовна Сидоров Александр Юрьевич </vt:lpstr>
      <vt:lpstr>Спартакиада учащихся   общеобразовательных учреждений  Авиастроительного района г. Казани </vt:lpstr>
      <vt:lpstr>Программа развития школы  на 2018-2023 г.г.</vt:lpstr>
      <vt:lpstr>Приоритетные цели деятельности школы </vt:lpstr>
      <vt:lpstr>Слайд 65</vt:lpstr>
      <vt:lpstr>Спасибо за внимание  </vt:lpstr>
    </vt:vector>
  </TitlesOfParts>
  <Company>SCH054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2018-04-23T05:49:17Z</dcterms:created>
  <dcterms:modified xsi:type="dcterms:W3CDTF">2018-05-10T13:15:09Z</dcterms:modified>
</cp:coreProperties>
</file>