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27" r:id="rId3"/>
    <p:sldId id="323" r:id="rId4"/>
    <p:sldId id="318" r:id="rId5"/>
    <p:sldId id="325" r:id="rId6"/>
    <p:sldId id="326" r:id="rId7"/>
    <p:sldId id="315" r:id="rId8"/>
    <p:sldId id="328" r:id="rId9"/>
    <p:sldId id="329" r:id="rId10"/>
    <p:sldId id="332" r:id="rId11"/>
    <p:sldId id="331" r:id="rId12"/>
    <p:sldId id="330" r:id="rId13"/>
    <p:sldId id="333" r:id="rId14"/>
    <p:sldId id="310" r:id="rId15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143485A-75E0-485B-B292-959E7CE99DC8}">
          <p14:sldIdLst>
            <p14:sldId id="256"/>
            <p14:sldId id="327"/>
            <p14:sldId id="323"/>
            <p14:sldId id="318"/>
            <p14:sldId id="325"/>
            <p14:sldId id="326"/>
            <p14:sldId id="315"/>
            <p14:sldId id="328"/>
            <p14:sldId id="329"/>
            <p14:sldId id="332"/>
            <p14:sldId id="331"/>
            <p14:sldId id="330"/>
            <p14:sldId id="333"/>
            <p14:sldId id="31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A853"/>
    <a:srgbClr val="EA4335"/>
    <a:srgbClr val="4285F4"/>
    <a:srgbClr val="73F545"/>
    <a:srgbClr val="F89D80"/>
    <a:srgbClr val="5A9CE4"/>
    <a:srgbClr val="F963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31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948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675E6-A5B7-4A01-B9F2-A017CF89F492}" type="datetimeFigureOut">
              <a:rPr lang="ru-RU" smtClean="0"/>
              <a:t>08.09.2021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0B3FC3-13A1-4C48-A405-7E2FA2BFF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260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0EB3AA-3B21-4850-B297-43B4CC6B47B7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3176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0EB3AA-3B21-4850-B297-43B4CC6B47B7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2073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природа, ночное небо&#10;&#10;Автоматически созданное описание">
            <a:extLst>
              <a:ext uri="{FF2B5EF4-FFF2-40B4-BE49-F238E27FC236}">
                <a16:creationId xmlns:a16="http://schemas.microsoft.com/office/drawing/2014/main" id="{925E88AF-C795-4C85-AA07-C767AC8066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32" t="3333" r="9805"/>
          <a:stretch/>
        </p:blipFill>
        <p:spPr>
          <a:xfrm>
            <a:off x="10449985" y="0"/>
            <a:ext cx="1742017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84C4C2-0343-49A9-8D0B-0A8EA569DE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3397"/>
          <a:stretch/>
        </p:blipFill>
        <p:spPr>
          <a:xfrm>
            <a:off x="357717" y="5962868"/>
            <a:ext cx="1382184" cy="647179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CBC200D-5585-428B-AC8B-BD8F81AD5DE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7874" y="-63374"/>
            <a:ext cx="1770615" cy="1225424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8303939C-5F8C-48CB-BA83-6FCB7A596A77}"/>
              </a:ext>
            </a:extLst>
          </p:cNvPr>
          <p:cNvSpPr txBox="1">
            <a:spLocks/>
          </p:cNvSpPr>
          <p:nvPr userDrawn="1"/>
        </p:nvSpPr>
        <p:spPr>
          <a:xfrm>
            <a:off x="10952480" y="6461760"/>
            <a:ext cx="955040" cy="2133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EA054151-6D0C-4627-A405-CF0A239C73C8}" type="slidenum">
              <a:rPr lang="ru-RU" sz="1400" smtClean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r"/>
              <a:t>‹#›</a:t>
            </a:fld>
            <a:endParaRPr lang="ru-RU" sz="1000" dirty="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3700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природа, ночное небо&#10;&#10;Автоматически созданное описание">
            <a:extLst>
              <a:ext uri="{FF2B5EF4-FFF2-40B4-BE49-F238E27FC236}">
                <a16:creationId xmlns:a16="http://schemas.microsoft.com/office/drawing/2014/main" id="{7754CDAF-2E84-4467-A5CF-F6C14774F6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55" r="9616" b="2649"/>
          <a:stretch/>
        </p:blipFill>
        <p:spPr>
          <a:xfrm>
            <a:off x="1795463" y="-1"/>
            <a:ext cx="10396537" cy="6858001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527715" y="2741348"/>
            <a:ext cx="6435436" cy="1375303"/>
          </a:xfrm>
        </p:spPr>
        <p:txBody>
          <a:bodyPr vert="horz" lIns="0" tIns="0" rIns="0" bIns="0" rtlCol="0" anchor="t" anchorCtr="0">
            <a:noAutofit/>
          </a:bodyPr>
          <a:lstStyle/>
          <a:p>
            <a:pPr defTabSz="844083">
              <a:spcBef>
                <a:spcPts val="600"/>
              </a:spcBef>
              <a:spcAft>
                <a:spcPts val="600"/>
              </a:spcAft>
            </a:pPr>
            <a:r>
              <a:rPr lang="ru-RU" sz="4000" dirty="0">
                <a:solidFill>
                  <a:schemeClr val="bg1"/>
                </a:solidFill>
                <a:latin typeface="Montserrat" panose="00000500000000000000" pitchFamily="2" charset="-52"/>
                <a:ea typeface="Helvetica Neue"/>
                <a:cs typeface="Arial" panose="020B0604020202020204" pitchFamily="34" charset="0"/>
                <a:sym typeface="Helvetica Neue"/>
              </a:rPr>
              <a:t>Школьный технопарк «</a:t>
            </a:r>
            <a:r>
              <a:rPr lang="ru-RU" sz="4000" dirty="0" err="1">
                <a:solidFill>
                  <a:schemeClr val="bg1"/>
                </a:solidFill>
                <a:latin typeface="Montserrat" panose="00000500000000000000" pitchFamily="2" charset="-52"/>
                <a:ea typeface="Helvetica Neue"/>
                <a:cs typeface="Arial" panose="020B0604020202020204" pitchFamily="34" charset="0"/>
                <a:sym typeface="Helvetica Neue"/>
              </a:rPr>
              <a:t>Кванториум</a:t>
            </a:r>
            <a:r>
              <a:rPr lang="ru-RU" sz="4000" dirty="0">
                <a:solidFill>
                  <a:schemeClr val="bg1"/>
                </a:solidFill>
                <a:latin typeface="Montserrat" panose="00000500000000000000" pitchFamily="2" charset="-52"/>
                <a:ea typeface="Helvetica Neue"/>
                <a:cs typeface="Arial" panose="020B0604020202020204" pitchFamily="34" charset="0"/>
                <a:sym typeface="Helvetica Neue"/>
              </a:rPr>
              <a:t>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E45048B-C650-4C03-88FB-EF766D6ED8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278"/>
          <a:stretch/>
        </p:blipFill>
        <p:spPr>
          <a:xfrm>
            <a:off x="238128" y="5365698"/>
            <a:ext cx="1395185" cy="100457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BD32ADD-866C-4AFF-A50D-399B984534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657" b="32608"/>
          <a:stretch/>
        </p:blipFill>
        <p:spPr>
          <a:xfrm>
            <a:off x="238128" y="281833"/>
            <a:ext cx="980879" cy="844673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C40E93C3-6A23-4D13-97E0-D8556787701D}"/>
              </a:ext>
            </a:extLst>
          </p:cNvPr>
          <p:cNvSpPr txBox="1">
            <a:spLocks/>
          </p:cNvSpPr>
          <p:nvPr/>
        </p:nvSpPr>
        <p:spPr>
          <a:xfrm>
            <a:off x="4221166" y="4391150"/>
            <a:ext cx="5151437" cy="5618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1701800" algn="l"/>
              </a:tabLst>
            </a:pPr>
            <a:endParaRPr lang="ru-RU" sz="1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6B9E7A-4E4B-4F5E-9B2F-119FF61037F0}"/>
              </a:ext>
            </a:extLst>
          </p:cNvPr>
          <p:cNvSpPr txBox="1"/>
          <p:nvPr/>
        </p:nvSpPr>
        <p:spPr>
          <a:xfrm>
            <a:off x="5286027" y="156779"/>
            <a:ext cx="2918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" panose="00000500000000000000" pitchFamily="2" charset="-52"/>
                <a:ea typeface="Helvetica Neue"/>
                <a:cs typeface="Arial" panose="020B0604020202020204" pitchFamily="34" charset="0"/>
                <a:sym typeface="Helvetica Neue"/>
              </a:rPr>
              <a:t>МБОУ «Школа №98»</a:t>
            </a:r>
            <a:endParaRPr lang="ru-RU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815E56-6D75-41F3-9B31-71684D5D7E9F}"/>
              </a:ext>
            </a:extLst>
          </p:cNvPr>
          <p:cNvSpPr txBox="1"/>
          <p:nvPr/>
        </p:nvSpPr>
        <p:spPr>
          <a:xfrm>
            <a:off x="6451563" y="6139435"/>
            <a:ext cx="10843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" panose="00000500000000000000" pitchFamily="2" charset="-52"/>
                <a:cs typeface="Arial" panose="020B0604020202020204" pitchFamily="34" charset="0"/>
                <a:sym typeface="Helvetica Neue"/>
              </a:rPr>
              <a:t>Казань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13864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Шестиугольник 4">
            <a:extLst>
              <a:ext uri="{FF2B5EF4-FFF2-40B4-BE49-F238E27FC236}">
                <a16:creationId xmlns:a16="http://schemas.microsoft.com/office/drawing/2014/main" id="{4A6ECE25-1CAC-40FA-B500-07D638C43079}"/>
              </a:ext>
            </a:extLst>
          </p:cNvPr>
          <p:cNvSpPr txBox="1"/>
          <p:nvPr/>
        </p:nvSpPr>
        <p:spPr>
          <a:xfrm>
            <a:off x="3268278" y="2634917"/>
            <a:ext cx="1722602" cy="76275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dirty="0">
                <a:latin typeface="Montserrat Black" panose="00000A00000000000000" pitchFamily="2" charset="-52"/>
              </a:rPr>
              <a:t>250 учащих школы № 98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9A013687-FC86-4ECA-B216-877E2A78B50E}"/>
              </a:ext>
            </a:extLst>
          </p:cNvPr>
          <p:cNvCxnSpPr>
            <a:cxnSpLocks/>
          </p:cNvCxnSpPr>
          <p:nvPr/>
        </p:nvCxnSpPr>
        <p:spPr>
          <a:xfrm>
            <a:off x="338073" y="897832"/>
            <a:ext cx="0" cy="496062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80FE835-D338-477A-B9D7-6DDF590229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278"/>
          <a:stretch/>
        </p:blipFill>
        <p:spPr>
          <a:xfrm>
            <a:off x="290319" y="5660972"/>
            <a:ext cx="1395185" cy="100457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кроссворд&#10;&#10;Автоматически созданное описание">
            <a:extLst>
              <a:ext uri="{FF2B5EF4-FFF2-40B4-BE49-F238E27FC236}">
                <a16:creationId xmlns:a16="http://schemas.microsoft.com/office/drawing/2014/main" id="{672FF3C2-3892-454C-A34F-32F1D093CF3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0" r="6307"/>
          <a:stretch/>
        </p:blipFill>
        <p:spPr>
          <a:xfrm>
            <a:off x="617998" y="974030"/>
            <a:ext cx="2182929" cy="1449689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земля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ACEFAF89-96DC-4310-A58A-7F96A8487E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374" y="960776"/>
            <a:ext cx="2182929" cy="1449689"/>
          </a:xfrm>
          <a:prstGeom prst="rect">
            <a:avLst/>
          </a:prstGeom>
        </p:spPr>
      </p:pic>
      <p:pic>
        <p:nvPicPr>
          <p:cNvPr id="8" name="Рисунок 7" descr="Изображение выглядит как внешний, небо,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E904F93D-6193-4017-94FE-867EBED9224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7"/>
          <a:stretch/>
        </p:blipFill>
        <p:spPr>
          <a:xfrm>
            <a:off x="5593106" y="900426"/>
            <a:ext cx="2182928" cy="151763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13CD949-D95B-49E9-8FDE-D619F4654D4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767" t="6747" r="3" b="10381"/>
          <a:stretch/>
        </p:blipFill>
        <p:spPr>
          <a:xfrm>
            <a:off x="8055958" y="897832"/>
            <a:ext cx="2285242" cy="15176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58EDB72-D6AE-44DA-843E-64BCF31FEE00}"/>
              </a:ext>
            </a:extLst>
          </p:cNvPr>
          <p:cNvSpPr txBox="1"/>
          <p:nvPr/>
        </p:nvSpPr>
        <p:spPr>
          <a:xfrm>
            <a:off x="1987063" y="323941"/>
            <a:ext cx="6728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002060"/>
                </a:solidFill>
                <a:latin typeface="Montserrat" panose="00000500000000000000" pitchFamily="2" charset="-52"/>
              </a:rPr>
              <a:t>Кванториумы</a:t>
            </a:r>
            <a:r>
              <a:rPr lang="ru-RU" sz="2400" dirty="0">
                <a:solidFill>
                  <a:srgbClr val="002060"/>
                </a:solidFill>
                <a:latin typeface="Montserrat" panose="00000500000000000000" pitchFamily="2" charset="-52"/>
              </a:rPr>
              <a:t> в Республике Татарстан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5641B9-E115-425C-BE99-45346C141D8B}"/>
              </a:ext>
            </a:extLst>
          </p:cNvPr>
          <p:cNvSpPr txBox="1"/>
          <p:nvPr/>
        </p:nvSpPr>
        <p:spPr>
          <a:xfrm>
            <a:off x="452023" y="2503687"/>
            <a:ext cx="9889178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Montserrat" panose="00000500000000000000" pitchFamily="2" charset="-52"/>
              </a:rPr>
              <a:t>В РТ с 2016 года действует 4 Детских технопарка: в г. Альметьевск, Наб. Челны, Нижнекамск, мобильный технопарк.</a:t>
            </a:r>
          </a:p>
          <a:p>
            <a:r>
              <a:rPr lang="ru-RU" dirty="0">
                <a:solidFill>
                  <a:srgbClr val="002060"/>
                </a:solidFill>
                <a:latin typeface="Montserrat" panose="00000500000000000000" pitchFamily="2" charset="-52"/>
              </a:rPr>
              <a:t>С 2021 года технопарки открываются на базе общеобразовательных организаций и получают название Школьных технопарков. Так, финансирование при создании такого технопарка осуществляется путем поставки высокотехнологичного оборудования за счет средств федерального и регионального бюджетов, а руководитель и педагоги </a:t>
            </a:r>
            <a:r>
              <a:rPr lang="ru-RU" dirty="0" err="1">
                <a:solidFill>
                  <a:srgbClr val="002060"/>
                </a:solidFill>
                <a:latin typeface="Montserrat" panose="00000500000000000000" pitchFamily="2" charset="-52"/>
              </a:rPr>
              <a:t>Кванториума</a:t>
            </a:r>
            <a:r>
              <a:rPr lang="ru-RU" dirty="0">
                <a:solidFill>
                  <a:srgbClr val="002060"/>
                </a:solidFill>
                <a:latin typeface="Montserrat" panose="00000500000000000000" pitchFamily="2" charset="-52"/>
              </a:rPr>
              <a:t> назначаются из числа педагогов школы. Отдельное штатное расписание такой технопарк, в отличие от детских технопарков, не имеет, и служит цели усовершенствования процессов обучения в школе, а также развитию дополнительного образования и работы с одаренными детьми в регионе. </a:t>
            </a:r>
          </a:p>
        </p:txBody>
      </p:sp>
    </p:spTree>
    <p:extLst>
      <p:ext uri="{BB962C8B-B14F-4D97-AF65-F5344CB8AC3E}">
        <p14:creationId xmlns:p14="http://schemas.microsoft.com/office/powerpoint/2010/main" val="400311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FF91735-512E-4FD7-9734-CB81A2D748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4" b="3668"/>
          <a:stretch/>
        </p:blipFill>
        <p:spPr bwMode="auto">
          <a:xfrm>
            <a:off x="2475805" y="897832"/>
            <a:ext cx="5968933" cy="396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135E531-2D77-4983-B8D0-869D0C0A9D98}"/>
              </a:ext>
            </a:extLst>
          </p:cNvPr>
          <p:cNvCxnSpPr>
            <a:cxnSpLocks/>
          </p:cNvCxnSpPr>
          <p:nvPr/>
        </p:nvCxnSpPr>
        <p:spPr>
          <a:xfrm>
            <a:off x="338073" y="897832"/>
            <a:ext cx="0" cy="496062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E54B2A7-6708-4A0E-9E83-D0B159D09A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278"/>
          <a:stretch/>
        </p:blipFill>
        <p:spPr>
          <a:xfrm>
            <a:off x="290319" y="5660972"/>
            <a:ext cx="1395185" cy="10045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3E8F12-E51B-4C1A-A850-50F2A0910AAA}"/>
              </a:ext>
            </a:extLst>
          </p:cNvPr>
          <p:cNvSpPr txBox="1"/>
          <p:nvPr/>
        </p:nvSpPr>
        <p:spPr>
          <a:xfrm>
            <a:off x="1173679" y="4885382"/>
            <a:ext cx="8573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Montserrat" panose="00000500000000000000" pitchFamily="2" charset="-52"/>
              </a:rPr>
              <a:t>Школьный технопарк в Казани, МБОУ «Школа №98»</a:t>
            </a:r>
          </a:p>
          <a:p>
            <a:pPr algn="ctr"/>
            <a:r>
              <a:rPr lang="ru-RU" sz="2400" i="1" dirty="0">
                <a:solidFill>
                  <a:srgbClr val="002060"/>
                </a:solidFill>
                <a:latin typeface="Montserrat" panose="00000500000000000000" pitchFamily="2" charset="-52"/>
              </a:rPr>
              <a:t>Открыт 1 сентября 2021 года</a:t>
            </a:r>
          </a:p>
        </p:txBody>
      </p:sp>
    </p:spTree>
    <p:extLst>
      <p:ext uri="{BB962C8B-B14F-4D97-AF65-F5344CB8AC3E}">
        <p14:creationId xmlns:p14="http://schemas.microsoft.com/office/powerpoint/2010/main" val="479236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Изображение выглядит как текст, ноутбук, челове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A0BFADB0-078B-43EA-A2F6-9D54A25241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100" y="2037400"/>
            <a:ext cx="4435616" cy="3326712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DF2AE9B8-FA73-4876-B3E8-4B984B46D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63" y="2037400"/>
            <a:ext cx="4435617" cy="332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54DE19-B5D2-4A9C-B594-42D0238D34E9}"/>
              </a:ext>
            </a:extLst>
          </p:cNvPr>
          <p:cNvSpPr txBox="1"/>
          <p:nvPr/>
        </p:nvSpPr>
        <p:spPr>
          <a:xfrm>
            <a:off x="1589751" y="482333"/>
            <a:ext cx="7712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Montserrat" panose="00000500000000000000" pitchFamily="2" charset="-52"/>
              </a:rPr>
              <a:t>Оборудование школьного технопарка по направлениям: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EB8B78-61D2-4E8B-9437-A84C23D051FC}"/>
              </a:ext>
            </a:extLst>
          </p:cNvPr>
          <p:cNvSpPr txBox="1"/>
          <p:nvPr/>
        </p:nvSpPr>
        <p:spPr>
          <a:xfrm>
            <a:off x="2586500" y="1470204"/>
            <a:ext cx="10381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002060"/>
                </a:solidFill>
                <a:latin typeface="Montserrat" panose="00000500000000000000" pitchFamily="2" charset="-52"/>
              </a:rPr>
              <a:t>Робо</a:t>
            </a:r>
            <a:endParaRPr lang="ru-RU" sz="2400" dirty="0">
              <a:solidFill>
                <a:srgbClr val="002060"/>
              </a:solidFill>
              <a:latin typeface="Montserrat" panose="0000050000000000000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137EB031-9CE8-40C1-9835-7EAE37141F2A}"/>
              </a:ext>
            </a:extLst>
          </p:cNvPr>
          <p:cNvCxnSpPr>
            <a:cxnSpLocks/>
          </p:cNvCxnSpPr>
          <p:nvPr/>
        </p:nvCxnSpPr>
        <p:spPr>
          <a:xfrm>
            <a:off x="338073" y="897832"/>
            <a:ext cx="0" cy="496062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8995F89-5EEE-4AC4-BC78-BDDF9FBA94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7278"/>
          <a:stretch/>
        </p:blipFill>
        <p:spPr>
          <a:xfrm>
            <a:off x="290319" y="5660972"/>
            <a:ext cx="1395185" cy="10045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21A7E66-11B3-44EE-9ED4-6B867708530B}"/>
              </a:ext>
            </a:extLst>
          </p:cNvPr>
          <p:cNvSpPr txBox="1"/>
          <p:nvPr/>
        </p:nvSpPr>
        <p:spPr>
          <a:xfrm>
            <a:off x="7549188" y="1562537"/>
            <a:ext cx="455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2060"/>
                </a:solidFill>
                <a:latin typeface="Montserrat" panose="00000500000000000000" pitchFamily="2" charset="-52"/>
              </a:rPr>
              <a:t>IT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969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пол&#10;&#10;Автоматически созданное описание">
            <a:extLst>
              <a:ext uri="{FF2B5EF4-FFF2-40B4-BE49-F238E27FC236}">
                <a16:creationId xmlns:a16="http://schemas.microsoft.com/office/drawing/2014/main" id="{C095F7BE-EFEA-4EF6-BFE1-2BB6F86B24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74" y="2037401"/>
            <a:ext cx="4433564" cy="33251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EB8B78-61D2-4E8B-9437-A84C23D051FC}"/>
              </a:ext>
            </a:extLst>
          </p:cNvPr>
          <p:cNvSpPr txBox="1"/>
          <p:nvPr/>
        </p:nvSpPr>
        <p:spPr>
          <a:xfrm>
            <a:off x="1766637" y="1406258"/>
            <a:ext cx="731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Montserrat" panose="00000500000000000000"/>
              </a:rPr>
              <a:t>Цифровые лаборатории по физике и химии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24808CC-1FAB-4C5C-95F9-B7D624FF8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910" y="2037400"/>
            <a:ext cx="4435617" cy="332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137EB031-9CE8-40C1-9835-7EAE37141F2A}"/>
              </a:ext>
            </a:extLst>
          </p:cNvPr>
          <p:cNvCxnSpPr>
            <a:cxnSpLocks/>
          </p:cNvCxnSpPr>
          <p:nvPr/>
        </p:nvCxnSpPr>
        <p:spPr>
          <a:xfrm>
            <a:off x="338073" y="897832"/>
            <a:ext cx="0" cy="496062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8995F89-5EEE-4AC4-BC78-BDDF9FBA94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7278"/>
          <a:stretch/>
        </p:blipFill>
        <p:spPr>
          <a:xfrm>
            <a:off x="290319" y="5660972"/>
            <a:ext cx="1395185" cy="1004570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пол&#10;&#10;Автоматически созданное описание">
            <a:extLst>
              <a:ext uri="{FF2B5EF4-FFF2-40B4-BE49-F238E27FC236}">
                <a16:creationId xmlns:a16="http://schemas.microsoft.com/office/drawing/2014/main" id="{B3E9097E-5B88-4F0D-9A22-8138F6A914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74" y="2037400"/>
            <a:ext cx="4433564" cy="3325173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70D9C19A-0310-4C52-B149-668FA0D06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910" y="2037399"/>
            <a:ext cx="4435617" cy="332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17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408393A1-2DAC-4FD7-903E-00BDDB01F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909" y="1856591"/>
            <a:ext cx="4433563" cy="332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Изображение выглядит как стена, микроскоп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40B86D94-FF72-4FED-B03B-88999C59B8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72" y="1856591"/>
            <a:ext cx="4433565" cy="3325173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137EB031-9CE8-40C1-9835-7EAE37141F2A}"/>
              </a:ext>
            </a:extLst>
          </p:cNvPr>
          <p:cNvCxnSpPr>
            <a:cxnSpLocks/>
          </p:cNvCxnSpPr>
          <p:nvPr/>
        </p:nvCxnSpPr>
        <p:spPr>
          <a:xfrm>
            <a:off x="338073" y="897832"/>
            <a:ext cx="0" cy="496062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8995F89-5EEE-4AC4-BC78-BDDF9FBA94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7278"/>
          <a:stretch/>
        </p:blipFill>
        <p:spPr>
          <a:xfrm>
            <a:off x="290319" y="5660972"/>
            <a:ext cx="1395185" cy="10045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C461A1-3445-4897-9C86-637D5AF9E1A0}"/>
              </a:ext>
            </a:extLst>
          </p:cNvPr>
          <p:cNvSpPr txBox="1"/>
          <p:nvPr/>
        </p:nvSpPr>
        <p:spPr>
          <a:xfrm>
            <a:off x="2658809" y="1287962"/>
            <a:ext cx="847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002060"/>
                </a:solidFill>
                <a:latin typeface="Montserrat" panose="00000500000000000000" pitchFamily="2" charset="-52"/>
              </a:rPr>
              <a:t>Био</a:t>
            </a:r>
            <a:endParaRPr lang="ru-RU" sz="2400" dirty="0">
              <a:solidFill>
                <a:srgbClr val="002060"/>
              </a:solidFill>
              <a:latin typeface="Montserrat" panose="0000050000000000000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089D9A-E17B-4234-9803-B2CBC5E05FC6}"/>
              </a:ext>
            </a:extLst>
          </p:cNvPr>
          <p:cNvSpPr txBox="1"/>
          <p:nvPr/>
        </p:nvSpPr>
        <p:spPr>
          <a:xfrm>
            <a:off x="7081065" y="1287962"/>
            <a:ext cx="13507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Montserrat" panose="00000500000000000000" pitchFamily="2" charset="-52"/>
              </a:rPr>
              <a:t>Хайтек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6665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0C0C252-5285-4F0E-92C4-516C20AFDA7B}"/>
              </a:ext>
            </a:extLst>
          </p:cNvPr>
          <p:cNvGrpSpPr>
            <a:grpSpLocks noChangeAspect="1"/>
          </p:cNvGrpSpPr>
          <p:nvPr/>
        </p:nvGrpSpPr>
        <p:grpSpPr>
          <a:xfrm>
            <a:off x="4238057" y="345421"/>
            <a:ext cx="1722600" cy="1980000"/>
            <a:chOff x="2804945" y="2886"/>
            <a:chExt cx="995560" cy="1144322"/>
          </a:xfrm>
          <a:solidFill>
            <a:srgbClr val="4285F4"/>
          </a:solidFill>
        </p:grpSpPr>
        <p:sp>
          <p:nvSpPr>
            <p:cNvPr id="5" name="Шестиугольник 4">
              <a:extLst>
                <a:ext uri="{FF2B5EF4-FFF2-40B4-BE49-F238E27FC236}">
                  <a16:creationId xmlns:a16="http://schemas.microsoft.com/office/drawing/2014/main" id="{F15A7F60-E7D7-4DC7-87E6-A98872657266}"/>
                </a:ext>
              </a:extLst>
            </p:cNvPr>
            <p:cNvSpPr/>
            <p:nvPr/>
          </p:nvSpPr>
          <p:spPr>
            <a:xfrm rot="5400000">
              <a:off x="2730564" y="77267"/>
              <a:ext cx="1144322" cy="99556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Шестиугольник 4">
              <a:extLst>
                <a:ext uri="{FF2B5EF4-FFF2-40B4-BE49-F238E27FC236}">
                  <a16:creationId xmlns:a16="http://schemas.microsoft.com/office/drawing/2014/main" id="{D93EEFD4-532B-49F2-9C9E-39A7EC1E4E11}"/>
                </a:ext>
              </a:extLst>
            </p:cNvPr>
            <p:cNvSpPr txBox="1"/>
            <p:nvPr/>
          </p:nvSpPr>
          <p:spPr>
            <a:xfrm>
              <a:off x="2843731" y="364162"/>
              <a:ext cx="917989" cy="42559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dirty="0">
                  <a:latin typeface="Montserrat Black" panose="00000A00000000000000" pitchFamily="2" charset="-52"/>
                </a:rPr>
                <a:t>школьный технопарк МБОУ «Школа №98»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D45FBD5-7618-41ED-9CE8-D2C1D5AC5860}"/>
              </a:ext>
            </a:extLst>
          </p:cNvPr>
          <p:cNvGrpSpPr>
            <a:grpSpLocks noChangeAspect="1"/>
          </p:cNvGrpSpPr>
          <p:nvPr/>
        </p:nvGrpSpPr>
        <p:grpSpPr>
          <a:xfrm>
            <a:off x="5213569" y="2015925"/>
            <a:ext cx="1722600" cy="1980000"/>
            <a:chOff x="2804944" y="2886"/>
            <a:chExt cx="995560" cy="1144322"/>
          </a:xfrm>
          <a:solidFill>
            <a:srgbClr val="34A853"/>
          </a:solidFill>
        </p:grpSpPr>
        <p:sp>
          <p:nvSpPr>
            <p:cNvPr id="8" name="Шестиугольник 7">
              <a:extLst>
                <a:ext uri="{FF2B5EF4-FFF2-40B4-BE49-F238E27FC236}">
                  <a16:creationId xmlns:a16="http://schemas.microsoft.com/office/drawing/2014/main" id="{CC67539E-E69D-4DC4-A541-69533E98701F}"/>
                </a:ext>
              </a:extLst>
            </p:cNvPr>
            <p:cNvSpPr/>
            <p:nvPr/>
          </p:nvSpPr>
          <p:spPr>
            <a:xfrm rot="5400000">
              <a:off x="2730563" y="77267"/>
              <a:ext cx="1144322" cy="99556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Шестиугольник 4">
              <a:extLst>
                <a:ext uri="{FF2B5EF4-FFF2-40B4-BE49-F238E27FC236}">
                  <a16:creationId xmlns:a16="http://schemas.microsoft.com/office/drawing/2014/main" id="{B7ADE425-9E60-4E01-9F52-9BCB6985A396}"/>
                </a:ext>
              </a:extLst>
            </p:cNvPr>
            <p:cNvSpPr txBox="1"/>
            <p:nvPr/>
          </p:nvSpPr>
          <p:spPr>
            <a:xfrm>
              <a:off x="2880738" y="306477"/>
              <a:ext cx="843971" cy="53713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</a:pPr>
              <a:r>
                <a:rPr lang="ru-RU" sz="1600" dirty="0">
                  <a:latin typeface="Montserrat Black" panose="00000A00000000000000" pitchFamily="2" charset="-52"/>
                </a:rPr>
                <a:t>1000 учащихся школ</a:t>
              </a:r>
              <a:endParaRPr lang="en-US" sz="1600" dirty="0">
                <a:latin typeface="Montserrat Black" panose="00000A00000000000000" pitchFamily="2" charset="-52"/>
              </a:endParaRPr>
            </a:p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dirty="0">
                  <a:latin typeface="Montserrat Black" panose="00000A00000000000000" pitchFamily="2" charset="-52"/>
                </a:rPr>
                <a:t>г. Казани в год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6E928249-8C63-48F7-9151-AD778C4585D1}"/>
              </a:ext>
            </a:extLst>
          </p:cNvPr>
          <p:cNvGrpSpPr>
            <a:grpSpLocks noChangeAspect="1"/>
          </p:cNvGrpSpPr>
          <p:nvPr/>
        </p:nvGrpSpPr>
        <p:grpSpPr>
          <a:xfrm>
            <a:off x="3268278" y="2015924"/>
            <a:ext cx="1722602" cy="1980000"/>
            <a:chOff x="2804945" y="2886"/>
            <a:chExt cx="995561" cy="1144322"/>
          </a:xfrm>
          <a:solidFill>
            <a:srgbClr val="EA4335"/>
          </a:solidFill>
        </p:grpSpPr>
        <p:sp>
          <p:nvSpPr>
            <p:cNvPr id="11" name="Шестиугольник 10">
              <a:extLst>
                <a:ext uri="{FF2B5EF4-FFF2-40B4-BE49-F238E27FC236}">
                  <a16:creationId xmlns:a16="http://schemas.microsoft.com/office/drawing/2014/main" id="{8701562A-D975-440E-9CEF-590C1E3CA7BC}"/>
                </a:ext>
              </a:extLst>
            </p:cNvPr>
            <p:cNvSpPr/>
            <p:nvPr/>
          </p:nvSpPr>
          <p:spPr>
            <a:xfrm rot="5400000">
              <a:off x="2730564" y="77267"/>
              <a:ext cx="1144322" cy="99556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Шестиугольник 4">
              <a:extLst>
                <a:ext uri="{FF2B5EF4-FFF2-40B4-BE49-F238E27FC236}">
                  <a16:creationId xmlns:a16="http://schemas.microsoft.com/office/drawing/2014/main" id="{4A6ECE25-1CAC-40FA-B500-07D638C43079}"/>
                </a:ext>
              </a:extLst>
            </p:cNvPr>
            <p:cNvSpPr txBox="1"/>
            <p:nvPr/>
          </p:nvSpPr>
          <p:spPr>
            <a:xfrm>
              <a:off x="2804945" y="360627"/>
              <a:ext cx="995561" cy="44082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dirty="0">
                  <a:latin typeface="Montserrat Black" panose="00000A00000000000000" pitchFamily="2" charset="-52"/>
                </a:rPr>
                <a:t>250 учащихся школы № 98</a:t>
              </a: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7DA7A81E-60FB-4911-A2CA-3B8E3DAA5A72}"/>
              </a:ext>
            </a:extLst>
          </p:cNvPr>
          <p:cNvGrpSpPr>
            <a:grpSpLocks noChangeAspect="1"/>
          </p:cNvGrpSpPr>
          <p:nvPr/>
        </p:nvGrpSpPr>
        <p:grpSpPr>
          <a:xfrm>
            <a:off x="2236879" y="3732610"/>
            <a:ext cx="1812934" cy="1980000"/>
            <a:chOff x="2778841" y="2886"/>
            <a:chExt cx="1047770" cy="1144322"/>
          </a:xfrm>
          <a:solidFill>
            <a:srgbClr val="EA4335"/>
          </a:solidFill>
        </p:grpSpPr>
        <p:sp>
          <p:nvSpPr>
            <p:cNvPr id="15" name="Шестиугольник 14">
              <a:extLst>
                <a:ext uri="{FF2B5EF4-FFF2-40B4-BE49-F238E27FC236}">
                  <a16:creationId xmlns:a16="http://schemas.microsoft.com/office/drawing/2014/main" id="{03A61DA7-8BE7-444A-875E-7C9330739E38}"/>
                </a:ext>
              </a:extLst>
            </p:cNvPr>
            <p:cNvSpPr/>
            <p:nvPr/>
          </p:nvSpPr>
          <p:spPr>
            <a:xfrm rot="5400000">
              <a:off x="2730565" y="77267"/>
              <a:ext cx="1144322" cy="99556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Шестиугольник 4">
              <a:extLst>
                <a:ext uri="{FF2B5EF4-FFF2-40B4-BE49-F238E27FC236}">
                  <a16:creationId xmlns:a16="http://schemas.microsoft.com/office/drawing/2014/main" id="{7CC515D1-F4DA-4392-B18E-6AC852045E3F}"/>
                </a:ext>
              </a:extLst>
            </p:cNvPr>
            <p:cNvSpPr txBox="1"/>
            <p:nvPr/>
          </p:nvSpPr>
          <p:spPr>
            <a:xfrm>
              <a:off x="2778841" y="256159"/>
              <a:ext cx="1047770" cy="63395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</a:pPr>
              <a:r>
                <a:rPr lang="ru-RU" sz="1600" dirty="0">
                  <a:latin typeface="Montserrat Black" panose="00000A00000000000000" pitchFamily="2" charset="-52"/>
                  <a:cs typeface="Arial" panose="020B0604020202020204" pitchFamily="34" charset="0"/>
                </a:rPr>
                <a:t>Преподавание предметов на базе </a:t>
              </a:r>
              <a:r>
                <a:rPr lang="ru-RU" sz="1600" dirty="0" err="1">
                  <a:latin typeface="Montserrat Black" panose="00000A00000000000000" pitchFamily="2" charset="-52"/>
                  <a:cs typeface="Arial" panose="020B0604020202020204" pitchFamily="34" charset="0"/>
                </a:rPr>
                <a:t>Кванториума</a:t>
              </a:r>
              <a:endParaRPr lang="en-US" sz="1600" dirty="0">
                <a:latin typeface="Montserrat Black" panose="00000A00000000000000" pitchFamily="2" charset="-5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DE1F03F2-0A1E-4D3D-886E-2CB30379B51A}"/>
              </a:ext>
            </a:extLst>
          </p:cNvPr>
          <p:cNvGrpSpPr>
            <a:grpSpLocks noChangeAspect="1"/>
          </p:cNvGrpSpPr>
          <p:nvPr/>
        </p:nvGrpSpPr>
        <p:grpSpPr>
          <a:xfrm>
            <a:off x="4198775" y="3726017"/>
            <a:ext cx="1806903" cy="1980000"/>
            <a:chOff x="2778840" y="-937"/>
            <a:chExt cx="1047770" cy="1148145"/>
          </a:xfrm>
          <a:solidFill>
            <a:srgbClr val="EA4335"/>
          </a:solidFill>
        </p:grpSpPr>
        <p:sp>
          <p:nvSpPr>
            <p:cNvPr id="18" name="Шестиугольник 17">
              <a:extLst>
                <a:ext uri="{FF2B5EF4-FFF2-40B4-BE49-F238E27FC236}">
                  <a16:creationId xmlns:a16="http://schemas.microsoft.com/office/drawing/2014/main" id="{E5E00684-4A31-4C41-B7F6-155413C1A726}"/>
                </a:ext>
              </a:extLst>
            </p:cNvPr>
            <p:cNvSpPr/>
            <p:nvPr/>
          </p:nvSpPr>
          <p:spPr>
            <a:xfrm rot="5400000">
              <a:off x="2730564" y="77267"/>
              <a:ext cx="1144322" cy="99556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Шестиугольник 4">
              <a:extLst>
                <a:ext uri="{FF2B5EF4-FFF2-40B4-BE49-F238E27FC236}">
                  <a16:creationId xmlns:a16="http://schemas.microsoft.com/office/drawing/2014/main" id="{E6B102EA-C032-40E1-B7DD-95ECC2FD1290}"/>
                </a:ext>
              </a:extLst>
            </p:cNvPr>
            <p:cNvSpPr txBox="1"/>
            <p:nvPr/>
          </p:nvSpPr>
          <p:spPr>
            <a:xfrm>
              <a:off x="2778840" y="-937"/>
              <a:ext cx="1047770" cy="114814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latin typeface="Montserrat Black" panose="00000A00000000000000" pitchFamily="2" charset="-52"/>
                  <a:cs typeface="Arial" panose="020B0604020202020204" pitchFamily="34" charset="0"/>
                </a:rPr>
                <a:t>дополнительные программы внеурочной деятельности, кружки</a:t>
              </a:r>
              <a:endParaRPr lang="ru-RU" sz="1200" dirty="0">
                <a:latin typeface="Montserrat Black" panose="00000A00000000000000" pitchFamily="2" charset="-52"/>
              </a:endParaRP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BE2277BA-C2EC-4F9F-9E81-BB183837ADB9}"/>
              </a:ext>
            </a:extLst>
          </p:cNvPr>
          <p:cNvGrpSpPr>
            <a:grpSpLocks noChangeAspect="1"/>
          </p:cNvGrpSpPr>
          <p:nvPr/>
        </p:nvGrpSpPr>
        <p:grpSpPr>
          <a:xfrm>
            <a:off x="6210522" y="3732610"/>
            <a:ext cx="1722600" cy="1980000"/>
            <a:chOff x="2804945" y="2886"/>
            <a:chExt cx="995560" cy="1144322"/>
          </a:xfrm>
          <a:solidFill>
            <a:srgbClr val="34A853"/>
          </a:solidFill>
        </p:grpSpPr>
        <p:sp>
          <p:nvSpPr>
            <p:cNvPr id="21" name="Шестиугольник 20">
              <a:extLst>
                <a:ext uri="{FF2B5EF4-FFF2-40B4-BE49-F238E27FC236}">
                  <a16:creationId xmlns:a16="http://schemas.microsoft.com/office/drawing/2014/main" id="{34FBBF78-DA43-4A9C-9556-3EA958132176}"/>
                </a:ext>
              </a:extLst>
            </p:cNvPr>
            <p:cNvSpPr/>
            <p:nvPr/>
          </p:nvSpPr>
          <p:spPr>
            <a:xfrm rot="5400000">
              <a:off x="2730564" y="77267"/>
              <a:ext cx="1144322" cy="99556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Шестиугольник 4">
              <a:extLst>
                <a:ext uri="{FF2B5EF4-FFF2-40B4-BE49-F238E27FC236}">
                  <a16:creationId xmlns:a16="http://schemas.microsoft.com/office/drawing/2014/main" id="{2C5D7FA7-E096-4921-AAB4-12ECFD047234}"/>
                </a:ext>
              </a:extLst>
            </p:cNvPr>
            <p:cNvSpPr txBox="1"/>
            <p:nvPr/>
          </p:nvSpPr>
          <p:spPr>
            <a:xfrm>
              <a:off x="2960086" y="181211"/>
              <a:ext cx="685278" cy="78767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dirty="0">
                  <a:latin typeface="Montserrat Black" panose="00000A00000000000000" pitchFamily="2" charset="-52"/>
                  <a:cs typeface="Arial" panose="020B0604020202020204" pitchFamily="34" charset="0"/>
                </a:rPr>
                <a:t>мастер-классы</a:t>
              </a:r>
              <a:endParaRPr lang="ru-RU" sz="1600" dirty="0">
                <a:latin typeface="Montserrat Black" panose="00000A00000000000000" pitchFamily="2" charset="-52"/>
              </a:endParaRPr>
            </a:p>
          </p:txBody>
        </p:sp>
      </p:grp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9A013687-FC86-4ECA-B216-877E2A78B50E}"/>
              </a:ext>
            </a:extLst>
          </p:cNvPr>
          <p:cNvCxnSpPr>
            <a:cxnSpLocks/>
          </p:cNvCxnSpPr>
          <p:nvPr/>
        </p:nvCxnSpPr>
        <p:spPr>
          <a:xfrm>
            <a:off x="338073" y="897832"/>
            <a:ext cx="0" cy="496062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80FE835-D338-477A-B9D7-6DDF590229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278"/>
          <a:stretch/>
        </p:blipFill>
        <p:spPr>
          <a:xfrm>
            <a:off x="290319" y="5660972"/>
            <a:ext cx="1395185" cy="1004570"/>
          </a:xfrm>
          <a:prstGeom prst="rect">
            <a:avLst/>
          </a:prstGeom>
        </p:spPr>
      </p:pic>
      <p:sp>
        <p:nvSpPr>
          <p:cNvPr id="32" name="Объект 2">
            <a:extLst>
              <a:ext uri="{FF2B5EF4-FFF2-40B4-BE49-F238E27FC236}">
                <a16:creationId xmlns:a16="http://schemas.microsoft.com/office/drawing/2014/main" id="{7C2FF34F-ACF2-4B46-9216-26F77C23D792}"/>
              </a:ext>
            </a:extLst>
          </p:cNvPr>
          <p:cNvSpPr txBox="1">
            <a:spLocks/>
          </p:cNvSpPr>
          <p:nvPr/>
        </p:nvSpPr>
        <p:spPr>
          <a:xfrm>
            <a:off x="637841" y="553354"/>
            <a:ext cx="2330670" cy="27344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rgbClr val="0070C0"/>
              </a:buClr>
              <a:buNone/>
            </a:pPr>
            <a:r>
              <a:rPr lang="ru-RU" sz="2000" dirty="0">
                <a:solidFill>
                  <a:srgbClr val="FF0000"/>
                </a:solidFill>
                <a:latin typeface="Montserrat" panose="00000500000000000000" pitchFamily="2" charset="-52"/>
              </a:rPr>
              <a:t>250</a:t>
            </a:r>
          </a:p>
          <a:p>
            <a:pPr marL="0" indent="0" algn="ctr">
              <a:spcBef>
                <a:spcPts val="0"/>
              </a:spcBef>
              <a:buClr>
                <a:srgbClr val="0070C0"/>
              </a:buClr>
              <a:buNone/>
            </a:pPr>
            <a:r>
              <a:rPr lang="ru-RU" sz="2000" dirty="0">
                <a:solidFill>
                  <a:srgbClr val="FF0000"/>
                </a:solidFill>
                <a:latin typeface="Montserrat" panose="00000500000000000000" pitchFamily="2" charset="-52"/>
              </a:rPr>
              <a:t>ШКОЛЬНИКОВ 5-8 КЛ. МБОУ «ШКОЛА №98» </a:t>
            </a:r>
          </a:p>
          <a:p>
            <a:pPr marL="0" indent="0" algn="ctr">
              <a:buClr>
                <a:srgbClr val="0070C0"/>
              </a:buClr>
              <a:buNone/>
            </a:pPr>
            <a:r>
              <a:rPr lang="ru-RU" sz="2000" dirty="0">
                <a:solidFill>
                  <a:srgbClr val="FF0000"/>
                </a:solidFill>
                <a:latin typeface="Montserrat" panose="00000500000000000000" pitchFamily="2" charset="-52"/>
              </a:rPr>
              <a:t> Мы будем обучать на постоянной основе на базе «</a:t>
            </a:r>
            <a:r>
              <a:rPr lang="ru-RU" sz="2000" dirty="0" err="1">
                <a:solidFill>
                  <a:srgbClr val="FF0000"/>
                </a:solidFill>
                <a:latin typeface="Montserrat" panose="00000500000000000000" pitchFamily="2" charset="-52"/>
              </a:rPr>
              <a:t>Кванториума</a:t>
            </a:r>
            <a:r>
              <a:rPr lang="ru-RU" sz="2000" dirty="0">
                <a:solidFill>
                  <a:srgbClr val="FF0000"/>
                </a:solidFill>
                <a:latin typeface="Montserrat" panose="00000500000000000000" pitchFamily="2" charset="-52"/>
              </a:rPr>
              <a:t>»</a:t>
            </a:r>
            <a:endParaRPr lang="en-US" sz="2000" dirty="0">
              <a:solidFill>
                <a:srgbClr val="FF0000"/>
              </a:solidFill>
              <a:latin typeface="Montserrat" panose="00000500000000000000" pitchFamily="2" charset="-52"/>
            </a:endParaRPr>
          </a:p>
        </p:txBody>
      </p:sp>
      <p:sp>
        <p:nvSpPr>
          <p:cNvPr id="33" name="Объект 2">
            <a:extLst>
              <a:ext uri="{FF2B5EF4-FFF2-40B4-BE49-F238E27FC236}">
                <a16:creationId xmlns:a16="http://schemas.microsoft.com/office/drawing/2014/main" id="{6ED9D71E-FCA4-4DF7-9174-13B65450A650}"/>
              </a:ext>
            </a:extLst>
          </p:cNvPr>
          <p:cNvSpPr txBox="1">
            <a:spLocks/>
          </p:cNvSpPr>
          <p:nvPr/>
        </p:nvSpPr>
        <p:spPr>
          <a:xfrm>
            <a:off x="7390524" y="555075"/>
            <a:ext cx="2378508" cy="2868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0070C0"/>
              </a:buClr>
              <a:buNone/>
            </a:pPr>
            <a:r>
              <a:rPr lang="ru-RU" sz="2000" dirty="0">
                <a:solidFill>
                  <a:srgbClr val="00B050"/>
                </a:solidFill>
                <a:latin typeface="Montserrat" panose="00000500000000000000" pitchFamily="2" charset="-52"/>
              </a:rPr>
              <a:t>  1000-2000 УЧАЩИХСЯ ШКОЛ Г. КАЗАНИ В ГОД</a:t>
            </a:r>
            <a:r>
              <a:rPr lang="ru-RU" dirty="0">
                <a:solidFill>
                  <a:srgbClr val="00B050"/>
                </a:solidFill>
                <a:latin typeface="Montserrat" panose="00000500000000000000" pitchFamily="2" charset="-52"/>
              </a:rPr>
              <a:t> </a:t>
            </a:r>
          </a:p>
          <a:p>
            <a:pPr marL="0" indent="0" algn="ctr">
              <a:buClr>
                <a:srgbClr val="0070C0"/>
              </a:buClr>
              <a:buNone/>
            </a:pPr>
            <a:r>
              <a:rPr lang="ru-RU" sz="2000" dirty="0">
                <a:solidFill>
                  <a:srgbClr val="00B050"/>
                </a:solidFill>
                <a:latin typeface="Montserrat" panose="00000500000000000000" pitchFamily="2" charset="-52"/>
              </a:rPr>
              <a:t>Мы собираемся привлекать на мероприятия на базе «</a:t>
            </a:r>
            <a:r>
              <a:rPr lang="ru-RU" sz="2000" dirty="0" err="1">
                <a:solidFill>
                  <a:srgbClr val="00B050"/>
                </a:solidFill>
                <a:latin typeface="Montserrat" panose="00000500000000000000" pitchFamily="2" charset="-52"/>
              </a:rPr>
              <a:t>Кванториума</a:t>
            </a:r>
            <a:r>
              <a:rPr lang="ru-RU" sz="2000" dirty="0">
                <a:solidFill>
                  <a:srgbClr val="00B050"/>
                </a:solidFill>
                <a:latin typeface="Montserrat" panose="00000500000000000000" pitchFamily="2" charset="-52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16429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9BFAB7B-690E-4170-B2EE-FEE46A89108E}"/>
              </a:ext>
            </a:extLst>
          </p:cNvPr>
          <p:cNvSpPr txBox="1">
            <a:spLocks/>
          </p:cNvSpPr>
          <p:nvPr/>
        </p:nvSpPr>
        <p:spPr>
          <a:xfrm>
            <a:off x="290318" y="135167"/>
            <a:ext cx="10220384" cy="6565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800" dirty="0">
                <a:solidFill>
                  <a:srgbClr val="EA4335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Учебные занятия* (согласно расписанию) с использованием оборудования </a:t>
            </a:r>
            <a:r>
              <a:rPr lang="ru-RU" sz="1800" dirty="0" err="1">
                <a:solidFill>
                  <a:srgbClr val="EA4335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Кванториума</a:t>
            </a:r>
            <a:r>
              <a:rPr lang="ru-RU" sz="1800" dirty="0">
                <a:solidFill>
                  <a:srgbClr val="EA4335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для обучающихся МБОУ «Школа №98»</a:t>
            </a:r>
            <a:endParaRPr lang="en-US" sz="1800" dirty="0">
              <a:solidFill>
                <a:srgbClr val="EA4335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A1541D98-90AE-4DEB-A348-D83CB919CED9}"/>
              </a:ext>
            </a:extLst>
          </p:cNvPr>
          <p:cNvCxnSpPr>
            <a:cxnSpLocks/>
          </p:cNvCxnSpPr>
          <p:nvPr/>
        </p:nvCxnSpPr>
        <p:spPr>
          <a:xfrm>
            <a:off x="338073" y="897832"/>
            <a:ext cx="0" cy="4960620"/>
          </a:xfrm>
          <a:prstGeom prst="line">
            <a:avLst/>
          </a:prstGeom>
          <a:ln w="57150">
            <a:solidFill>
              <a:srgbClr val="EA43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CE133C0-A640-4FED-9B38-458D0842A9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278"/>
          <a:stretch/>
        </p:blipFill>
        <p:spPr>
          <a:xfrm>
            <a:off x="290319" y="5660972"/>
            <a:ext cx="1395185" cy="100457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628C7B7-5429-4C1E-90CC-150AA20C5F3A}"/>
              </a:ext>
            </a:extLst>
          </p:cNvPr>
          <p:cNvSpPr/>
          <p:nvPr/>
        </p:nvSpPr>
        <p:spPr>
          <a:xfrm>
            <a:off x="611585" y="897832"/>
            <a:ext cx="6336000" cy="720000"/>
          </a:xfrm>
          <a:prstGeom prst="roundRect">
            <a:avLst/>
          </a:prstGeom>
          <a:solidFill>
            <a:srgbClr val="EA4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Урок «Информатика» – 5а, 5б классы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F462718B-4B02-430B-ABF3-0A9041FE3F1C}"/>
              </a:ext>
            </a:extLst>
          </p:cNvPr>
          <p:cNvSpPr/>
          <p:nvPr/>
        </p:nvSpPr>
        <p:spPr>
          <a:xfrm>
            <a:off x="3779585" y="1702021"/>
            <a:ext cx="6336000" cy="720000"/>
          </a:xfrm>
          <a:prstGeom prst="roundRect">
            <a:avLst/>
          </a:prstGeom>
          <a:solidFill>
            <a:srgbClr val="EA4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Уроки «Информатика», «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</a:rPr>
              <a:t>3D</a:t>
            </a: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-моделирование» – 6а, 6б, 6в классы 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E8DC5AF5-3910-450F-8F5D-F132207B38E9}"/>
              </a:ext>
            </a:extLst>
          </p:cNvPr>
          <p:cNvSpPr/>
          <p:nvPr/>
        </p:nvSpPr>
        <p:spPr>
          <a:xfrm>
            <a:off x="611585" y="2517517"/>
            <a:ext cx="6336000" cy="720000"/>
          </a:xfrm>
          <a:prstGeom prst="roundRect">
            <a:avLst/>
          </a:prstGeom>
          <a:solidFill>
            <a:srgbClr val="EA4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Уроки «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</a:rPr>
              <a:t>3D</a:t>
            </a: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-моделирование» – 7а, 7б классы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1DCFF3F9-F767-46C6-82EB-725BB3915A16}"/>
              </a:ext>
            </a:extLst>
          </p:cNvPr>
          <p:cNvSpPr/>
          <p:nvPr/>
        </p:nvSpPr>
        <p:spPr>
          <a:xfrm>
            <a:off x="3779585" y="3321706"/>
            <a:ext cx="6336000" cy="720000"/>
          </a:xfrm>
          <a:prstGeom prst="roundRect">
            <a:avLst/>
          </a:prstGeom>
          <a:solidFill>
            <a:srgbClr val="EA4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Уроки «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</a:rPr>
              <a:t>3D</a:t>
            </a: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-моделирование» – 8а, 8б классы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29B4F9C6-9172-41A3-BE20-4AACFE707FDD}"/>
              </a:ext>
            </a:extLst>
          </p:cNvPr>
          <p:cNvSpPr/>
          <p:nvPr/>
        </p:nvSpPr>
        <p:spPr>
          <a:xfrm>
            <a:off x="611585" y="4141943"/>
            <a:ext cx="4644000" cy="720000"/>
          </a:xfrm>
          <a:prstGeom prst="roundRect">
            <a:avLst/>
          </a:prstGeom>
          <a:solidFill>
            <a:srgbClr val="EA4335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Кружок «Программирование»* для 9-11 кл. по желанию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FF0B4FF-D170-4151-8F0B-8C27CBB4339D}"/>
              </a:ext>
            </a:extLst>
          </p:cNvPr>
          <p:cNvSpPr/>
          <p:nvPr/>
        </p:nvSpPr>
        <p:spPr>
          <a:xfrm>
            <a:off x="5471585" y="4136065"/>
            <a:ext cx="4644000" cy="720000"/>
          </a:xfrm>
          <a:prstGeom prst="roundRect">
            <a:avLst/>
          </a:prstGeom>
          <a:solidFill>
            <a:srgbClr val="EA4335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Кружок «Практическая физика»* для 9-11 кл. по желанию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FDB42AE9-3629-47EA-8993-B9302C8181B2}"/>
              </a:ext>
            </a:extLst>
          </p:cNvPr>
          <p:cNvSpPr/>
          <p:nvPr/>
        </p:nvSpPr>
        <p:spPr>
          <a:xfrm>
            <a:off x="2374475" y="4962180"/>
            <a:ext cx="7741110" cy="1004570"/>
          </a:xfrm>
          <a:prstGeom prst="roundRect">
            <a:avLst/>
          </a:prstGeom>
          <a:solidFill>
            <a:srgbClr val="EA4335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EA4335"/>
                </a:solidFill>
                <a:latin typeface="Montserrat" panose="00000500000000000000" pitchFamily="2" charset="-52"/>
              </a:rPr>
              <a:t>Так как основной целью Школьного </a:t>
            </a:r>
            <a:r>
              <a:rPr lang="ru-RU" sz="1400" dirty="0" err="1">
                <a:solidFill>
                  <a:srgbClr val="EA4335"/>
                </a:solidFill>
                <a:latin typeface="Montserrat" panose="00000500000000000000" pitchFamily="2" charset="-52"/>
              </a:rPr>
              <a:t>Кванториума</a:t>
            </a:r>
            <a:r>
              <a:rPr lang="ru-RU" sz="1400" dirty="0">
                <a:solidFill>
                  <a:srgbClr val="EA4335"/>
                </a:solidFill>
                <a:latin typeface="Montserrat" panose="00000500000000000000" pitchFamily="2" charset="-52"/>
              </a:rPr>
              <a:t> является оснащение и улучшение образовательного процесса в школе, мы включили в расписание занятий наших учащихся новые предметы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29B6A95-9791-4D35-B658-0900AC465F3F}"/>
              </a:ext>
            </a:extLst>
          </p:cNvPr>
          <p:cNvSpPr txBox="1"/>
          <p:nvPr/>
        </p:nvSpPr>
        <p:spPr>
          <a:xfrm>
            <a:off x="2374475" y="6163257"/>
            <a:ext cx="77411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EA4335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*Занятия бесплатные. Запись на уроки не требуется, запись на кружки у педагогов школы </a:t>
            </a:r>
            <a:endParaRPr lang="ru-RU" sz="1400" dirty="0">
              <a:solidFill>
                <a:srgbClr val="EA4335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9357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628C7B7-5429-4C1E-90CC-150AA20C5F3A}"/>
              </a:ext>
            </a:extLst>
          </p:cNvPr>
          <p:cNvSpPr/>
          <p:nvPr/>
        </p:nvSpPr>
        <p:spPr>
          <a:xfrm>
            <a:off x="611585" y="897832"/>
            <a:ext cx="6336000" cy="1260000"/>
          </a:xfrm>
          <a:prstGeom prst="roundRect">
            <a:avLst/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«Олимпиадная физика»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учащиеся 6 кл.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индивидуальный отбор мотивированных учащихся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Каждый вторник 16.00. Отбор в группы 10.09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2EC865D-6FB8-453B-B37F-159D5030D1DE}"/>
              </a:ext>
            </a:extLst>
          </p:cNvPr>
          <p:cNvSpPr/>
          <p:nvPr/>
        </p:nvSpPr>
        <p:spPr>
          <a:xfrm>
            <a:off x="3779585" y="2246229"/>
            <a:ext cx="6336000" cy="1260000"/>
          </a:xfrm>
          <a:prstGeom prst="roundRect">
            <a:avLst/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«Соревновательная робототехника»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учащиеся 1-4 кл.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индивидуальный отбор мотивированных учащихся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Занятия по средам 15.00. Отбор в группы состоится 13.09 в 17.30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C445B0A1-5F47-4679-958F-9FD5AAC12875}"/>
              </a:ext>
            </a:extLst>
          </p:cNvPr>
          <p:cNvSpPr/>
          <p:nvPr/>
        </p:nvSpPr>
        <p:spPr>
          <a:xfrm>
            <a:off x="611585" y="3604204"/>
            <a:ext cx="6336000" cy="1260000"/>
          </a:xfrm>
          <a:prstGeom prst="roundRect">
            <a:avLst/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«Соревновательная робототехника»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учащиеся 5-11 кл.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индивидуальный отбор мотивированных учащихся.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Занятия по сб. 18.00. Отбор в группы состоится 18.09 в 19.00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9BFAB7B-690E-4170-B2EE-FEE46A89108E}"/>
              </a:ext>
            </a:extLst>
          </p:cNvPr>
          <p:cNvSpPr txBox="1">
            <a:spLocks/>
          </p:cNvSpPr>
          <p:nvPr/>
        </p:nvSpPr>
        <p:spPr>
          <a:xfrm>
            <a:off x="290319" y="69926"/>
            <a:ext cx="10234677" cy="82867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Внеурочные* олимпиадные занятия (индивидуальный отбор в группы) с использованием оборудования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Кванториума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для обучающихся МБОУ «Школа №98» и других учреждений г. Казани. Начало занятий – с 13.09.21 </a:t>
            </a:r>
            <a:endParaRPr lang="en-US" sz="1600" dirty="0">
              <a:solidFill>
                <a:schemeClr val="accent1">
                  <a:lumMod val="75000"/>
                </a:schemeClr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A1541D98-90AE-4DEB-A348-D83CB919CED9}"/>
              </a:ext>
            </a:extLst>
          </p:cNvPr>
          <p:cNvCxnSpPr>
            <a:cxnSpLocks/>
          </p:cNvCxnSpPr>
          <p:nvPr/>
        </p:nvCxnSpPr>
        <p:spPr>
          <a:xfrm>
            <a:off x="338073" y="897832"/>
            <a:ext cx="0" cy="4960620"/>
          </a:xfrm>
          <a:prstGeom prst="line">
            <a:avLst/>
          </a:prstGeom>
          <a:ln w="57150">
            <a:solidFill>
              <a:srgbClr val="4285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CE133C0-A640-4FED-9B38-458D0842A9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278"/>
          <a:stretch/>
        </p:blipFill>
        <p:spPr>
          <a:xfrm>
            <a:off x="290319" y="5660972"/>
            <a:ext cx="1395185" cy="100457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65AB82D-02B3-4C0A-AC92-90CA1C318491}"/>
              </a:ext>
            </a:extLst>
          </p:cNvPr>
          <p:cNvSpPr/>
          <p:nvPr/>
        </p:nvSpPr>
        <p:spPr>
          <a:xfrm>
            <a:off x="2374475" y="4962180"/>
            <a:ext cx="7741110" cy="1004570"/>
          </a:xfrm>
          <a:prstGeom prst="roundRect">
            <a:avLst/>
          </a:prstGeom>
          <a:solidFill>
            <a:srgbClr val="4285F4">
              <a:alpha val="2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Montserrat" panose="00000500000000000000" pitchFamily="2" charset="-52"/>
              </a:rPr>
              <a:t>С целью поддержки одаренных учащихся, наши педагоги набирают группы на бесплатные олимпиадные кружки из числа мотивированных школьников МБОУ «Школа №98» и других школ г. Казани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CEF6A3-2049-4ADB-A385-E42498C84A68}"/>
              </a:ext>
            </a:extLst>
          </p:cNvPr>
          <p:cNvSpPr txBox="1"/>
          <p:nvPr/>
        </p:nvSpPr>
        <p:spPr>
          <a:xfrm>
            <a:off x="2374475" y="6163257"/>
            <a:ext cx="77411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*Занятия бесплатные. Записаться для прохождения отбора на занятия можно по ссылкам на следующей странице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41202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9BFAB7B-690E-4170-B2EE-FEE46A89108E}"/>
              </a:ext>
            </a:extLst>
          </p:cNvPr>
          <p:cNvSpPr txBox="1">
            <a:spLocks/>
          </p:cNvSpPr>
          <p:nvPr/>
        </p:nvSpPr>
        <p:spPr>
          <a:xfrm>
            <a:off x="474786" y="-108455"/>
            <a:ext cx="9666635" cy="119702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Запись на отбор на олимпиадные занятия на базе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Кванториума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для обучающихся МБОУ «Школа №98» и других учреждений г. Казани. </a:t>
            </a:r>
            <a:endParaRPr lang="en-US" sz="1600" dirty="0">
              <a:solidFill>
                <a:schemeClr val="accent1">
                  <a:lumMod val="75000"/>
                </a:schemeClr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A1541D98-90AE-4DEB-A348-D83CB919CED9}"/>
              </a:ext>
            </a:extLst>
          </p:cNvPr>
          <p:cNvCxnSpPr>
            <a:cxnSpLocks/>
          </p:cNvCxnSpPr>
          <p:nvPr/>
        </p:nvCxnSpPr>
        <p:spPr>
          <a:xfrm>
            <a:off x="338073" y="897832"/>
            <a:ext cx="0" cy="4960620"/>
          </a:xfrm>
          <a:prstGeom prst="line">
            <a:avLst/>
          </a:prstGeom>
          <a:ln w="57150">
            <a:solidFill>
              <a:srgbClr val="4285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CE133C0-A640-4FED-9B38-458D0842A9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278"/>
          <a:stretch/>
        </p:blipFill>
        <p:spPr>
          <a:xfrm>
            <a:off x="290319" y="5660972"/>
            <a:ext cx="1395185" cy="100457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628C7B7-5429-4C1E-90CC-150AA20C5F3A}"/>
              </a:ext>
            </a:extLst>
          </p:cNvPr>
          <p:cNvSpPr/>
          <p:nvPr/>
        </p:nvSpPr>
        <p:spPr>
          <a:xfrm>
            <a:off x="611585" y="893010"/>
            <a:ext cx="7427427" cy="1440000"/>
          </a:xfrm>
          <a:prstGeom prst="roundRect">
            <a:avLst/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«Олимпиадная физика»</a:t>
            </a:r>
          </a:p>
          <a:p>
            <a:pPr algn="ctr"/>
            <a:r>
              <a:rPr lang="en-US" u="sng" dirty="0">
                <a:solidFill>
                  <a:schemeClr val="bg1"/>
                </a:solidFill>
                <a:latin typeface="Montserrat" panose="00000500000000000000" pitchFamily="2" charset="-52"/>
              </a:rPr>
              <a:t>https://docs.google.com/forms/d/1RoSC_lAYJSp0VuN4kp1ajfSfpQeVVkLu2HOBCje5eyA/viewform?edit_requested=true</a:t>
            </a:r>
            <a:r>
              <a:rPr lang="ru-RU" u="sng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2EC865D-6FB8-453B-B37F-159D5030D1DE}"/>
              </a:ext>
            </a:extLst>
          </p:cNvPr>
          <p:cNvSpPr/>
          <p:nvPr/>
        </p:nvSpPr>
        <p:spPr>
          <a:xfrm>
            <a:off x="2688159" y="2556991"/>
            <a:ext cx="7427426" cy="1440000"/>
          </a:xfrm>
          <a:prstGeom prst="roundRect">
            <a:avLst/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«Соревновательная робототехника» </a:t>
            </a: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для 1-4 кл.</a:t>
            </a:r>
          </a:p>
          <a:p>
            <a:pPr algn="ctr"/>
            <a:r>
              <a:rPr lang="en-US" u="sng" dirty="0">
                <a:solidFill>
                  <a:schemeClr val="bg1"/>
                </a:solidFill>
                <a:latin typeface="Montserrat" panose="00000500000000000000" pitchFamily="2" charset="-52"/>
              </a:rPr>
              <a:t>https://docs.google.com/forms/d/1B86V0E7G-UpE4Dqu09fV6uagnaihOFIuvdxU9fMotKc/viewform?edit_requested=true</a:t>
            </a:r>
            <a:r>
              <a:rPr lang="ru-RU" u="sng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C445B0A1-5F47-4679-958F-9FD5AAC12875}"/>
              </a:ext>
            </a:extLst>
          </p:cNvPr>
          <p:cNvSpPr/>
          <p:nvPr/>
        </p:nvSpPr>
        <p:spPr>
          <a:xfrm>
            <a:off x="611585" y="4220972"/>
            <a:ext cx="7427422" cy="1440000"/>
          </a:xfrm>
          <a:prstGeom prst="roundRect">
            <a:avLst/>
          </a:prstGeom>
          <a:solidFill>
            <a:srgbClr val="4285F4"/>
          </a:solidFill>
          <a:ln>
            <a:solidFill>
              <a:srgbClr val="5A9C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«Соревновательная робототехника»</a:t>
            </a: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 для 5-11 кл.</a:t>
            </a:r>
          </a:p>
          <a:p>
            <a:pPr algn="ctr"/>
            <a:r>
              <a:rPr lang="en-US" u="sng" dirty="0">
                <a:solidFill>
                  <a:schemeClr val="bg1"/>
                </a:solidFill>
                <a:latin typeface="Montserrat" panose="00000500000000000000" pitchFamily="2" charset="-52"/>
              </a:rPr>
              <a:t>https://docs.google.com/forms/d/161GbCdSZFwGqc_B9TIwDuZ_6uvalhVRXQtD4WDcDBkE/viewform?edit_requested=true</a:t>
            </a:r>
            <a:r>
              <a:rPr lang="ru-RU" u="sng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endParaRPr lang="ru-RU" sz="1400" u="sng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4369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9BFAB7B-690E-4170-B2EE-FEE46A89108E}"/>
              </a:ext>
            </a:extLst>
          </p:cNvPr>
          <p:cNvSpPr txBox="1">
            <a:spLocks/>
          </p:cNvSpPr>
          <p:nvPr/>
        </p:nvSpPr>
        <p:spPr>
          <a:xfrm>
            <a:off x="290319" y="143483"/>
            <a:ext cx="10234676" cy="66492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Внеурочные мероприятия* на базе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Кванториума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для учащихся школ г. Казани. Начало мероприятий – с 17.09.21 </a:t>
            </a:r>
            <a:endParaRPr lang="en-US" sz="1600" dirty="0">
              <a:solidFill>
                <a:schemeClr val="accent1">
                  <a:lumMod val="75000"/>
                </a:schemeClr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A1541D98-90AE-4DEB-A348-D83CB919CED9}"/>
              </a:ext>
            </a:extLst>
          </p:cNvPr>
          <p:cNvCxnSpPr>
            <a:cxnSpLocks/>
          </p:cNvCxnSpPr>
          <p:nvPr/>
        </p:nvCxnSpPr>
        <p:spPr>
          <a:xfrm>
            <a:off x="338073" y="897832"/>
            <a:ext cx="0" cy="4960620"/>
          </a:xfrm>
          <a:prstGeom prst="line">
            <a:avLst/>
          </a:prstGeom>
          <a:ln w="57150">
            <a:solidFill>
              <a:srgbClr val="4285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CE133C0-A640-4FED-9B38-458D0842A9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278"/>
          <a:stretch/>
        </p:blipFill>
        <p:spPr>
          <a:xfrm>
            <a:off x="290319" y="5660972"/>
            <a:ext cx="1395185" cy="1004570"/>
          </a:xfrm>
          <a:prstGeom prst="rect">
            <a:avLst/>
          </a:prstGeom>
        </p:spPr>
      </p:pic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F5CA7F74-6DB5-48CD-AC70-28A4E4DD1CEF}"/>
              </a:ext>
            </a:extLst>
          </p:cNvPr>
          <p:cNvSpPr/>
          <p:nvPr/>
        </p:nvSpPr>
        <p:spPr>
          <a:xfrm>
            <a:off x="1771496" y="898874"/>
            <a:ext cx="7272322" cy="720000"/>
          </a:xfrm>
          <a:prstGeom prst="roundRect">
            <a:avLst/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В течение года будут проходить разовые мероприятия на базе </a:t>
            </a:r>
            <a:r>
              <a:rPr lang="ru-RU" sz="1600" dirty="0" err="1">
                <a:solidFill>
                  <a:schemeClr val="bg1"/>
                </a:solidFill>
                <a:latin typeface="Montserrat" panose="00000500000000000000" pitchFamily="2" charset="-52"/>
              </a:rPr>
              <a:t>Кванториума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для учащихся школ г. Казани по направлениям: 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C445B0A1-5F47-4679-958F-9FD5AAC12875}"/>
              </a:ext>
            </a:extLst>
          </p:cNvPr>
          <p:cNvSpPr/>
          <p:nvPr/>
        </p:nvSpPr>
        <p:spPr>
          <a:xfrm>
            <a:off x="557097" y="2356690"/>
            <a:ext cx="9725001" cy="828675"/>
          </a:xfrm>
          <a:prstGeom prst="roundRect">
            <a:avLst/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Предварительная запись на мастер-классы (очные и дистанционные) в течение года:</a:t>
            </a:r>
          </a:p>
          <a:p>
            <a:pPr algn="ctr"/>
            <a:r>
              <a:rPr lang="en-US" sz="1600" u="sng" dirty="0">
                <a:solidFill>
                  <a:schemeClr val="bg1"/>
                </a:solidFill>
                <a:latin typeface="Montserrat" panose="00000500000000000000" pitchFamily="2" charset="-52"/>
              </a:rPr>
              <a:t>https://docs.google.com/forms/d/e/1FAIpQLSfoxA-GigYhMT9wnQzS__WFUMJms-rIh0g_28ymqHq0acCCvQ/viewform</a:t>
            </a:r>
            <a:endParaRPr lang="ru-RU" sz="1600" u="sng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EB57E726-920B-4410-857B-217BB04331A4}"/>
              </a:ext>
            </a:extLst>
          </p:cNvPr>
          <p:cNvSpPr/>
          <p:nvPr/>
        </p:nvSpPr>
        <p:spPr>
          <a:xfrm>
            <a:off x="4430021" y="1717782"/>
            <a:ext cx="1980000" cy="540000"/>
          </a:xfrm>
          <a:prstGeom prst="roundRect">
            <a:avLst/>
          </a:prstGeom>
          <a:solidFill>
            <a:srgbClr val="4285F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Робототехника</a:t>
            </a:r>
            <a:endParaRPr lang="ru-RU" sz="1600" u="sng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C937600-C785-46F6-BDD4-63AA5907E355}"/>
              </a:ext>
            </a:extLst>
          </p:cNvPr>
          <p:cNvSpPr/>
          <p:nvPr/>
        </p:nvSpPr>
        <p:spPr>
          <a:xfrm>
            <a:off x="6410021" y="1717782"/>
            <a:ext cx="1980000" cy="540000"/>
          </a:xfrm>
          <a:prstGeom prst="roundRect">
            <a:avLst/>
          </a:prstGeom>
          <a:solidFill>
            <a:srgbClr val="4285F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Лабораторная химия</a:t>
            </a:r>
            <a:endParaRPr lang="ru-RU" sz="1600" u="sng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F4E00CAA-7708-435B-A0FB-FCD61B873459}"/>
              </a:ext>
            </a:extLst>
          </p:cNvPr>
          <p:cNvSpPr/>
          <p:nvPr/>
        </p:nvSpPr>
        <p:spPr>
          <a:xfrm>
            <a:off x="8390021" y="1717782"/>
            <a:ext cx="1980000" cy="540000"/>
          </a:xfrm>
          <a:prstGeom prst="roundRect">
            <a:avLst/>
          </a:prstGeom>
          <a:solidFill>
            <a:srgbClr val="4285F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3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</a:rPr>
              <a:t>D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-моделирование</a:t>
            </a:r>
            <a:endParaRPr lang="ru-RU" sz="1600" u="sng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628C7B7-5429-4C1E-90CC-150AA20C5F3A}"/>
              </a:ext>
            </a:extLst>
          </p:cNvPr>
          <p:cNvSpPr/>
          <p:nvPr/>
        </p:nvSpPr>
        <p:spPr>
          <a:xfrm>
            <a:off x="470021" y="1717782"/>
            <a:ext cx="1980000" cy="540000"/>
          </a:xfrm>
          <a:prstGeom prst="roundRect">
            <a:avLst/>
          </a:prstGeom>
          <a:solidFill>
            <a:srgbClr val="4285F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Практическая физика</a:t>
            </a:r>
            <a:endParaRPr lang="ru-RU" sz="1600" u="sng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4CBD4514-0102-4DBD-B3D3-A97A2F465D5C}"/>
              </a:ext>
            </a:extLst>
          </p:cNvPr>
          <p:cNvSpPr/>
          <p:nvPr/>
        </p:nvSpPr>
        <p:spPr>
          <a:xfrm>
            <a:off x="2450021" y="1717782"/>
            <a:ext cx="1980000" cy="540000"/>
          </a:xfrm>
          <a:prstGeom prst="roundRect">
            <a:avLst/>
          </a:prstGeom>
          <a:solidFill>
            <a:srgbClr val="4285F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chemeClr val="bg1"/>
                </a:solidFill>
                <a:latin typeface="Montserrat" panose="00000500000000000000" pitchFamily="2" charset="-52"/>
              </a:rPr>
              <a:t>Био</a:t>
            </a:r>
            <a:endParaRPr lang="ru-RU" sz="1600" u="sng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7A8558F7-E098-4574-AC6B-907ED15B281C}"/>
              </a:ext>
            </a:extLst>
          </p:cNvPr>
          <p:cNvSpPr/>
          <p:nvPr/>
        </p:nvSpPr>
        <p:spPr>
          <a:xfrm>
            <a:off x="1198134" y="3284016"/>
            <a:ext cx="8419045" cy="1967745"/>
          </a:xfrm>
          <a:prstGeom prst="roundRect">
            <a:avLst/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Ближайшие очные мастер-классы пройдут в сентябре по направлениям: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Робототехника Lego для 1-4 кл.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время – 11.30. </a:t>
            </a:r>
            <a:r>
              <a:rPr lang="ru-RU" sz="1600" u="sng" dirty="0">
                <a:solidFill>
                  <a:schemeClr val="bg1"/>
                </a:solidFill>
                <a:latin typeface="Montserrat" panose="00000500000000000000" pitchFamily="2" charset="-52"/>
              </a:rPr>
              <a:t>18.09.21.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Практическая физика для 8-9 кл.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время – 15.00. </a:t>
            </a:r>
            <a:r>
              <a:rPr lang="ru-RU" sz="1600" u="sng" dirty="0">
                <a:solidFill>
                  <a:schemeClr val="bg1"/>
                </a:solidFill>
                <a:latin typeface="Montserrat" panose="00000500000000000000" pitchFamily="2" charset="-52"/>
              </a:rPr>
              <a:t>17.09.21 г.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3</a:t>
            </a:r>
            <a:r>
              <a:rPr lang="en-US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D</a:t>
            </a:r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 моделирование и веб-дизайн для 5-8 кл.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время – 18.00 </a:t>
            </a:r>
            <a:r>
              <a:rPr lang="ru-RU" sz="1600" u="sng" dirty="0">
                <a:solidFill>
                  <a:schemeClr val="bg1"/>
                </a:solidFill>
                <a:latin typeface="Montserrat" panose="00000500000000000000" pitchFamily="2" charset="-52"/>
              </a:rPr>
              <a:t>17.09.21 г.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Успей записаться на них по ссылке: </a:t>
            </a:r>
            <a:r>
              <a:rPr lang="en-US" sz="1600" u="sng" dirty="0">
                <a:solidFill>
                  <a:schemeClr val="bg1"/>
                </a:solidFill>
                <a:latin typeface="Montserrat" panose="00000500000000000000" pitchFamily="2" charset="-52"/>
              </a:rPr>
              <a:t>https://docs.google.com/forms/d/1vHrXiXV5NOvVZnCQVIP3a07LiVA1FDBWbLzKbKUlR9M/viewform?edit_requested=true</a:t>
            </a:r>
            <a:endParaRPr lang="ru-RU" sz="1600" u="sng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65AB82D-02B3-4C0A-AC92-90CA1C318491}"/>
              </a:ext>
            </a:extLst>
          </p:cNvPr>
          <p:cNvSpPr/>
          <p:nvPr/>
        </p:nvSpPr>
        <p:spPr>
          <a:xfrm>
            <a:off x="1771497" y="5350412"/>
            <a:ext cx="8510602" cy="1364105"/>
          </a:xfrm>
          <a:prstGeom prst="roundRect">
            <a:avLst/>
          </a:prstGeom>
          <a:solidFill>
            <a:srgbClr val="4285F4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Montserrat" panose="00000500000000000000" pitchFamily="2" charset="-52"/>
              </a:rPr>
              <a:t>* Мероприятия бесплатные. Если вы предварительно записались на мастер-классы, вам придет письмо с уведомлением, по каким направлениям пройдут ближайшие. Вы можете выбрать другое направление и записаться уже на конкретную дату, или дождаться мастер-класса по желаемому направлению. Согласно концепции функционирования школьного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Montserrat" panose="00000500000000000000" pitchFamily="2" charset="-52"/>
              </a:rPr>
              <a:t>Кванториума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Montserrat" panose="00000500000000000000" pitchFamily="2" charset="-52"/>
              </a:rPr>
              <a:t> мероприятия могут проходить в очной и дистанционной форме. На базе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Montserrat" panose="00000500000000000000" pitchFamily="2" charset="-52"/>
              </a:rPr>
              <a:t>Кванториума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Montserrat" panose="00000500000000000000" pitchFamily="2" charset="-52"/>
              </a:rPr>
              <a:t> в течение года пройдет не менее 10 подобных мероприятий. </a:t>
            </a:r>
          </a:p>
        </p:txBody>
      </p:sp>
    </p:spTree>
    <p:extLst>
      <p:ext uri="{BB962C8B-B14F-4D97-AF65-F5344CB8AC3E}">
        <p14:creationId xmlns:p14="http://schemas.microsoft.com/office/powerpoint/2010/main" val="304540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628C7B7-5429-4C1E-90CC-150AA20C5F3A}"/>
              </a:ext>
            </a:extLst>
          </p:cNvPr>
          <p:cNvSpPr/>
          <p:nvPr/>
        </p:nvSpPr>
        <p:spPr>
          <a:xfrm>
            <a:off x="611585" y="897832"/>
            <a:ext cx="6336000" cy="720000"/>
          </a:xfrm>
          <a:prstGeom prst="roundRect">
            <a:avLst/>
          </a:prstGeom>
          <a:solidFill>
            <a:srgbClr val="34A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«Робототехника» для 1-4 кл.</a:t>
            </a:r>
            <a:endParaRPr lang="en-US" sz="1600" b="1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algn="ctr"/>
            <a:r>
              <a:rPr lang="ru-RU" sz="1600" u="sng" dirty="0">
                <a:solidFill>
                  <a:schemeClr val="bg1"/>
                </a:solidFill>
                <a:latin typeface="Montserrat" panose="00000500000000000000" pitchFamily="2" charset="-52"/>
              </a:rPr>
              <a:t>Каждый четверг 15.00 либо каждую субботу в промежуток с 10.00 до 13.00.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146F57C-B994-4DFF-BDA7-A4066E3061D5}"/>
              </a:ext>
            </a:extLst>
          </p:cNvPr>
          <p:cNvSpPr/>
          <p:nvPr/>
        </p:nvSpPr>
        <p:spPr>
          <a:xfrm>
            <a:off x="3779585" y="1699132"/>
            <a:ext cx="6336000" cy="720000"/>
          </a:xfrm>
          <a:prstGeom prst="roundRect">
            <a:avLst/>
          </a:prstGeom>
          <a:solidFill>
            <a:srgbClr val="34A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«Робототехника» для 5-8 кл.</a:t>
            </a:r>
            <a:endParaRPr lang="en-US" sz="1600" b="1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algn="ctr"/>
            <a:r>
              <a:rPr lang="ru-RU" sz="1600" u="sng" dirty="0">
                <a:solidFill>
                  <a:schemeClr val="bg1"/>
                </a:solidFill>
                <a:latin typeface="Montserrat" panose="00000500000000000000" pitchFamily="2" charset="-52"/>
              </a:rPr>
              <a:t>Каждую субботу с 15.00 до 19.00.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3AF2EEB-C86D-4C0E-9913-8C8BC56706AF}"/>
              </a:ext>
            </a:extLst>
          </p:cNvPr>
          <p:cNvSpPr/>
          <p:nvPr/>
        </p:nvSpPr>
        <p:spPr>
          <a:xfrm>
            <a:off x="611585" y="2514628"/>
            <a:ext cx="6336000" cy="720000"/>
          </a:xfrm>
          <a:prstGeom prst="roundRect">
            <a:avLst/>
          </a:prstGeom>
          <a:solidFill>
            <a:srgbClr val="34A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«3</a:t>
            </a:r>
            <a:r>
              <a:rPr lang="en-US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D-</a:t>
            </a:r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моделирование» для 5-8 кл.</a:t>
            </a:r>
            <a:endParaRPr lang="en-US" sz="1600" b="1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algn="ctr"/>
            <a:r>
              <a:rPr lang="ru-RU" sz="1600" u="sng" dirty="0">
                <a:solidFill>
                  <a:schemeClr val="bg1"/>
                </a:solidFill>
                <a:latin typeface="Montserrat" panose="00000500000000000000" pitchFamily="2" charset="-52"/>
              </a:rPr>
              <a:t>Каждую пятницу в промежуток с 16.00 до 19.00.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EED00C3-6420-45FC-AE56-0466420CC36D}"/>
              </a:ext>
            </a:extLst>
          </p:cNvPr>
          <p:cNvSpPr/>
          <p:nvPr/>
        </p:nvSpPr>
        <p:spPr>
          <a:xfrm>
            <a:off x="3779585" y="3327227"/>
            <a:ext cx="6336000" cy="720000"/>
          </a:xfrm>
          <a:prstGeom prst="roundRect">
            <a:avLst/>
          </a:prstGeom>
          <a:solidFill>
            <a:srgbClr val="34A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«Ментальная арифметика» для 1-4 кл.</a:t>
            </a:r>
            <a:endParaRPr lang="en-US" sz="1600" b="1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algn="ctr"/>
            <a:r>
              <a:rPr lang="ru-RU" sz="1600" u="sng" dirty="0">
                <a:solidFill>
                  <a:schemeClr val="bg1"/>
                </a:solidFill>
                <a:latin typeface="Montserrat" panose="00000500000000000000" pitchFamily="2" charset="-52"/>
              </a:rPr>
              <a:t>Каждый </a:t>
            </a:r>
            <a:r>
              <a:rPr lang="ru-RU" sz="1600" u="sng" dirty="0" err="1">
                <a:solidFill>
                  <a:schemeClr val="bg1"/>
                </a:solidFill>
                <a:latin typeface="Montserrat" panose="00000500000000000000" pitchFamily="2" charset="-52"/>
              </a:rPr>
              <a:t>пн</a:t>
            </a:r>
            <a:r>
              <a:rPr lang="ru-RU" sz="1600" u="sng" dirty="0">
                <a:solidFill>
                  <a:schemeClr val="bg1"/>
                </a:solidFill>
                <a:latin typeface="Montserrat" panose="00000500000000000000" pitchFamily="2" charset="-52"/>
              </a:rPr>
              <a:t> в промежуток с 15.00 до 18.00.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65AB82D-02B3-4C0A-AC92-90CA1C318491}"/>
              </a:ext>
            </a:extLst>
          </p:cNvPr>
          <p:cNvSpPr/>
          <p:nvPr/>
        </p:nvSpPr>
        <p:spPr>
          <a:xfrm>
            <a:off x="1685504" y="4138089"/>
            <a:ext cx="8430081" cy="1981357"/>
          </a:xfrm>
          <a:prstGeom prst="roundRect">
            <a:avLst/>
          </a:prstGeom>
          <a:solidFill>
            <a:srgbClr val="34A853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34A853"/>
                </a:solidFill>
                <a:latin typeface="Montserrat" panose="00000500000000000000" pitchFamily="2" charset="-52"/>
              </a:rPr>
              <a:t>В связи с большим спросом на реализацию программ по робототехнике и 3</a:t>
            </a:r>
            <a:r>
              <a:rPr lang="en-US" sz="1400" dirty="0">
                <a:solidFill>
                  <a:srgbClr val="34A853"/>
                </a:solidFill>
                <a:latin typeface="Montserrat" panose="00000500000000000000" pitchFamily="2" charset="-52"/>
              </a:rPr>
              <a:t>D</a:t>
            </a:r>
            <a:r>
              <a:rPr lang="ru-RU" sz="1400" dirty="0">
                <a:solidFill>
                  <a:srgbClr val="34A853"/>
                </a:solidFill>
                <a:latin typeface="Montserrat" panose="00000500000000000000" pitchFamily="2" charset="-52"/>
              </a:rPr>
              <a:t>-моделированию в течение года для обучающихся школ г. Казани, кроме бесплатных разовых внеурочных мероприятий мы предусмотрели набор платных групп на дополнительные программы. Школа вправе отказать в предоставлении услуг по следующим причинам: ограниченное количество мест, несоблюдение учащимся правил техники безопасности при работе с оборудованием, невыполнение заказчиком других условий договора, несоответствие биологического/психологического возраста учащегося при работе с мелкими деталями.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9BFAB7B-690E-4170-B2EE-FEE46A89108E}"/>
              </a:ext>
            </a:extLst>
          </p:cNvPr>
          <p:cNvSpPr txBox="1">
            <a:spLocks/>
          </p:cNvSpPr>
          <p:nvPr/>
        </p:nvSpPr>
        <p:spPr>
          <a:xfrm>
            <a:off x="500067" y="94949"/>
            <a:ext cx="9753257" cy="61679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800" dirty="0">
                <a:solidFill>
                  <a:srgbClr val="34A853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Дополнительные* образовательные услуги с использованием оборудования </a:t>
            </a:r>
            <a:r>
              <a:rPr lang="ru-RU" sz="1800" dirty="0" err="1">
                <a:solidFill>
                  <a:srgbClr val="34A853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Кванториума</a:t>
            </a:r>
            <a:r>
              <a:rPr lang="ru-RU" sz="1800" dirty="0">
                <a:solidFill>
                  <a:srgbClr val="34A853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. Начало занятий – с 13.09.21 </a:t>
            </a:r>
            <a:endParaRPr lang="en-US" sz="1800" dirty="0">
              <a:solidFill>
                <a:srgbClr val="34A853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A1541D98-90AE-4DEB-A348-D83CB919CED9}"/>
              </a:ext>
            </a:extLst>
          </p:cNvPr>
          <p:cNvCxnSpPr>
            <a:cxnSpLocks/>
          </p:cNvCxnSpPr>
          <p:nvPr/>
        </p:nvCxnSpPr>
        <p:spPr>
          <a:xfrm>
            <a:off x="338073" y="897832"/>
            <a:ext cx="0" cy="4960620"/>
          </a:xfrm>
          <a:prstGeom prst="line">
            <a:avLst/>
          </a:prstGeom>
          <a:ln w="57150">
            <a:solidFill>
              <a:srgbClr val="34A8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1CEF6A3-2049-4ADB-A385-E42498C84A68}"/>
              </a:ext>
            </a:extLst>
          </p:cNvPr>
          <p:cNvSpPr txBox="1"/>
          <p:nvPr/>
        </p:nvSpPr>
        <p:spPr>
          <a:xfrm>
            <a:off x="5171546" y="6357765"/>
            <a:ext cx="49440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34A853"/>
                </a:solidFill>
                <a:latin typeface="Montserrat" panose="00000500000000000000" pitchFamily="2" charset="-52"/>
              </a:rPr>
              <a:t>*Занятия платные. Запись на следующей странице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A98C10D-B992-4343-A2E3-03E55DDE60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278"/>
          <a:stretch/>
        </p:blipFill>
        <p:spPr>
          <a:xfrm>
            <a:off x="290319" y="5660972"/>
            <a:ext cx="1395185" cy="100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00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628C7B7-5429-4C1E-90CC-150AA20C5F3A}"/>
              </a:ext>
            </a:extLst>
          </p:cNvPr>
          <p:cNvSpPr/>
          <p:nvPr/>
        </p:nvSpPr>
        <p:spPr>
          <a:xfrm>
            <a:off x="611585" y="897832"/>
            <a:ext cx="6336000" cy="936000"/>
          </a:xfrm>
          <a:prstGeom prst="roundRect">
            <a:avLst/>
          </a:prstGeom>
          <a:solidFill>
            <a:srgbClr val="34A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«Робототехника» для 1-4 кл.</a:t>
            </a:r>
            <a:endParaRPr lang="en-US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algn="ctr"/>
            <a:r>
              <a:rPr lang="en-US" sz="1400" u="sng" dirty="0">
                <a:solidFill>
                  <a:schemeClr val="bg1"/>
                </a:solidFill>
                <a:latin typeface="Montserrat" panose="00000500000000000000" pitchFamily="2" charset="-52"/>
              </a:rPr>
              <a:t>https://docs.google.com/forms/d/1OE5vGWMKdfcTCGOHvWHsmCt-_pFcEgCItnuf4JJLekw/viewform?edit_requested=true</a:t>
            </a:r>
            <a:r>
              <a:rPr lang="ru-RU" sz="1400" u="sng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146F57C-B994-4DFF-BDA7-A4066E3061D5}"/>
              </a:ext>
            </a:extLst>
          </p:cNvPr>
          <p:cNvSpPr/>
          <p:nvPr/>
        </p:nvSpPr>
        <p:spPr>
          <a:xfrm>
            <a:off x="3779584" y="2000526"/>
            <a:ext cx="6336000" cy="936000"/>
          </a:xfrm>
          <a:prstGeom prst="roundRect">
            <a:avLst/>
          </a:prstGeom>
          <a:solidFill>
            <a:srgbClr val="34A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«Робототехника» для 5-8 кл.</a:t>
            </a:r>
            <a:endParaRPr lang="en-US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algn="ctr"/>
            <a:r>
              <a:rPr lang="en-US" sz="1400" u="sng" dirty="0">
                <a:solidFill>
                  <a:schemeClr val="bg1"/>
                </a:solidFill>
                <a:latin typeface="Montserrat" panose="00000500000000000000" pitchFamily="2" charset="-52"/>
              </a:rPr>
              <a:t>https://docs.google.com/forms/d/1Qyr3V81pXPQlpSs0XhiaEv244YokX7v3eM2yiwPR4xA/viewform?edit_requested=true</a:t>
            </a:r>
            <a:r>
              <a:rPr lang="ru-RU" sz="1400" u="sng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A9B6343-C30E-4AEB-9BF8-B57D7D35416E}"/>
              </a:ext>
            </a:extLst>
          </p:cNvPr>
          <p:cNvSpPr/>
          <p:nvPr/>
        </p:nvSpPr>
        <p:spPr>
          <a:xfrm>
            <a:off x="611585" y="3103217"/>
            <a:ext cx="6336000" cy="936000"/>
          </a:xfrm>
          <a:prstGeom prst="roundRect">
            <a:avLst/>
          </a:prstGeom>
          <a:solidFill>
            <a:srgbClr val="34A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«3</a:t>
            </a:r>
            <a:r>
              <a:rPr lang="en-US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D-</a:t>
            </a:r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моделирование» для 5-8 кл.</a:t>
            </a:r>
            <a:endParaRPr lang="en-US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algn="ctr"/>
            <a:r>
              <a:rPr lang="en-US" sz="1400" u="sng" dirty="0">
                <a:solidFill>
                  <a:schemeClr val="bg1"/>
                </a:solidFill>
                <a:latin typeface="Montserrat" panose="00000500000000000000" pitchFamily="2" charset="-52"/>
              </a:rPr>
              <a:t>https://docs.google.com/forms/d/1-FaHXXtWEPIqXVwXWILKBv8BT3AwN4dmS9XrHhDNxIk/viewform?edit_requested=true</a:t>
            </a:r>
            <a:endParaRPr lang="ru-RU" sz="1400" u="sng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EED00C3-6420-45FC-AE56-0466420CC36D}"/>
              </a:ext>
            </a:extLst>
          </p:cNvPr>
          <p:cNvSpPr/>
          <p:nvPr/>
        </p:nvSpPr>
        <p:spPr>
          <a:xfrm>
            <a:off x="3779584" y="4205908"/>
            <a:ext cx="6336000" cy="936000"/>
          </a:xfrm>
          <a:prstGeom prst="roundRect">
            <a:avLst/>
          </a:prstGeom>
          <a:solidFill>
            <a:srgbClr val="34A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«Ментальная арифметика» для 1-4 кл.</a:t>
            </a:r>
            <a:endParaRPr lang="en-US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algn="ctr"/>
            <a:r>
              <a:rPr lang="en-US" sz="1400" u="sng" dirty="0">
                <a:solidFill>
                  <a:schemeClr val="bg1"/>
                </a:solidFill>
                <a:latin typeface="Montserrat" panose="00000500000000000000" pitchFamily="2" charset="-52"/>
              </a:rPr>
              <a:t>https://docs.google.com/forms/d/1GDpoQoalBGwh7R_jn4gcetjmBJD0Dl0l5mGDPS4jV-E/viewform?edit_requested=true</a:t>
            </a:r>
            <a:endParaRPr lang="ru-RU" sz="1400" u="sng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65AB82D-02B3-4C0A-AC92-90CA1C318491}"/>
              </a:ext>
            </a:extLst>
          </p:cNvPr>
          <p:cNvSpPr/>
          <p:nvPr/>
        </p:nvSpPr>
        <p:spPr>
          <a:xfrm>
            <a:off x="1899137" y="5308599"/>
            <a:ext cx="8216447" cy="1356943"/>
          </a:xfrm>
          <a:prstGeom prst="roundRect">
            <a:avLst/>
          </a:prstGeom>
          <a:solidFill>
            <a:srgbClr val="34A853">
              <a:alpha val="25098"/>
            </a:srgb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34A853"/>
                </a:solidFill>
                <a:latin typeface="Montserrat" panose="00000500000000000000" pitchFamily="2" charset="-52"/>
              </a:rPr>
              <a:t>На базе Школы также реализуются дополнительные программы по иным направлениям, не относящимся к деятельности </a:t>
            </a:r>
            <a:r>
              <a:rPr lang="ru-RU" sz="1400" dirty="0" err="1">
                <a:solidFill>
                  <a:srgbClr val="34A853"/>
                </a:solidFill>
                <a:latin typeface="Montserrat" panose="00000500000000000000" pitchFamily="2" charset="-52"/>
              </a:rPr>
              <a:t>Кванториума</a:t>
            </a:r>
            <a:r>
              <a:rPr lang="ru-RU" sz="1400" dirty="0">
                <a:solidFill>
                  <a:srgbClr val="34A853"/>
                </a:solidFill>
                <a:latin typeface="Montserrat" panose="00000500000000000000" pitchFamily="2" charset="-52"/>
              </a:rPr>
              <a:t> (запись по ссылкам) : </a:t>
            </a:r>
            <a:r>
              <a:rPr lang="en-US" sz="1400" u="sng" dirty="0">
                <a:solidFill>
                  <a:srgbClr val="34A853"/>
                </a:solidFill>
                <a:latin typeface="Montserrat" panose="00000500000000000000" pitchFamily="2" charset="-52"/>
              </a:rPr>
              <a:t>https://docs.google.com/forms/d/1rzV_LWc6oNZsKbJqKRedMGbObvnCq6-mdm3eyMJn8Zk/viewform?edit_requested=true</a:t>
            </a:r>
            <a:endParaRPr lang="ru-RU" sz="1400" u="sng" dirty="0">
              <a:solidFill>
                <a:srgbClr val="34A853"/>
              </a:solidFill>
              <a:latin typeface="Montserrat" panose="00000500000000000000" pitchFamily="2" charset="-52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9BFAB7B-690E-4170-B2EE-FEE46A89108E}"/>
              </a:ext>
            </a:extLst>
          </p:cNvPr>
          <p:cNvSpPr txBox="1">
            <a:spLocks/>
          </p:cNvSpPr>
          <p:nvPr/>
        </p:nvSpPr>
        <p:spPr>
          <a:xfrm>
            <a:off x="1565031" y="192458"/>
            <a:ext cx="7710853" cy="49360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800" dirty="0">
                <a:solidFill>
                  <a:srgbClr val="34A853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Запись на дополнительные платные образовательные услуги</a:t>
            </a:r>
            <a:endParaRPr lang="en-US" sz="1800" dirty="0">
              <a:solidFill>
                <a:srgbClr val="34A853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A1541D98-90AE-4DEB-A348-D83CB919CED9}"/>
              </a:ext>
            </a:extLst>
          </p:cNvPr>
          <p:cNvCxnSpPr>
            <a:cxnSpLocks/>
          </p:cNvCxnSpPr>
          <p:nvPr/>
        </p:nvCxnSpPr>
        <p:spPr>
          <a:xfrm>
            <a:off x="338073" y="897832"/>
            <a:ext cx="0" cy="4960620"/>
          </a:xfrm>
          <a:prstGeom prst="line">
            <a:avLst/>
          </a:prstGeom>
          <a:ln w="57150">
            <a:solidFill>
              <a:srgbClr val="34A8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CFFF765-BF53-4DAC-9ACE-AD8AAA44C5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278"/>
          <a:stretch/>
        </p:blipFill>
        <p:spPr>
          <a:xfrm>
            <a:off x="290319" y="5660972"/>
            <a:ext cx="1395185" cy="100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21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9BFAB7B-690E-4170-B2EE-FEE46A89108E}"/>
              </a:ext>
            </a:extLst>
          </p:cNvPr>
          <p:cNvSpPr txBox="1">
            <a:spLocks/>
          </p:cNvSpPr>
          <p:nvPr/>
        </p:nvSpPr>
        <p:spPr>
          <a:xfrm>
            <a:off x="1870810" y="1223786"/>
            <a:ext cx="6695516" cy="175680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600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Ждем Вас в школьном технопарке «</a:t>
            </a:r>
            <a:r>
              <a:rPr lang="ru-RU" sz="3600" dirty="0" err="1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Кванториум</a:t>
            </a:r>
            <a:r>
              <a:rPr lang="ru-RU" sz="3600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»!</a:t>
            </a:r>
            <a:endParaRPr lang="en-US" sz="3600" dirty="0">
              <a:solidFill>
                <a:srgbClr val="002060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ABC1C35-2090-4079-844D-75F71624929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183" y="3429000"/>
            <a:ext cx="1914210" cy="1914210"/>
          </a:xfrm>
          <a:prstGeom prst="rect">
            <a:avLst/>
          </a:prstGeom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B193AC69-8B3E-498C-A384-AAC3152FCDAE}"/>
              </a:ext>
            </a:extLst>
          </p:cNvPr>
          <p:cNvSpPr txBox="1">
            <a:spLocks/>
          </p:cNvSpPr>
          <p:nvPr/>
        </p:nvSpPr>
        <p:spPr>
          <a:xfrm>
            <a:off x="1870810" y="5136620"/>
            <a:ext cx="1700956" cy="4262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600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Инстаграм</a:t>
            </a:r>
            <a:endParaRPr lang="ru-RU" sz="1100" dirty="0">
              <a:solidFill>
                <a:srgbClr val="002060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94995C-7261-4072-AB68-816346A1795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117" y="3435530"/>
            <a:ext cx="1914209" cy="1914209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E4EE4E84-127C-47D7-9C96-EC52BB6320E3}"/>
              </a:ext>
            </a:extLst>
          </p:cNvPr>
          <p:cNvSpPr txBox="1">
            <a:spLocks/>
          </p:cNvSpPr>
          <p:nvPr/>
        </p:nvSpPr>
        <p:spPr>
          <a:xfrm>
            <a:off x="6758741" y="5130094"/>
            <a:ext cx="1700956" cy="4262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1600" dirty="0" err="1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edu.tatar</a:t>
            </a:r>
            <a:endParaRPr lang="ru-RU" sz="1100" dirty="0">
              <a:solidFill>
                <a:srgbClr val="002060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A1541D98-90AE-4DEB-A348-D83CB919CED9}"/>
              </a:ext>
            </a:extLst>
          </p:cNvPr>
          <p:cNvCxnSpPr>
            <a:cxnSpLocks/>
          </p:cNvCxnSpPr>
          <p:nvPr/>
        </p:nvCxnSpPr>
        <p:spPr>
          <a:xfrm>
            <a:off x="338073" y="897832"/>
            <a:ext cx="0" cy="496062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CE133C0-A640-4FED-9B38-458D0842A9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7278"/>
          <a:stretch/>
        </p:blipFill>
        <p:spPr>
          <a:xfrm>
            <a:off x="290319" y="5660972"/>
            <a:ext cx="1395185" cy="100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70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26872</TotalTime>
  <Words>1203</Words>
  <Application>Microsoft Office PowerPoint</Application>
  <PresentationFormat>Широкоэкранный</PresentationFormat>
  <Paragraphs>99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Montserrat</vt:lpstr>
      <vt:lpstr>Montserrat Black</vt:lpstr>
      <vt:lpstr>Verdana</vt:lpstr>
      <vt:lpstr>Тема Office</vt:lpstr>
      <vt:lpstr>Школьный технопарк «Кванториум»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Приоритетный проект</dc:title>
  <dc:creator>Asus</dc:creator>
  <cp:lastModifiedBy>Талгат Хамитов</cp:lastModifiedBy>
  <cp:revision>165</cp:revision>
  <cp:lastPrinted>2021-01-20T12:53:45Z</cp:lastPrinted>
  <dcterms:created xsi:type="dcterms:W3CDTF">2017-03-05T14:49:31Z</dcterms:created>
  <dcterms:modified xsi:type="dcterms:W3CDTF">2021-09-08T17:08:05Z</dcterms:modified>
</cp:coreProperties>
</file>