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3CC33"/>
    <a:srgbClr val="00CC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96" y="-57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barChart>
        <c:barDir val="col"/>
        <c:grouping val="clustered"/>
        <c:ser>
          <c:idx val="0"/>
          <c:order val="0"/>
          <c:tx>
            <c:strRef>
              <c:f>Лист1!$B$1</c:f>
              <c:strCache>
                <c:ptCount val="1"/>
                <c:pt idx="0">
                  <c:v>высокий</c:v>
                </c:pt>
              </c:strCache>
            </c:strRef>
          </c:tx>
          <c:dLbls>
            <c:dLbl>
              <c:idx val="0"/>
              <c:layout/>
              <c:tx>
                <c:rich>
                  <a:bodyPr/>
                  <a:lstStyle/>
                  <a:p>
                    <a:r>
                      <a:rPr lang="en-US" smtClean="0"/>
                      <a:t>47</a:t>
                    </a:r>
                    <a:r>
                      <a:rPr lang="ru-RU" smtClean="0"/>
                      <a:t> %</a:t>
                    </a:r>
                    <a:endParaRPr lang="en-US"/>
                  </a:p>
                </c:rich>
              </c:tx>
              <c:showVal val="1"/>
            </c:dLbl>
            <c:dLbl>
              <c:idx val="1"/>
              <c:layout/>
              <c:tx>
                <c:rich>
                  <a:bodyPr/>
                  <a:lstStyle/>
                  <a:p>
                    <a:r>
                      <a:rPr lang="en-US" smtClean="0"/>
                      <a:t>24</a:t>
                    </a:r>
                    <a:r>
                      <a:rPr lang="ru-RU" smtClean="0"/>
                      <a:t>%</a:t>
                    </a:r>
                    <a:endParaRPr lang="en-US"/>
                  </a:p>
                </c:rich>
              </c:tx>
              <c:showVal val="1"/>
            </c:dLbl>
            <c:dLbl>
              <c:idx val="2"/>
              <c:layout/>
              <c:tx>
                <c:rich>
                  <a:bodyPr/>
                  <a:lstStyle/>
                  <a:p>
                    <a:r>
                      <a:rPr lang="en-US" smtClean="0"/>
                      <a:t>38</a:t>
                    </a:r>
                    <a:r>
                      <a:rPr lang="ru-RU" smtClean="0"/>
                      <a:t>%</a:t>
                    </a:r>
                    <a:endParaRPr lang="en-US"/>
                  </a:p>
                </c:rich>
              </c:tx>
              <c:showVal val="1"/>
            </c:dLbl>
            <c:showVal val="1"/>
          </c:dLbls>
          <c:cat>
            <c:strRef>
              <c:f>Лист1!$A$2:$A$4</c:f>
              <c:strCache>
                <c:ptCount val="3"/>
                <c:pt idx="0">
                  <c:v>1А класс</c:v>
                </c:pt>
                <c:pt idx="1">
                  <c:v>1Б класс</c:v>
                </c:pt>
                <c:pt idx="2">
                  <c:v>1В класс</c:v>
                </c:pt>
              </c:strCache>
            </c:strRef>
          </c:cat>
          <c:val>
            <c:numRef>
              <c:f>Лист1!$B$2:$B$4</c:f>
              <c:numCache>
                <c:formatCode>General</c:formatCode>
                <c:ptCount val="3"/>
                <c:pt idx="0">
                  <c:v>47</c:v>
                </c:pt>
                <c:pt idx="1">
                  <c:v>24</c:v>
                </c:pt>
                <c:pt idx="2">
                  <c:v>38</c:v>
                </c:pt>
              </c:numCache>
            </c:numRef>
          </c:val>
        </c:ser>
        <c:ser>
          <c:idx val="1"/>
          <c:order val="1"/>
          <c:tx>
            <c:strRef>
              <c:f>Лист1!$C$1</c:f>
              <c:strCache>
                <c:ptCount val="1"/>
                <c:pt idx="0">
                  <c:v>средний</c:v>
                </c:pt>
              </c:strCache>
            </c:strRef>
          </c:tx>
          <c:dLbls>
            <c:dLbl>
              <c:idx val="0"/>
              <c:layout/>
              <c:tx>
                <c:rich>
                  <a:bodyPr/>
                  <a:lstStyle/>
                  <a:p>
                    <a:r>
                      <a:rPr lang="en-US" smtClean="0"/>
                      <a:t>37</a:t>
                    </a:r>
                    <a:r>
                      <a:rPr lang="ru-RU" smtClean="0"/>
                      <a:t>%</a:t>
                    </a:r>
                    <a:endParaRPr lang="en-US"/>
                  </a:p>
                </c:rich>
              </c:tx>
              <c:showVal val="1"/>
            </c:dLbl>
            <c:dLbl>
              <c:idx val="1"/>
              <c:layout/>
              <c:tx>
                <c:rich>
                  <a:bodyPr/>
                  <a:lstStyle/>
                  <a:p>
                    <a:r>
                      <a:rPr lang="en-US" smtClean="0"/>
                      <a:t>33</a:t>
                    </a:r>
                    <a:r>
                      <a:rPr lang="ru-RU" smtClean="0"/>
                      <a:t> %</a:t>
                    </a:r>
                    <a:endParaRPr lang="en-US"/>
                  </a:p>
                </c:rich>
              </c:tx>
              <c:showVal val="1"/>
            </c:dLbl>
            <c:dLbl>
              <c:idx val="2"/>
              <c:layout/>
              <c:tx>
                <c:rich>
                  <a:bodyPr/>
                  <a:lstStyle/>
                  <a:p>
                    <a:r>
                      <a:rPr lang="en-US" smtClean="0"/>
                      <a:t>46</a:t>
                    </a:r>
                    <a:r>
                      <a:rPr lang="ru-RU" smtClean="0"/>
                      <a:t>%</a:t>
                    </a:r>
                    <a:endParaRPr lang="en-US"/>
                  </a:p>
                </c:rich>
              </c:tx>
              <c:showVal val="1"/>
            </c:dLbl>
            <c:showVal val="1"/>
          </c:dLbls>
          <c:cat>
            <c:strRef>
              <c:f>Лист1!$A$2:$A$4</c:f>
              <c:strCache>
                <c:ptCount val="3"/>
                <c:pt idx="0">
                  <c:v>1А класс</c:v>
                </c:pt>
                <c:pt idx="1">
                  <c:v>1Б класс</c:v>
                </c:pt>
                <c:pt idx="2">
                  <c:v>1В класс</c:v>
                </c:pt>
              </c:strCache>
            </c:strRef>
          </c:cat>
          <c:val>
            <c:numRef>
              <c:f>Лист1!$C$2:$C$4</c:f>
              <c:numCache>
                <c:formatCode>General</c:formatCode>
                <c:ptCount val="3"/>
                <c:pt idx="0">
                  <c:v>37</c:v>
                </c:pt>
                <c:pt idx="1">
                  <c:v>33</c:v>
                </c:pt>
                <c:pt idx="2">
                  <c:v>46</c:v>
                </c:pt>
              </c:numCache>
            </c:numRef>
          </c:val>
        </c:ser>
        <c:ser>
          <c:idx val="2"/>
          <c:order val="2"/>
          <c:tx>
            <c:strRef>
              <c:f>Лист1!$D$1</c:f>
              <c:strCache>
                <c:ptCount val="1"/>
                <c:pt idx="0">
                  <c:v>ниже среднего</c:v>
                </c:pt>
              </c:strCache>
            </c:strRef>
          </c:tx>
          <c:dLbls>
            <c:dLbl>
              <c:idx val="0"/>
              <c:layout/>
              <c:tx>
                <c:rich>
                  <a:bodyPr/>
                  <a:lstStyle/>
                  <a:p>
                    <a:r>
                      <a:rPr lang="en-US" smtClean="0"/>
                      <a:t>16</a:t>
                    </a:r>
                    <a:r>
                      <a:rPr lang="ru-RU" smtClean="0"/>
                      <a:t>%</a:t>
                    </a:r>
                    <a:endParaRPr lang="en-US"/>
                  </a:p>
                </c:rich>
              </c:tx>
              <c:showVal val="1"/>
            </c:dLbl>
            <c:dLbl>
              <c:idx val="1"/>
              <c:layout/>
              <c:tx>
                <c:rich>
                  <a:bodyPr/>
                  <a:lstStyle/>
                  <a:p>
                    <a:r>
                      <a:rPr lang="en-US" smtClean="0"/>
                      <a:t>24</a:t>
                    </a:r>
                    <a:r>
                      <a:rPr lang="ru-RU" smtClean="0"/>
                      <a:t>%</a:t>
                    </a:r>
                    <a:endParaRPr lang="en-US"/>
                  </a:p>
                </c:rich>
              </c:tx>
              <c:showVal val="1"/>
            </c:dLbl>
            <c:dLbl>
              <c:idx val="2"/>
              <c:layout/>
              <c:tx>
                <c:rich>
                  <a:bodyPr/>
                  <a:lstStyle/>
                  <a:p>
                    <a:r>
                      <a:rPr lang="en-US" smtClean="0"/>
                      <a:t>4</a:t>
                    </a:r>
                    <a:r>
                      <a:rPr lang="ru-RU" smtClean="0"/>
                      <a:t>%</a:t>
                    </a:r>
                    <a:endParaRPr lang="en-US"/>
                  </a:p>
                </c:rich>
              </c:tx>
              <c:showVal val="1"/>
            </c:dLbl>
            <c:showVal val="1"/>
          </c:dLbls>
          <c:cat>
            <c:strRef>
              <c:f>Лист1!$A$2:$A$4</c:f>
              <c:strCache>
                <c:ptCount val="3"/>
                <c:pt idx="0">
                  <c:v>1А класс</c:v>
                </c:pt>
                <c:pt idx="1">
                  <c:v>1Б класс</c:v>
                </c:pt>
                <c:pt idx="2">
                  <c:v>1В класс</c:v>
                </c:pt>
              </c:strCache>
            </c:strRef>
          </c:cat>
          <c:val>
            <c:numRef>
              <c:f>Лист1!$D$2:$D$4</c:f>
              <c:numCache>
                <c:formatCode>General</c:formatCode>
                <c:ptCount val="3"/>
                <c:pt idx="0">
                  <c:v>16</c:v>
                </c:pt>
                <c:pt idx="1">
                  <c:v>24</c:v>
                </c:pt>
                <c:pt idx="2">
                  <c:v>4</c:v>
                </c:pt>
              </c:numCache>
            </c:numRef>
          </c:val>
        </c:ser>
        <c:ser>
          <c:idx val="3"/>
          <c:order val="3"/>
          <c:tx>
            <c:strRef>
              <c:f>Лист1!$E$1</c:f>
              <c:strCache>
                <c:ptCount val="1"/>
                <c:pt idx="0">
                  <c:v>низкий</c:v>
                </c:pt>
              </c:strCache>
            </c:strRef>
          </c:tx>
          <c:dLbls>
            <c:dLbl>
              <c:idx val="0"/>
              <c:layout/>
              <c:tx>
                <c:rich>
                  <a:bodyPr/>
                  <a:lstStyle/>
                  <a:p>
                    <a:r>
                      <a:rPr lang="en-US" smtClean="0"/>
                      <a:t>0</a:t>
                    </a:r>
                    <a:r>
                      <a:rPr lang="ru-RU" smtClean="0"/>
                      <a:t>%</a:t>
                    </a:r>
                    <a:endParaRPr lang="en-US"/>
                  </a:p>
                </c:rich>
              </c:tx>
              <c:showVal val="1"/>
            </c:dLbl>
            <c:dLbl>
              <c:idx val="1"/>
              <c:layout/>
              <c:tx>
                <c:rich>
                  <a:bodyPr/>
                  <a:lstStyle/>
                  <a:p>
                    <a:r>
                      <a:rPr lang="en-US" smtClean="0"/>
                      <a:t>19</a:t>
                    </a:r>
                    <a:r>
                      <a:rPr lang="ru-RU" smtClean="0"/>
                      <a:t>%</a:t>
                    </a:r>
                    <a:endParaRPr lang="en-US"/>
                  </a:p>
                </c:rich>
              </c:tx>
              <c:showVal val="1"/>
            </c:dLbl>
            <c:dLbl>
              <c:idx val="2"/>
              <c:layout/>
              <c:tx>
                <c:rich>
                  <a:bodyPr/>
                  <a:lstStyle/>
                  <a:p>
                    <a:r>
                      <a:rPr lang="en-US" smtClean="0"/>
                      <a:t>12</a:t>
                    </a:r>
                    <a:r>
                      <a:rPr lang="ru-RU" smtClean="0"/>
                      <a:t>%</a:t>
                    </a:r>
                    <a:endParaRPr lang="en-US"/>
                  </a:p>
                </c:rich>
              </c:tx>
              <c:showVal val="1"/>
            </c:dLbl>
            <c:showVal val="1"/>
          </c:dLbls>
          <c:cat>
            <c:strRef>
              <c:f>Лист1!$A$2:$A$4</c:f>
              <c:strCache>
                <c:ptCount val="3"/>
                <c:pt idx="0">
                  <c:v>1А класс</c:v>
                </c:pt>
                <c:pt idx="1">
                  <c:v>1Б класс</c:v>
                </c:pt>
                <c:pt idx="2">
                  <c:v>1В класс</c:v>
                </c:pt>
              </c:strCache>
            </c:strRef>
          </c:cat>
          <c:val>
            <c:numRef>
              <c:f>Лист1!$E$2:$E$4</c:f>
              <c:numCache>
                <c:formatCode>General</c:formatCode>
                <c:ptCount val="3"/>
                <c:pt idx="0">
                  <c:v>0</c:v>
                </c:pt>
                <c:pt idx="1">
                  <c:v>19</c:v>
                </c:pt>
                <c:pt idx="2">
                  <c:v>12</c:v>
                </c:pt>
              </c:numCache>
            </c:numRef>
          </c:val>
        </c:ser>
        <c:dLbls>
          <c:showVal val="1"/>
        </c:dLbls>
        <c:gapWidth val="75"/>
        <c:axId val="2265088"/>
        <c:axId val="2266624"/>
      </c:barChart>
      <c:catAx>
        <c:axId val="2265088"/>
        <c:scaling>
          <c:orientation val="minMax"/>
        </c:scaling>
        <c:axPos val="b"/>
        <c:majorTickMark val="none"/>
        <c:tickLblPos val="nextTo"/>
        <c:crossAx val="2266624"/>
        <c:crosses val="autoZero"/>
        <c:auto val="1"/>
        <c:lblAlgn val="ctr"/>
        <c:lblOffset val="100"/>
      </c:catAx>
      <c:valAx>
        <c:axId val="2266624"/>
        <c:scaling>
          <c:orientation val="minMax"/>
        </c:scaling>
        <c:axPos val="l"/>
        <c:numFmt formatCode="General" sourceLinked="1"/>
        <c:majorTickMark val="none"/>
        <c:tickLblPos val="nextTo"/>
        <c:crossAx val="2265088"/>
        <c:crosses val="autoZero"/>
        <c:crossBetween val="between"/>
      </c:valAx>
    </c:plotArea>
    <c:legend>
      <c:legendPos val="b"/>
      <c:layout/>
    </c:legend>
    <c:plotVisOnly val="1"/>
  </c:chart>
  <c:txPr>
    <a:bodyPr/>
    <a:lstStyle/>
    <a:p>
      <a:pPr>
        <a:defRPr sz="1800"/>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F02294-F85C-4926-B5FE-CD43F0F575DB}" type="datetimeFigureOut">
              <a:rPr lang="ru-RU" smtClean="0"/>
              <a:pPr/>
              <a:t>13.01.2016</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77DF29-7189-4A52-B736-B94F1B96C42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2301626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795078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1970357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1267671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1447452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342199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2547007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1025425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1492476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3398750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045068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3076469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414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3097815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283208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CD16BE4-3FFA-4E9E-AADF-F4BB8FB1A5B2}" type="datetimeFigureOut">
              <a:rPr lang="ru-RU" smtClean="0"/>
              <a:pPr/>
              <a:t>13.01.2016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2701349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D16BE4-3FFA-4E9E-AADF-F4BB8FB1A5B2}" type="datetimeFigureOut">
              <a:rPr lang="ru-RU" smtClean="0"/>
              <a:pPr/>
              <a:t>13.01.2016</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6E0B734-D466-4603-A6B4-D9C130947038}" type="slidenum">
              <a:rPr lang="ru-RU" smtClean="0"/>
              <a:pPr/>
              <a:t>‹#›</a:t>
            </a:fld>
            <a:endParaRPr lang="ru-RU"/>
          </a:p>
        </p:txBody>
      </p:sp>
    </p:spTree>
    <p:extLst>
      <p:ext uri="{BB962C8B-B14F-4D97-AF65-F5344CB8AC3E}">
        <p14:creationId xmlns:p14="http://schemas.microsoft.com/office/powerpoint/2010/main" xmlns="" val="2494118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ru-RU" b="1" dirty="0" err="1">
                <a:solidFill>
                  <a:srgbClr val="000000"/>
                </a:solidFill>
                <a:latin typeface="Times New Roman" pitchFamily="18" charset="0"/>
                <a:cs typeface="Times New Roman" pitchFamily="18" charset="0"/>
              </a:rPr>
              <a:t>Гиперактивный</a:t>
            </a:r>
            <a:r>
              <a:rPr lang="ru-RU" b="1" dirty="0">
                <a:solidFill>
                  <a:srgbClr val="000000"/>
                </a:solidFill>
                <a:latin typeface="Times New Roman" pitchFamily="18" charset="0"/>
                <a:cs typeface="Times New Roman" pitchFamily="18" charset="0"/>
              </a:rPr>
              <a:t> ребенок</a:t>
            </a:r>
            <a:endParaRPr lang="ru-RU" dirty="0">
              <a:solidFill>
                <a:srgbClr val="0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xmlns="" val="2637733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32547" y="1432604"/>
            <a:ext cx="8316227" cy="4093428"/>
          </a:xfrm>
          <a:prstGeom prst="rect">
            <a:avLst/>
          </a:prstGeom>
        </p:spPr>
        <p:txBody>
          <a:bodyPr wrap="square">
            <a:spAutoFit/>
          </a:bodyPr>
          <a:lstStyle/>
          <a:p>
            <a:pPr indent="457200" algn="just"/>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В последнее время учителя и воспитатели все чаще сталкиваются с детьми, двигательная активность которых выходит за рамки представлений о просто подвижном ребенке. Большинство детей дошкольного и младшего школьного возраста отличаются подвижностью, но при этом могут внимательно выслушать взрослого и выполнить его указания. Большинство…но, в каждом классе встречаются дети, которым трудно долго сидеть на одном месте, молчать, подчиняться инструкциям. Они  создают дополнительные трудности в работе воспитателям и учителям, потому что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гиперподвижны</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гипервспыльчивы</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гиперраздражительны</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и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гипербезответственны</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(от греческого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hyper</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 над, сверху) – составная часть сложных слов, указывающая на превышение нормы. Слово «активный» пришло в русский язык из латинского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act</a:t>
            </a:r>
            <a:r>
              <a:rPr lang="en-US" sz="2000" dirty="0" err="1" smtClean="0">
                <a:effectLst/>
                <a:latin typeface="Times New Roman" panose="02020603050405020304" pitchFamily="18" charset="0"/>
                <a:ea typeface="Calibri" panose="020F0502020204030204" pitchFamily="34" charset="0"/>
                <a:cs typeface="Times New Roman" panose="02020603050405020304" pitchFamily="18" charset="0"/>
              </a:rPr>
              <a:t>i</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vus</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и означает «действенный, деятельный».</a:t>
            </a:r>
            <a:endParaRPr lang="ru-RU" sz="2000" dirty="0"/>
          </a:p>
        </p:txBody>
      </p:sp>
    </p:spTree>
    <p:extLst>
      <p:ext uri="{BB962C8B-B14F-4D97-AF65-F5344CB8AC3E}">
        <p14:creationId xmlns:p14="http://schemas.microsoft.com/office/powerpoint/2010/main" xmlns="" val="942020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52901" y="1020277"/>
            <a:ext cx="8787865" cy="2315570"/>
          </a:xfrm>
          <a:prstGeom prst="rect">
            <a:avLst/>
          </a:prstGeom>
        </p:spPr>
        <p:txBody>
          <a:bodyPr wrap="square">
            <a:spAutoFit/>
          </a:bodyPr>
          <a:lstStyle/>
          <a:p>
            <a:pPr algn="just">
              <a:lnSpc>
                <a:spcPct val="115000"/>
              </a:lnSpc>
              <a:spcAft>
                <a:spcPts val="10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Гиперактивность</a:t>
            </a: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 – совокупность симптомов, связанных с чрезмерной моторной и психической активностью ребенка.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Поведение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гиперактивных</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детей может быть внешне похожим на поведение детей с симптомами других поведенческих расстройств, например, повышенной нервозности,    поэтому наиболее часто задаваемый педагогами вопрос: </a:t>
            </a: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как определить </a:t>
            </a:r>
            <a:r>
              <a:rPr lang="ru-RU" sz="2000" b="1"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гиперактивного</a:t>
            </a: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 ребенка?</a:t>
            </a:r>
            <a:endParaRPr lang="ru-RU" sz="2000" dirty="0"/>
          </a:p>
        </p:txBody>
      </p:sp>
    </p:spTree>
    <p:extLst>
      <p:ext uri="{BB962C8B-B14F-4D97-AF65-F5344CB8AC3E}">
        <p14:creationId xmlns:p14="http://schemas.microsoft.com/office/powerpoint/2010/main" xmlns="" val="4269444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70660" y="771896"/>
            <a:ext cx="7873340" cy="5127045"/>
          </a:xfrm>
          <a:prstGeom prst="rect">
            <a:avLst/>
          </a:prstGeom>
        </p:spPr>
        <p:txBody>
          <a:bodyPr wrap="square">
            <a:spAutoFit/>
          </a:bodyPr>
          <a:lstStyle/>
          <a:p>
            <a:pPr>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Основные критерии </a:t>
            </a:r>
            <a:r>
              <a:rPr lang="ru-RU" b="1"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гиперактивности</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(схема наблюдения за </a:t>
            </a:r>
            <a:r>
              <a:rPr lang="ru-RU" b="1" dirty="0" err="1" smtClean="0">
                <a:effectLst/>
                <a:latin typeface="Times New Roman" panose="02020603050405020304" pitchFamily="18" charset="0"/>
                <a:ea typeface="Calibri" panose="020F0502020204030204" pitchFamily="34" charset="0"/>
                <a:cs typeface="Times New Roman" panose="02020603050405020304" pitchFamily="18" charset="0"/>
              </a:rPr>
              <a:t>бенком</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Дефицит активного внимания: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непоследователен, ему трудно долго удерживать внимание;</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не слушает, когда к нему обращаются;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с большим энтузиазмом берется за задание, но так и не заканчивает его;</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испытывает трудности в самоорганизации;</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часто теряет вещи;</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избегает скучных и требующих умственных усилий заданий;</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часто бывает забывчивым.</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Двигательная расторможенность</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постоянно ерзает;</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проявляет признаки беспокойства: барабанит пальцами,  двигается в        кресле, бегает, забирается куда-либо;</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очень говорлив.</a:t>
            </a:r>
            <a:endParaRPr lang="ru-RU" dirty="0"/>
          </a:p>
        </p:txBody>
      </p:sp>
    </p:spTree>
    <p:extLst>
      <p:ext uri="{BB962C8B-B14F-4D97-AF65-F5344CB8AC3E}">
        <p14:creationId xmlns:p14="http://schemas.microsoft.com/office/powerpoint/2010/main" xmlns="" val="3190070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84416" y="1128156"/>
            <a:ext cx="7944592" cy="3724609"/>
          </a:xfrm>
          <a:prstGeom prst="rect">
            <a:avLst/>
          </a:prstGeom>
        </p:spPr>
        <p:txBody>
          <a:bodyPr wrap="square">
            <a:spAutoFit/>
          </a:bodyPr>
          <a:lstStyle/>
          <a:p>
            <a:pPr>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Импульсивность:</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начинает отвечать, не дослушав вопроса;</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не способен дождаться своей очереди, часто вмешивается, прерывает;</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плохо сосредоточивает внимание;</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не может дожидаться вознаграждения (если между действием и с             вознаграждением  есть пауза);</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не может контролировать и регулировать свои действия, поведение слабоуправляемо правилами;</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itchFamily="2" charset="2"/>
              <a:buChar char="ü"/>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при выполнении заданий ведет себя по-разному и показывает очень разные результаты:  на некоторых занятиях ребенок спокоен, на других – нет, на одних уроках он успешен, на других -  нет;       </a:t>
            </a:r>
            <a:endParaRPr lang="ru-RU" dirty="0"/>
          </a:p>
        </p:txBody>
      </p:sp>
    </p:spTree>
    <p:extLst>
      <p:ext uri="{BB962C8B-B14F-4D97-AF65-F5344CB8AC3E}">
        <p14:creationId xmlns:p14="http://schemas.microsoft.com/office/powerpoint/2010/main" xmlns="" val="4228636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55668" y="2136338"/>
            <a:ext cx="7588332" cy="1754326"/>
          </a:xfrm>
          <a:prstGeom prst="rect">
            <a:avLst/>
          </a:prstGeom>
        </p:spPr>
        <p:txBody>
          <a:bodyPr wrap="square">
            <a:spAutoFit/>
          </a:bodyPr>
          <a:lstStyle/>
          <a:p>
            <a:pPr indent="457200" algn="just"/>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Часто взрослые считают, что ребенок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гиперактивен</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только на том основании, что он очень много двигается, непоседлив. Такая точка зрения ошибочна, так как другие проявления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гиперактивности</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(дефицит активного внимания, импульсивность)  в этом случае не учитываются. Особенно часто  взрослые не обращают должного внимания на проявление у ребенка импульсивности. </a:t>
            </a:r>
            <a:endParaRPr lang="ru-RU" dirty="0"/>
          </a:p>
        </p:txBody>
      </p:sp>
    </p:spTree>
    <p:extLst>
      <p:ext uri="{BB962C8B-B14F-4D97-AF65-F5344CB8AC3E}">
        <p14:creationId xmlns:p14="http://schemas.microsoft.com/office/powerpoint/2010/main" xmlns="" val="732566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5049" y="1024751"/>
            <a:ext cx="7338951" cy="3852850"/>
          </a:xfrm>
          <a:prstGeom prst="rect">
            <a:avLst/>
          </a:prstGeom>
        </p:spPr>
        <p:txBody>
          <a:bodyPr wrap="square">
            <a:spAutoFit/>
          </a:bodyPr>
          <a:lstStyle/>
          <a:p>
            <a:pPr algn="ctr">
              <a:lnSpc>
                <a:spcPct val="115000"/>
              </a:lnSpc>
              <a:spcAft>
                <a:spcPts val="1000"/>
              </a:spcAft>
            </a:pP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Что же такое импульсивность? </a:t>
            </a:r>
          </a:p>
          <a:p>
            <a:pPr indent="457200">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Импульсивность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особенность поведения человека (в устойчивых формах – черта характера), заключающаяся в склонности действовать по первому побуждению под влиянием внешних эмоций.</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Импульсивный человек не обдумывает свои поступки, не взвешивает  все «за» и «против», он быстро и непосредственно реагирует и нередко столь же быстро раскаивается в своих действиях. Выявить импульсивность можно с помощью анкеты «Признаки импульсивности». Она разработана для педагогов, не содержит специальных медицинских и психологических терминов и поэтому не вызовет трудностей при ее заполнении и интерпретации.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381316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6291" y="1184027"/>
            <a:ext cx="7647709" cy="4043158"/>
          </a:xfrm>
          <a:prstGeom prst="rect">
            <a:avLst/>
          </a:prstGeom>
        </p:spPr>
        <p:txBody>
          <a:bodyPr wrap="square">
            <a:spAutoFit/>
          </a:bodyPr>
          <a:lstStyle/>
          <a:p>
            <a:pPr algn="ctr">
              <a:lnSpc>
                <a:spcPct val="115000"/>
              </a:lnSpc>
              <a:spcAft>
                <a:spcPts val="10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Анкета </a:t>
            </a:r>
            <a:r>
              <a:rPr lang="ru-RU" b="1" dirty="0" smtClean="0">
                <a:latin typeface="Times New Roman" panose="02020603050405020304" pitchFamily="18" charset="0"/>
                <a:ea typeface="Calibri" panose="020F0502020204030204" pitchFamily="34" charset="0"/>
                <a:cs typeface="Times New Roman" panose="02020603050405020304" pitchFamily="18" charset="0"/>
              </a:rPr>
              <a:t>(</a:t>
            </a:r>
            <a:r>
              <a:rPr lang="ru-RU" dirty="0" smtClean="0">
                <a:latin typeface="Times New Roman" panose="02020603050405020304" pitchFamily="18" charset="0"/>
                <a:ea typeface="Calibri" panose="020F0502020204030204" pitchFamily="34" charset="0"/>
                <a:cs typeface="Times New Roman" panose="02020603050405020304" pitchFamily="18" charset="0"/>
              </a:rPr>
              <a:t>признаки импульсивности)</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Всегда быстро находит ответ, когда его о чем-то спрашивают (возможно, и неверный).</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У него часто меняется настроение.</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Многие вещи его раздражают, выводят из себя.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Ему нравится работа, которую можно делать быстро.</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Обидчив, но не злопамятен.</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Часто чувствуется, что ему все надоело.</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Быстро, не колеблясь, принимает  решения.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Может резко отказаться от еды, которую не любит.</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Нередко отвлекается на занятиях.</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Когда кто-то из ребят на него кричит, он кричит в ответ.</a:t>
            </a:r>
            <a:endParaRPr lang="ru-RU" dirty="0"/>
          </a:p>
        </p:txBody>
      </p:sp>
    </p:spTree>
    <p:extLst>
      <p:ext uri="{BB962C8B-B14F-4D97-AF65-F5344CB8AC3E}">
        <p14:creationId xmlns:p14="http://schemas.microsoft.com/office/powerpoint/2010/main" xmlns="" val="2827866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76301" y="1630816"/>
            <a:ext cx="7267699" cy="3277820"/>
          </a:xfrm>
          <a:prstGeom prst="rect">
            <a:avLst/>
          </a:prstGeom>
        </p:spPr>
        <p:txBody>
          <a:bodyPr wrap="square">
            <a:spAutoFit/>
          </a:bodyPr>
          <a:lstStyle/>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11. Обычно  он уверен, что справится с любым заданием.</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12. Может нагрубить взрослым.</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Calibri" panose="020F0502020204030204" pitchFamily="34" charset="0"/>
                <a:ea typeface="Calibri" panose="020F0502020204030204" pitchFamily="34" charset="0"/>
                <a:cs typeface="Times New Roman" panose="02020603050405020304" pitchFamily="18" charset="0"/>
              </a:rPr>
              <a:t>13.</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Временами кажется, что  он переполнен энергией.</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14. Это человек действия, рассуждать не умеет и не любит.</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15. Требует к себе внимания, не хочет ждать.</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Calibri" panose="020F0502020204030204" pitchFamily="34" charset="0"/>
                <a:ea typeface="Calibri" panose="020F0502020204030204" pitchFamily="34" charset="0"/>
                <a:cs typeface="Times New Roman" panose="02020603050405020304" pitchFamily="18" charset="0"/>
              </a:rPr>
              <a:t>16.</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В играх не подчиняется общим правилам.</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17. Горячится во время разговора, часто повышает голос.</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18. Легко забывает поручения старших, увлекается игрой.</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19. Любит организовывать и предводительствовать.</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1000"/>
              </a:spcAft>
            </a:pPr>
            <a:r>
              <a:rPr lang="ru-RU" dirty="0" smtClean="0">
                <a:latin typeface="Times New Roman" panose="02020603050405020304" pitchFamily="18" charset="0"/>
                <a:ea typeface="Calibri" panose="020F0502020204030204" pitchFamily="34" charset="0"/>
                <a:cs typeface="Times New Roman" panose="02020603050405020304" pitchFamily="18" charset="0"/>
              </a:rPr>
              <a:t>20.</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Похвала и порицание действует на него сильнее, чем на других.</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258412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5678" y="889844"/>
            <a:ext cx="7208322" cy="4247317"/>
          </a:xfrm>
          <a:prstGeom prst="rect">
            <a:avLst/>
          </a:prstGeom>
        </p:spPr>
        <p:txBody>
          <a:bodyPr wrap="square">
            <a:spAutoFit/>
          </a:bodyPr>
          <a:lstStyle/>
          <a:p>
            <a:pPr indent="457200"/>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Каждый взрослый, работающий с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гиперактивным</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ребенком, знает, сколько хлопот и неприятностей доставляет тот окружающим. Однако это только одна сторона медали. Нельзя забывать, что в первую очередь страдает сам ребенок. Ведь он не может вести себя так, как требуют взрослые, и  не потому, что не хочет, а потому, что его физиологические возможности не позволяют ему сделать это. Такому ребенку трудно долгое время сидеть неподвижно, не ерзать, не разговаривать.  Постоянные окрики, замечания, угрозы наказания не улучшают его поведение, а порой  даже становятся источниками новых конфликтов. Кроме того, такие формы воздействия могут способствовать формированию у ребенка отрицательных черт характера. В результате страдают все: и ребенок, и взрослые, и дети, с которыми он общается. Добиться того, чтобы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гиперактивный</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ребенок стал послушным и покладистым еще не удавалось никому, а научиться жить в мире и сотрудничать с ним – вполне посильная задача.</a:t>
            </a:r>
            <a:endParaRPr lang="ru-RU" dirty="0"/>
          </a:p>
        </p:txBody>
      </p:sp>
    </p:spTree>
    <p:extLst>
      <p:ext uri="{BB962C8B-B14F-4D97-AF65-F5344CB8AC3E}">
        <p14:creationId xmlns:p14="http://schemas.microsoft.com/office/powerpoint/2010/main" xmlns="" val="867637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38795" y="629392"/>
            <a:ext cx="7671460" cy="5445593"/>
          </a:xfrm>
          <a:prstGeom prst="rect">
            <a:avLst/>
          </a:prstGeom>
        </p:spPr>
        <p:txBody>
          <a:bodyPr wrap="square">
            <a:spAutoFit/>
          </a:bodyPr>
          <a:lstStyle/>
          <a:p>
            <a:pPr algn="ctr">
              <a:lnSpc>
                <a:spcPct val="115000"/>
              </a:lnSpc>
              <a:spcAft>
                <a:spcPts val="1000"/>
              </a:spcAft>
            </a:pPr>
            <a:r>
              <a:rPr lang="ru-RU" b="1"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Гиперактивность</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не является результатом плохого  воспитания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Когда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гиперактивный</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ребенок вскакивает с места во время урока и начинает ходить по классу, это не из-за того, что его не научили, как себя вести. Просто он не может контролировать свои импульсы. Он склонен действовать по первому побуждению под влиянием внешних эмоций. Ему трудно долгое время сидеть неподвижно, не ерзать, не разговаривать,  он часто задевает и роняет различные предметы, толкает сверстников и т.п. И одной строгой дисциплины для преодоления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гиперактивности</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недостаточно.</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В действительности же слишком строгое воспитание, вплоть до наказания ребенка за невозможность самоконтроля, часто может только обострить симптомы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гиперактивности</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Если у ребенка высока  потребность в двигательной активности, нет смысла подавлять ее. Лучше попытаться научить его выплескивать энергию приемлемыми способами: занимаясь спортом, танцами и подвижными играми. Эмоциональное напряжение нужно тоже снижать.</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6532345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79418" y="593766"/>
            <a:ext cx="7564582" cy="4361707"/>
          </a:xfrm>
          <a:prstGeom prst="rect">
            <a:avLst/>
          </a:prstGeom>
        </p:spPr>
        <p:txBody>
          <a:bodyPr wrap="square">
            <a:spAutoFit/>
          </a:bodyPr>
          <a:lstStyle/>
          <a:p>
            <a:pPr algn="ctr">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Рекомендации, которые позволяют нормализовать взаимоотношения педагога с ребенком и его родителями, помогают достигать более  высоких результатов на занятиях:</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mj-lt"/>
              <a:buAutoNum type="arabicPeriod"/>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Работа с такими детьми должна строиться на индивидуальной основе, а особое внимание следует уделять их отвлекаемости, слабой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саморегуляции</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и самоорганизации. Целесообразно по возможности игнорировать вызывающие поступки и поощрять хорошее поведение ребенка.</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Во время занятий или уроков важно ограничивать до минимума отвлекающие факторы. Этому, в частности, может способствовать оптимальный выбор места для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гиперактивного</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ученика в группе или в классе за партой – в центре помещения напротив стола педагога, классной доски.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0202654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67543" y="1116281"/>
            <a:ext cx="7576457" cy="4552015"/>
          </a:xfrm>
          <a:prstGeom prst="rect">
            <a:avLst/>
          </a:prstGeom>
        </p:spPr>
        <p:txBody>
          <a:bodyPr wrap="square">
            <a:spAutoFit/>
          </a:bodyPr>
          <a:lstStyle/>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3. Ребенку должна быть предоставлена возможность в случаях затруднений быстро обратиться за помощью к педагогу. Его занятия необходимо строить по четко распланированному, стереотипному распорядку, используя для этого специальный календарь или дневник.</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4. Задания, предлагаемые на занятиях, следует разъяснять ребенку отдельно или, если это в школе, написать на доске, ни в коем случае не сопровождая ироничным объяснением, что делается это специально для «нашего особенного мальчика (девочки).</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10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5. На определенный отрезок времени ребенку дается лишь одно задание. Если предстоит выполнить большое задание, оно предлагается в виде последовательных частей, и педагог периодически контролирует ход работы над каждой из частей, внося необходимы коррективы. Во время учебного дня предусматриваются возможности для двигательной «разрядки»: физического труда, спортивных упражнений.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609061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5044" y="1341911"/>
            <a:ext cx="7528956" cy="3215752"/>
          </a:xfrm>
          <a:prstGeom prst="rect">
            <a:avLst/>
          </a:prstGeom>
        </p:spPr>
        <p:txBody>
          <a:bodyPr wrap="square">
            <a:spAutoFit/>
          </a:bodyPr>
          <a:lstStyle/>
          <a:p>
            <a:pPr marL="228600" algn="ctr">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Наиболее эффективными методами психолого-педагогической коррекции являются: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Поведенческая психотерапия: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Цель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изменение отношения к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гиперактивному</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ребенку его семейного и учебного окружения. Необходимое  условие успеха – комплексный подход. Требуется выработать: единые принципы в отношении воспитания ребенка (система вознаграждений, помощь и поддержка взрослых и  участие в совместной деятельности). Постоянный обмен информацией.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362284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85060" y="1502575"/>
            <a:ext cx="6958940" cy="3534301"/>
          </a:xfrm>
          <a:prstGeom prst="rect">
            <a:avLst/>
          </a:prstGeom>
        </p:spPr>
        <p:txBody>
          <a:bodyPr wrap="square">
            <a:spAutoFit/>
          </a:bodyPr>
          <a:lstStyle/>
          <a:p>
            <a:pPr marL="228600" algn="ctr">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Программа «вознаграждения»</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Каждый день перед ребенком ставится определенная цель, которую он должен достичь.</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Усилия ребенка при достижении этой цели всячески поощряется.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В конце дня поведение  ребенок оценивается в соответствии с  достигнутыми результатами.</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Родители и педагоги обязательно сообщают друг другу о достижениях ребенка.</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При значительном улучшении в поведении ребенок получает давно обещанное вознаграждение.</a:t>
            </a:r>
            <a:endParaRPr lang="ru-RU" dirty="0"/>
          </a:p>
        </p:txBody>
      </p:sp>
    </p:spTree>
    <p:extLst>
      <p:ext uri="{BB962C8B-B14F-4D97-AF65-F5344CB8AC3E}">
        <p14:creationId xmlns:p14="http://schemas.microsoft.com/office/powerpoint/2010/main" xmlns="" val="316731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2551" y="929598"/>
            <a:ext cx="7291449" cy="4361707"/>
          </a:xfrm>
          <a:prstGeom prst="rect">
            <a:avLst/>
          </a:prstGeom>
        </p:spPr>
        <p:txBody>
          <a:bodyPr wrap="square">
            <a:spAutoFit/>
          </a:bodyPr>
          <a:lstStyle/>
          <a:p>
            <a:pPr marL="457200" algn="ctr">
              <a:lnSpc>
                <a:spcPct val="115000"/>
              </a:lnSpc>
              <a:spcAft>
                <a:spcPts val="10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Коррекционное воздействие включает следующие приемы и технологии:</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Обучение приемам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саморегуляции</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через использование релаксаций, визуализаций.</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Обучение самомассажу.</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Игры для развития быстроты реакций, координации движений.</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Игры на развитие тактильного взаимодействия.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Пальчиковые игры.</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Подвижные игры  с использованием сдерживающих моментов.</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Психогимнастические</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этюды для обучения пониманию и выражению эмоционального состояния.</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Работа с глиной, водой и песком.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179168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9423" y="609600"/>
            <a:ext cx="7908966" cy="1320800"/>
          </a:xfrm>
        </p:spPr>
        <p:txBody>
          <a:bodyPr>
            <a:noAutofit/>
          </a:bodyPr>
          <a:lstStyle/>
          <a:p>
            <a:pPr algn="ctr"/>
            <a:r>
              <a:rPr lang="ru-RU" sz="2800" b="1" dirty="0" smtClean="0">
                <a:solidFill>
                  <a:schemeClr val="tx1"/>
                </a:solidFill>
                <a:latin typeface="Times New Roman" pitchFamily="18" charset="0"/>
                <a:cs typeface="Times New Roman" pitchFamily="18" charset="0"/>
              </a:rPr>
              <a:t>Уровень готовности первоклассников к школьному обучению </a:t>
            </a:r>
            <a:br>
              <a:rPr lang="ru-RU" sz="2800" b="1" dirty="0" smtClean="0">
                <a:solidFill>
                  <a:schemeClr val="tx1"/>
                </a:solidFill>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2015-2016 учебный год  </a:t>
            </a:r>
            <a:endParaRPr lang="ru-RU" sz="2000" b="1"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282535" y="2160588"/>
          <a:ext cx="8657112" cy="38814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260</TotalTime>
  <Words>1472</Words>
  <Application>Microsoft Office PowerPoint</Application>
  <PresentationFormat>Произвольный</PresentationFormat>
  <Paragraphs>92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Грань</vt:lpstr>
      <vt:lpstr>Гиперактивный ребенок</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Уровень готовности первоклассников к школьному обучению  2015-2016 учебный год  </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Гиперактивный ребенок</dc:title>
  <dc:creator>Владимир Моргацкий</dc:creator>
  <cp:lastModifiedBy>User</cp:lastModifiedBy>
  <cp:revision>10</cp:revision>
  <dcterms:created xsi:type="dcterms:W3CDTF">2016-01-03T09:03:05Z</dcterms:created>
  <dcterms:modified xsi:type="dcterms:W3CDTF">2016-01-13T09:19:34Z</dcterms:modified>
</cp:coreProperties>
</file>