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68" r:id="rId4"/>
    <p:sldId id="269" r:id="rId5"/>
    <p:sldId id="270" r:id="rId6"/>
    <p:sldId id="271" r:id="rId7"/>
    <p:sldId id="272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2" autoAdjust="0"/>
    <p:restoredTop sz="94660"/>
  </p:normalViewPr>
  <p:slideViewPr>
    <p:cSldViewPr snapToGrid="0">
      <p:cViewPr varScale="1">
        <p:scale>
          <a:sx n="61" d="100"/>
          <a:sy n="61" d="100"/>
        </p:scale>
        <p:origin x="96" y="2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5FE0FA-A2B3-4BB5-85C3-A20AC181B723}" type="datetimeFigureOut">
              <a:rPr lang="ru-RU" smtClean="0"/>
              <a:t>12.12.2017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896C95-BCBB-4216-93B7-479EB70AC7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49231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8887-5FEC-46A0-9576-ECB89F3524FA}" type="datetimeFigureOut">
              <a:rPr lang="ru-RU" smtClean="0"/>
              <a:t>12.12.2017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5FF0D-81F0-4D9D-ACC4-2553AD22A8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8077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8887-5FEC-46A0-9576-ECB89F3524FA}" type="datetimeFigureOut">
              <a:rPr lang="ru-RU" smtClean="0"/>
              <a:t>12.12.2017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5FF0D-81F0-4D9D-ACC4-2553AD22A8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00951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8887-5FEC-46A0-9576-ECB89F3524FA}" type="datetimeFigureOut">
              <a:rPr lang="ru-RU" smtClean="0"/>
              <a:t>12.12.2017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5FF0D-81F0-4D9D-ACC4-2553AD22A8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48866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8887-5FEC-46A0-9576-ECB89F3524FA}" type="datetimeFigureOut">
              <a:rPr lang="ru-RU" smtClean="0"/>
              <a:t>12.12.2017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5FF0D-81F0-4D9D-ACC4-2553AD22A8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0204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8887-5FEC-46A0-9576-ECB89F3524FA}" type="datetimeFigureOut">
              <a:rPr lang="ru-RU" smtClean="0"/>
              <a:t>12.12.2017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5FF0D-81F0-4D9D-ACC4-2553AD22A8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65404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8887-5FEC-46A0-9576-ECB89F3524FA}" type="datetimeFigureOut">
              <a:rPr lang="ru-RU" smtClean="0"/>
              <a:t>12.12.2017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5FF0D-81F0-4D9D-ACC4-2553AD22A8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24926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8887-5FEC-46A0-9576-ECB89F3524FA}" type="datetimeFigureOut">
              <a:rPr lang="ru-RU" smtClean="0"/>
              <a:t>12.12.2017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5FF0D-81F0-4D9D-ACC4-2553AD22A8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87660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8887-5FEC-46A0-9576-ECB89F3524FA}" type="datetimeFigureOut">
              <a:rPr lang="ru-RU" smtClean="0"/>
              <a:t>12.12.2017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5FF0D-81F0-4D9D-ACC4-2553AD22A8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76526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8887-5FEC-46A0-9576-ECB89F3524FA}" type="datetimeFigureOut">
              <a:rPr lang="ru-RU" smtClean="0"/>
              <a:t>12.12.2017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5FF0D-81F0-4D9D-ACC4-2553AD22A8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26268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8887-5FEC-46A0-9576-ECB89F3524FA}" type="datetimeFigureOut">
              <a:rPr lang="ru-RU" smtClean="0"/>
              <a:t>12.12.2017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5FF0D-81F0-4D9D-ACC4-2553AD22A8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29832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8887-5FEC-46A0-9576-ECB89F3524FA}" type="datetimeFigureOut">
              <a:rPr lang="ru-RU" smtClean="0"/>
              <a:t>12.12.2017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5FF0D-81F0-4D9D-ACC4-2553AD22A8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9129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588887-5FEC-46A0-9576-ECB89F3524FA}" type="datetimeFigureOut">
              <a:rPr lang="ru-RU" smtClean="0"/>
              <a:t>12.12.2017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55FF0D-81F0-4D9D-ACC4-2553AD22A8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9342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png"/><Relationship Id="rId7" Type="http://schemas.openxmlformats.org/officeDocument/2006/relationships/image" Target="../media/image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emf"/><Relationship Id="rId4" Type="http://schemas.openxmlformats.org/officeDocument/2006/relationships/image" Target="../media/image14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11" Type="http://schemas.openxmlformats.org/officeDocument/2006/relationships/image" Target="../media/image25.jpeg"/><Relationship Id="rId5" Type="http://schemas.openxmlformats.org/officeDocument/2006/relationships/image" Target="../media/image19.png"/><Relationship Id="rId10" Type="http://schemas.openxmlformats.org/officeDocument/2006/relationships/image" Target="../media/image24.jpeg"/><Relationship Id="rId4" Type="http://schemas.openxmlformats.org/officeDocument/2006/relationships/image" Target="../media/image18.jpeg"/><Relationship Id="rId9" Type="http://schemas.openxmlformats.org/officeDocument/2006/relationships/image" Target="../media/image23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97420" y="1343080"/>
            <a:ext cx="9144000" cy="2387600"/>
          </a:xfrm>
          <a:solidFill>
            <a:schemeClr val="accent1">
              <a:alpha val="51000"/>
            </a:schemeClr>
          </a:solidFill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ДОО «Вектор» МБОУ «СОШ №153» Кировского района </a:t>
            </a:r>
            <a:r>
              <a:rPr lang="ru-RU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г.Казани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29547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8161" y="-129549"/>
            <a:ext cx="10515600" cy="1088920"/>
          </a:xfrm>
        </p:spPr>
        <p:txBody>
          <a:bodyPr/>
          <a:lstStyle/>
          <a:p>
            <a:pPr algn="ctr"/>
            <a:r>
              <a:rPr lang="ru-RU" b="1" dirty="0" smtClean="0"/>
              <a:t>Система работы ДОО «Вектор»</a:t>
            </a:r>
            <a:endParaRPr lang="ru-RU" b="1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011" y="824459"/>
            <a:ext cx="10498641" cy="5857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7325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-233965"/>
            <a:ext cx="10515600" cy="1325563"/>
          </a:xfrm>
        </p:spPr>
        <p:txBody>
          <a:bodyPr/>
          <a:lstStyle/>
          <a:p>
            <a:pPr algn="ctr"/>
            <a:r>
              <a:rPr lang="ru-RU" b="1" dirty="0" smtClean="0"/>
              <a:t>Работа по направлениям РДШ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199" y="1091598"/>
            <a:ext cx="11159359" cy="5624512"/>
          </a:xfrm>
        </p:spPr>
        <p:txBody>
          <a:bodyPr>
            <a:normAutofit fontScale="47500" lnSpcReduction="20000"/>
          </a:bodyPr>
          <a:lstStyle/>
          <a:p>
            <a:r>
              <a:rPr lang="ru-RU" sz="3300" b="1" dirty="0" smtClean="0"/>
              <a:t>Военно-патриотическое</a:t>
            </a:r>
          </a:p>
          <a:p>
            <a:pPr marL="0" indent="0">
              <a:buNone/>
            </a:pPr>
            <a:r>
              <a:rPr lang="ru-RU" sz="3300" dirty="0" smtClean="0"/>
              <a:t>1.Отряд ЮИД «Движок», «</a:t>
            </a:r>
            <a:r>
              <a:rPr lang="ru-RU" sz="3300" dirty="0" err="1" smtClean="0"/>
              <a:t>Светофорик</a:t>
            </a:r>
            <a:r>
              <a:rPr lang="ru-RU" sz="3300" dirty="0" smtClean="0"/>
              <a:t>»</a:t>
            </a:r>
          </a:p>
          <a:p>
            <a:pPr marL="0" indent="0">
              <a:buNone/>
            </a:pPr>
            <a:r>
              <a:rPr lang="ru-RU" sz="3300" dirty="0" smtClean="0"/>
              <a:t>2. Отряд профилактики </a:t>
            </a:r>
            <a:r>
              <a:rPr lang="ru-RU" sz="3300" dirty="0"/>
              <a:t>п</a:t>
            </a:r>
            <a:r>
              <a:rPr lang="ru-RU" sz="3300" dirty="0" smtClean="0"/>
              <a:t>равонарушений «Я-гражданин»</a:t>
            </a:r>
          </a:p>
          <a:p>
            <a:pPr marL="0" indent="0">
              <a:buNone/>
            </a:pPr>
            <a:r>
              <a:rPr lang="ru-RU" sz="3300" dirty="0" smtClean="0"/>
              <a:t>3. Дружина юных пожарных «Огнетушитель»</a:t>
            </a:r>
          </a:p>
          <a:p>
            <a:r>
              <a:rPr lang="ru-RU" sz="3300" b="1" dirty="0" smtClean="0"/>
              <a:t>Информационно – </a:t>
            </a:r>
            <a:r>
              <a:rPr lang="ru-RU" sz="3300" b="1" dirty="0" err="1" smtClean="0"/>
              <a:t>медийное</a:t>
            </a:r>
            <a:endParaRPr lang="ru-RU" sz="3300" b="1" dirty="0" smtClean="0"/>
          </a:p>
          <a:p>
            <a:pPr marL="514350" indent="-514350">
              <a:buAutoNum type="arabicPeriod"/>
            </a:pPr>
            <a:r>
              <a:rPr lang="ru-RU" sz="3300" dirty="0" smtClean="0"/>
              <a:t>Работа редакции школьной газеты «Спектр -Цвета школьной жизни»</a:t>
            </a:r>
          </a:p>
          <a:p>
            <a:pPr marL="514350" indent="-514350">
              <a:buAutoNum type="arabicPeriod"/>
            </a:pPr>
            <a:r>
              <a:rPr lang="ru-RU" sz="3300" dirty="0" smtClean="0"/>
              <a:t>работа </a:t>
            </a:r>
            <a:r>
              <a:rPr lang="ru-RU" sz="3300" dirty="0" err="1" smtClean="0"/>
              <a:t>инстаграм</a:t>
            </a:r>
            <a:r>
              <a:rPr lang="ru-RU" sz="3300" dirty="0" smtClean="0"/>
              <a:t> страницы школы 153</a:t>
            </a:r>
          </a:p>
          <a:p>
            <a:r>
              <a:rPr lang="ru-RU" sz="3300" b="1" dirty="0" smtClean="0"/>
              <a:t>Гражданская активность</a:t>
            </a:r>
          </a:p>
          <a:p>
            <a:pPr marL="514350" indent="-514350">
              <a:buAutoNum type="arabicPeriod"/>
            </a:pPr>
            <a:r>
              <a:rPr lang="ru-RU" sz="3300" dirty="0" smtClean="0"/>
              <a:t>Работа школьного музея МБОУ «СОШ № 153»</a:t>
            </a:r>
          </a:p>
          <a:p>
            <a:pPr marL="514350" indent="-514350">
              <a:buAutoNum type="arabicPeriod"/>
            </a:pPr>
            <a:r>
              <a:rPr lang="ru-RU" sz="3300" dirty="0" smtClean="0"/>
              <a:t>Волонтерское движение</a:t>
            </a:r>
          </a:p>
          <a:p>
            <a:pPr marL="514350" indent="-514350">
              <a:buAutoNum type="arabicPeriod"/>
            </a:pPr>
            <a:r>
              <a:rPr lang="ru-RU" sz="3300" dirty="0" smtClean="0"/>
              <a:t>Работа поискового отряда «Поиск»</a:t>
            </a:r>
          </a:p>
          <a:p>
            <a:pPr marL="514350" indent="-514350">
              <a:buAutoNum type="arabicPeriod"/>
            </a:pPr>
            <a:r>
              <a:rPr lang="ru-RU" sz="3300" dirty="0" smtClean="0"/>
              <a:t>Работа центра «Отечество»</a:t>
            </a:r>
          </a:p>
          <a:p>
            <a:r>
              <a:rPr lang="ru-RU" sz="3300" b="1" dirty="0" smtClean="0"/>
              <a:t>Личностное развитие</a:t>
            </a:r>
          </a:p>
          <a:p>
            <a:pPr marL="514350" indent="-514350">
              <a:buAutoNum type="arabicPeriod"/>
            </a:pPr>
            <a:r>
              <a:rPr lang="ru-RU" sz="3300" dirty="0" smtClean="0"/>
              <a:t>Работа студии «Этикет»</a:t>
            </a:r>
          </a:p>
          <a:p>
            <a:pPr marL="514350" indent="-514350">
              <a:buAutoNum type="arabicPeriod"/>
            </a:pPr>
            <a:r>
              <a:rPr lang="ru-RU" sz="3300" dirty="0" smtClean="0"/>
              <a:t>Работа студии «Палитра»</a:t>
            </a:r>
          </a:p>
          <a:p>
            <a:pPr marL="514350" indent="-514350">
              <a:buAutoNum type="arabicPeriod"/>
            </a:pPr>
            <a:r>
              <a:rPr lang="ru-RU" sz="3300" dirty="0" smtClean="0"/>
              <a:t>Работа студии «Кулисы»</a:t>
            </a:r>
          </a:p>
          <a:p>
            <a:pPr marL="514350" indent="-514350">
              <a:buAutoNum type="arabicPeriod"/>
            </a:pPr>
            <a:r>
              <a:rPr lang="en-US" sz="3300" dirty="0" smtClean="0"/>
              <a:t>SMS-</a:t>
            </a:r>
            <a:r>
              <a:rPr lang="ru-RU" sz="3300" dirty="0" smtClean="0"/>
              <a:t>дети</a:t>
            </a:r>
          </a:p>
          <a:p>
            <a:pPr marL="514350" indent="-514350">
              <a:buAutoNum type="arabicPeriod"/>
            </a:pPr>
            <a:r>
              <a:rPr lang="ru-RU" sz="3300" dirty="0" err="1" smtClean="0"/>
              <a:t>Профориентационная</a:t>
            </a:r>
            <a:r>
              <a:rPr lang="ru-RU" sz="3300" dirty="0" smtClean="0"/>
              <a:t> работа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44288"/>
          <a:stretch/>
        </p:blipFill>
        <p:spPr>
          <a:xfrm>
            <a:off x="7852751" y="1091598"/>
            <a:ext cx="3671841" cy="5172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9086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80090" y="-199739"/>
            <a:ext cx="10515600" cy="1325563"/>
          </a:xfrm>
        </p:spPr>
        <p:txBody>
          <a:bodyPr/>
          <a:lstStyle/>
          <a:p>
            <a:pPr algn="ctr"/>
            <a:r>
              <a:rPr lang="ru-RU" b="1" dirty="0" smtClean="0"/>
              <a:t>Военно-патриотическое направление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3779" y="1125824"/>
            <a:ext cx="6133023" cy="5606052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Участие в мероприятиях данной направленности</a:t>
            </a:r>
          </a:p>
          <a:p>
            <a:pPr marL="514350" indent="-514350">
              <a:buAutoNum type="arabicParenR"/>
            </a:pPr>
            <a:r>
              <a:rPr lang="ru-RU" dirty="0" smtClean="0"/>
              <a:t>Всероссийский конкурс сочинений РДШ  «Россия устремленная в будущее» (участие – </a:t>
            </a:r>
            <a:r>
              <a:rPr lang="ru-RU" dirty="0" err="1" smtClean="0"/>
              <a:t>Шигапова</a:t>
            </a:r>
            <a:r>
              <a:rPr lang="ru-RU" dirty="0" smtClean="0"/>
              <a:t> </a:t>
            </a:r>
            <a:r>
              <a:rPr lang="ru-RU" dirty="0" err="1" smtClean="0"/>
              <a:t>Эльвина</a:t>
            </a:r>
            <a:r>
              <a:rPr lang="ru-RU" dirty="0" smtClean="0"/>
              <a:t> 10 класс)</a:t>
            </a:r>
          </a:p>
          <a:p>
            <a:pPr marL="514350" indent="-514350">
              <a:buAutoNum type="arabicParenR"/>
            </a:pPr>
            <a:r>
              <a:rPr lang="ru-RU" dirty="0" smtClean="0"/>
              <a:t>Городской конкурс чтецов собственных сочинений «Нет фашизму!» (Иванова Юлия  10 класс – 3 место)</a:t>
            </a:r>
          </a:p>
          <a:p>
            <a:pPr marL="514350" indent="-514350">
              <a:buAutoNum type="arabicParenR"/>
            </a:pPr>
            <a:r>
              <a:rPr lang="ru-RU" dirty="0" smtClean="0"/>
              <a:t>Возложение цветов к памятнику Павшим Войнам ВОВ п</a:t>
            </a:r>
            <a:r>
              <a:rPr lang="ru-RU" dirty="0" smtClean="0"/>
              <a:t>. </a:t>
            </a:r>
            <a:r>
              <a:rPr lang="ru-RU" dirty="0" err="1" smtClean="0"/>
              <a:t>Юдино</a:t>
            </a:r>
            <a:r>
              <a:rPr lang="ru-RU" dirty="0" smtClean="0"/>
              <a:t> </a:t>
            </a:r>
            <a:r>
              <a:rPr lang="ru-RU" dirty="0" smtClean="0"/>
              <a:t>в рамках акции «День </a:t>
            </a:r>
            <a:r>
              <a:rPr lang="ru-RU" dirty="0" smtClean="0"/>
              <a:t>Героев </a:t>
            </a:r>
            <a:r>
              <a:rPr lang="ru-RU" dirty="0" smtClean="0"/>
              <a:t>Отечества», «День памяти Неизвестного Солдата» (активисты ДОО «Вектор»)</a:t>
            </a:r>
          </a:p>
          <a:p>
            <a:pPr marL="514350" indent="-514350">
              <a:buAutoNum type="arabicParenR"/>
            </a:pPr>
            <a:r>
              <a:rPr lang="ru-RU" dirty="0" smtClean="0"/>
              <a:t>Республиканский конкурс интервью «Роль конституции РТ в жизни Государства» (интервью ученица 9а класса Ефимова </a:t>
            </a:r>
            <a:r>
              <a:rPr lang="ru-RU" dirty="0" err="1" smtClean="0"/>
              <a:t>Виталина</a:t>
            </a:r>
            <a:r>
              <a:rPr lang="ru-RU" dirty="0" smtClean="0"/>
              <a:t> – 2 место по Кировскому району</a:t>
            </a:r>
            <a:r>
              <a:rPr lang="ru-RU" dirty="0" smtClean="0"/>
              <a:t>)</a:t>
            </a:r>
          </a:p>
          <a:p>
            <a:pPr marL="514350" indent="-514350">
              <a:buAutoNum type="arabicParenR"/>
            </a:pPr>
            <a:r>
              <a:rPr lang="ru-RU" dirty="0" smtClean="0"/>
              <a:t>Эвакуация школы с участием ДЮП «Огнетушитель»</a:t>
            </a:r>
          </a:p>
          <a:p>
            <a:pPr marL="514350" indent="-514350">
              <a:buAutoNum type="arabicParenR"/>
            </a:pPr>
            <a:r>
              <a:rPr lang="ru-RU" dirty="0" err="1" smtClean="0"/>
              <a:t>Световозврающая</a:t>
            </a:r>
            <a:r>
              <a:rPr lang="ru-RU" dirty="0" smtClean="0"/>
              <a:t> мода с участием отряда ЮИД «Движок»</a:t>
            </a:r>
          </a:p>
          <a:p>
            <a:pPr marL="514350" indent="-514350">
              <a:buAutoNum type="arabicParenR"/>
            </a:pPr>
            <a:r>
              <a:rPr lang="ru-RU" dirty="0" smtClean="0"/>
              <a:t>Районная акция «Голубь Мира»</a:t>
            </a:r>
          </a:p>
          <a:p>
            <a:pPr marL="514350" indent="-514350">
              <a:buAutoNum type="arabicParenR"/>
            </a:pPr>
            <a:r>
              <a:rPr lang="ru-RU" dirty="0" smtClean="0"/>
              <a:t>Акция «День Героев отечества», «День памяти неизвестному солдату»</a:t>
            </a:r>
          </a:p>
          <a:p>
            <a:pPr marL="514350" indent="-514350">
              <a:buAutoNum type="arabicParenR"/>
            </a:pPr>
            <a:r>
              <a:rPr lang="ru-RU" dirty="0" smtClean="0"/>
              <a:t>Акция «Обелиск»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7890" y="824854"/>
            <a:ext cx="1588979" cy="20728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8458" y="842183"/>
            <a:ext cx="1536321" cy="205549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86368" y="946304"/>
            <a:ext cx="2462997" cy="184724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18243" y="3358056"/>
            <a:ext cx="2317809" cy="173465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3887" y="2896152"/>
            <a:ext cx="1791355" cy="238847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3462" y="5284625"/>
            <a:ext cx="2500386" cy="140767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2599" y="5161090"/>
            <a:ext cx="2973892" cy="167281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6802" y="3305952"/>
            <a:ext cx="1375928" cy="1834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1882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3966" y="0"/>
            <a:ext cx="10515600" cy="1325563"/>
          </a:xfrm>
        </p:spPr>
        <p:txBody>
          <a:bodyPr/>
          <a:lstStyle/>
          <a:p>
            <a:pPr algn="ctr"/>
            <a:r>
              <a:rPr lang="ru-RU" b="1" dirty="0" smtClean="0"/>
              <a:t>Информационно- </a:t>
            </a:r>
            <a:r>
              <a:rPr lang="ru-RU" b="1" dirty="0" err="1" smtClean="0"/>
              <a:t>медийное</a:t>
            </a:r>
            <a:r>
              <a:rPr lang="ru-RU" b="1" dirty="0" smtClean="0"/>
              <a:t> направление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4062" y="1825625"/>
            <a:ext cx="4033345" cy="435133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 smtClean="0"/>
              <a:t>Участие в мероприятиях данной направленности</a:t>
            </a:r>
          </a:p>
          <a:p>
            <a:pPr marL="514350" indent="-514350">
              <a:buAutoNum type="arabicParenR"/>
            </a:pPr>
            <a:r>
              <a:rPr lang="ru-RU" dirty="0" smtClean="0"/>
              <a:t>Районный форум детских общественных организаций «Мы Вместе!» (Секция – «Начинающие журналисты» – 2 место)</a:t>
            </a:r>
          </a:p>
          <a:p>
            <a:pPr marL="514350" indent="-514350">
              <a:buAutoNum type="arabicParenR"/>
            </a:pPr>
            <a:r>
              <a:rPr lang="ru-RU" dirty="0" smtClean="0"/>
              <a:t>Ежемесячный выпуск школьной газеты «Спектр- цвета школьной жизни»</a:t>
            </a:r>
          </a:p>
          <a:p>
            <a:pPr marL="514350" indent="-514350">
              <a:buAutoNum type="arabicParenR"/>
            </a:pPr>
            <a:r>
              <a:rPr lang="ru-RU" dirty="0" smtClean="0"/>
              <a:t>Постоянное обновление страницы школьного </a:t>
            </a:r>
            <a:r>
              <a:rPr lang="ru-RU" dirty="0" err="1" smtClean="0"/>
              <a:t>инстаграмм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1577" y="2170065"/>
            <a:ext cx="2385318" cy="338087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71065" y="2170065"/>
            <a:ext cx="2351622" cy="332652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71819" y="1325563"/>
            <a:ext cx="1791406" cy="253493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92305" y="4214099"/>
            <a:ext cx="1750434" cy="2475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5682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-190446"/>
            <a:ext cx="10515600" cy="1325563"/>
          </a:xfrm>
        </p:spPr>
        <p:txBody>
          <a:bodyPr/>
          <a:lstStyle/>
          <a:p>
            <a:pPr algn="ctr"/>
            <a:r>
              <a:rPr lang="ru-RU" b="1" dirty="0" smtClean="0"/>
              <a:t>Гражданская активность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9467" y="882869"/>
            <a:ext cx="4884684" cy="5846030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Участие в мероприятиях данной направленности:</a:t>
            </a:r>
          </a:p>
          <a:p>
            <a:pPr marL="514350" indent="-514350">
              <a:buAutoNum type="arabicParenR"/>
            </a:pPr>
            <a:r>
              <a:rPr lang="ru-RU" dirty="0" smtClean="0"/>
              <a:t>Городской конкурс школьных музеев</a:t>
            </a:r>
          </a:p>
          <a:p>
            <a:pPr marL="514350" indent="-514350">
              <a:buAutoNum type="arabicParenR"/>
            </a:pPr>
            <a:r>
              <a:rPr lang="ru-RU" dirty="0" smtClean="0"/>
              <a:t>Систематическое посещение и помощь ветеранам микрорайона</a:t>
            </a:r>
          </a:p>
          <a:p>
            <a:pPr marL="514350" indent="-514350">
              <a:buAutoNum type="arabicParenR"/>
            </a:pPr>
            <a:r>
              <a:rPr lang="ru-RU" dirty="0" smtClean="0"/>
              <a:t>Городской форум Юных Граждан</a:t>
            </a:r>
          </a:p>
          <a:p>
            <a:pPr marL="514350" indent="-514350">
              <a:buAutoNum type="arabicParenR"/>
            </a:pPr>
            <a:r>
              <a:rPr lang="ru-RU" dirty="0" smtClean="0"/>
              <a:t>Районная лагерная смена актива «Школа лидера» (активисты ДОО «Вектор» – </a:t>
            </a:r>
            <a:r>
              <a:rPr lang="ru-RU" dirty="0" err="1" smtClean="0"/>
              <a:t>Чибышова</a:t>
            </a:r>
            <a:r>
              <a:rPr lang="ru-RU" dirty="0" smtClean="0"/>
              <a:t> Арина, </a:t>
            </a:r>
            <a:r>
              <a:rPr lang="ru-RU" dirty="0" err="1" smtClean="0"/>
              <a:t>Мухатшина</a:t>
            </a:r>
            <a:r>
              <a:rPr lang="ru-RU" dirty="0" smtClean="0"/>
              <a:t> Азалия – 8б класс</a:t>
            </a:r>
            <a:r>
              <a:rPr lang="ru-RU" dirty="0" smtClean="0"/>
              <a:t>)</a:t>
            </a:r>
          </a:p>
          <a:p>
            <a:pPr marL="514350" indent="-514350">
              <a:buAutoNum type="arabicParenR"/>
            </a:pPr>
            <a:r>
              <a:rPr lang="ru-RU" dirty="0" smtClean="0"/>
              <a:t>Конкурс экологических коллажей среди учащихся школы</a:t>
            </a:r>
          </a:p>
          <a:p>
            <a:pPr marL="514350" indent="-514350">
              <a:buAutoNum type="arabicParenR"/>
            </a:pPr>
            <a:r>
              <a:rPr lang="ru-RU" dirty="0" smtClean="0"/>
              <a:t>Форум «Мы вместе» секция </a:t>
            </a:r>
            <a:r>
              <a:rPr lang="ru-RU" dirty="0" err="1" smtClean="0"/>
              <a:t>экопроектов</a:t>
            </a:r>
            <a:r>
              <a:rPr lang="ru-RU" dirty="0" smtClean="0"/>
              <a:t> «</a:t>
            </a:r>
            <a:r>
              <a:rPr lang="ru-RU" dirty="0" err="1" smtClean="0"/>
              <a:t>Экобум</a:t>
            </a:r>
            <a:r>
              <a:rPr lang="ru-RU" dirty="0" smtClean="0"/>
              <a:t>» – 3 место</a:t>
            </a:r>
          </a:p>
          <a:p>
            <a:pPr marL="514350" indent="-514350">
              <a:buAutoNum type="arabicParenR"/>
            </a:pPr>
            <a:r>
              <a:rPr lang="ru-RU" dirty="0" smtClean="0"/>
              <a:t>Юные исследователи окружающей среды  - 1 место в городском этапе</a:t>
            </a:r>
          </a:p>
          <a:p>
            <a:pPr marL="514350" indent="-514350">
              <a:buAutoNum type="arabicParenR"/>
            </a:pPr>
            <a:r>
              <a:rPr lang="ru-RU" dirty="0" smtClean="0"/>
              <a:t>Городской форум юных граждан «Дети Казани»</a:t>
            </a:r>
          </a:p>
          <a:p>
            <a:pPr marL="514350" indent="-514350">
              <a:buAutoNum type="arabicParenR"/>
            </a:pPr>
            <a:r>
              <a:rPr lang="ru-RU" dirty="0" smtClean="0"/>
              <a:t>Школьный конкурс экологических агитбригад</a:t>
            </a:r>
          </a:p>
          <a:p>
            <a:pPr marL="514350" indent="-514350">
              <a:buAutoNum type="arabicParenR"/>
            </a:pPr>
            <a:r>
              <a:rPr lang="ru-RU" dirty="0" smtClean="0"/>
              <a:t>День безопасности в сети интернет</a:t>
            </a: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0887" y="799258"/>
            <a:ext cx="1617028" cy="214745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1011" y="979170"/>
            <a:ext cx="2858814" cy="214411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6561" y="799258"/>
            <a:ext cx="2026480" cy="220639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7506" y="3147950"/>
            <a:ext cx="1991822" cy="132945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9219" y="4770460"/>
            <a:ext cx="1468829" cy="195843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4535" y="2839317"/>
            <a:ext cx="1760156" cy="234687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6155" y="5009623"/>
            <a:ext cx="2582948" cy="171927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7787" y="3097266"/>
            <a:ext cx="2230925" cy="1673194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6575" y="4965944"/>
            <a:ext cx="2338563" cy="1753922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3043" y="3447287"/>
            <a:ext cx="1461511" cy="1096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8031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5855" y="-155137"/>
            <a:ext cx="10515600" cy="1325563"/>
          </a:xfrm>
        </p:spPr>
        <p:txBody>
          <a:bodyPr/>
          <a:lstStyle/>
          <a:p>
            <a:pPr algn="ctr"/>
            <a:r>
              <a:rPr lang="ru-RU" b="1" dirty="0" smtClean="0"/>
              <a:t>Личностное развитие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8090" y="993228"/>
            <a:ext cx="6035565" cy="5687574"/>
          </a:xfrm>
        </p:spPr>
        <p:txBody>
          <a:bodyPr>
            <a:normAutofit fontScale="55000" lnSpcReduction="20000"/>
          </a:bodyPr>
          <a:lstStyle/>
          <a:p>
            <a:r>
              <a:rPr lang="ru-RU" dirty="0" smtClean="0"/>
              <a:t>Участие в мероприятиях данной направленности:</a:t>
            </a:r>
          </a:p>
          <a:p>
            <a:pPr marL="514350" indent="-514350">
              <a:buAutoNum type="arabicParenR"/>
            </a:pPr>
            <a:r>
              <a:rPr lang="ru-RU" dirty="0" smtClean="0"/>
              <a:t>Районная акция «Количество свечек зависит от тебя» (команда 8 б класса – 3 место в номинации «Лучшая листовка)</a:t>
            </a:r>
          </a:p>
          <a:p>
            <a:pPr marL="514350" indent="-514350">
              <a:buAutoNum type="arabicParenR"/>
            </a:pPr>
            <a:r>
              <a:rPr lang="ru-RU" dirty="0" smtClean="0"/>
              <a:t>Районный конкурс чтецов «Поэзия во мне живет…» (гран-при Евграфова Полина 10 класс, </a:t>
            </a:r>
            <a:r>
              <a:rPr lang="ru-RU" dirty="0" err="1" smtClean="0"/>
              <a:t>Звертовская</a:t>
            </a:r>
            <a:r>
              <a:rPr lang="ru-RU" dirty="0" smtClean="0"/>
              <a:t> Софья 3б – 3 место)</a:t>
            </a:r>
          </a:p>
          <a:p>
            <a:pPr marL="514350" indent="-514350">
              <a:buAutoNum type="arabicParenR"/>
            </a:pPr>
            <a:r>
              <a:rPr lang="ru-RU" dirty="0" smtClean="0"/>
              <a:t>Районная прикладная галерея «Мир вокруг нас» (Иванова Юлия – 3 место)</a:t>
            </a:r>
          </a:p>
          <a:p>
            <a:pPr marL="514350" indent="-514350">
              <a:buAutoNum type="arabicParenR"/>
            </a:pPr>
            <a:r>
              <a:rPr lang="ru-RU" dirty="0" smtClean="0"/>
              <a:t>Районный фотоконкурс «Твой взгляд на красоту» ( Рогожина Камилла – 1 место, </a:t>
            </a:r>
            <a:r>
              <a:rPr lang="ru-RU" dirty="0" err="1" smtClean="0"/>
              <a:t>Елесина</a:t>
            </a:r>
            <a:r>
              <a:rPr lang="ru-RU" dirty="0" smtClean="0"/>
              <a:t> Дарья – 3 место)</a:t>
            </a:r>
          </a:p>
          <a:p>
            <a:pPr marL="514350" indent="-514350">
              <a:buAutoNum type="arabicParenR"/>
            </a:pPr>
            <a:r>
              <a:rPr lang="ru-RU" dirty="0" smtClean="0"/>
              <a:t>Районный конкурс «Дети рисуют сказку» (для детей с ОВЗ)</a:t>
            </a:r>
          </a:p>
          <a:p>
            <a:pPr marL="514350" indent="-514350">
              <a:buAutoNum type="arabicParenR"/>
            </a:pPr>
            <a:r>
              <a:rPr lang="ru-RU" dirty="0" smtClean="0"/>
              <a:t>Районный конкурс Зоопарк твоей мечты (3 место</a:t>
            </a:r>
            <a:r>
              <a:rPr lang="ru-RU" dirty="0" smtClean="0"/>
              <a:t>)</a:t>
            </a:r>
          </a:p>
          <a:p>
            <a:pPr marL="514350" indent="-514350">
              <a:buAutoNum type="arabicParenR"/>
            </a:pPr>
            <a:r>
              <a:rPr lang="ru-RU" dirty="0" smtClean="0"/>
              <a:t>Городская Игра «Что? Где? Когда?»</a:t>
            </a:r>
          </a:p>
          <a:p>
            <a:pPr marL="514350" indent="-514350">
              <a:buAutoNum type="arabicParenR"/>
            </a:pPr>
            <a:r>
              <a:rPr lang="ru-RU" dirty="0" smtClean="0"/>
              <a:t>Конкурс новогодних поздравлений «Новогодняя открытка»</a:t>
            </a:r>
          </a:p>
          <a:p>
            <a:pPr marL="514350" indent="-514350">
              <a:buAutoNum type="arabicParenR"/>
            </a:pPr>
            <a:r>
              <a:rPr lang="ru-RU" dirty="0" smtClean="0"/>
              <a:t>Республиканский конкурс по продвижению русской культуры в полиэтнической  и </a:t>
            </a:r>
            <a:r>
              <a:rPr lang="ru-RU" dirty="0" err="1" smtClean="0"/>
              <a:t>поликонфессиональной</a:t>
            </a:r>
            <a:r>
              <a:rPr lang="ru-RU" dirty="0" smtClean="0"/>
              <a:t> среде «Золотая осень»</a:t>
            </a:r>
          </a:p>
          <a:p>
            <a:pPr marL="514350" indent="-514350">
              <a:buAutoNum type="arabicParenR"/>
            </a:pPr>
            <a:r>
              <a:rPr lang="ru-RU" dirty="0" smtClean="0"/>
              <a:t>Акция «Покормите птиц зимой»</a:t>
            </a:r>
          </a:p>
          <a:p>
            <a:pPr marL="514350" indent="-514350">
              <a:buAutoNum type="arabicParenR"/>
            </a:pPr>
            <a:r>
              <a:rPr lang="ru-RU" dirty="0" smtClean="0"/>
              <a:t>Акция «Стоп ВИЧ СПИД»</a:t>
            </a:r>
          </a:p>
          <a:p>
            <a:pPr marL="514350" indent="-514350">
              <a:buAutoNum type="arabicParenR"/>
            </a:pPr>
            <a:r>
              <a:rPr lang="ru-RU" dirty="0" smtClean="0"/>
              <a:t>Акция «Литературный дворик»</a:t>
            </a:r>
          </a:p>
          <a:p>
            <a:pPr marL="514350" indent="-514350">
              <a:buAutoNum type="arabicParenR"/>
            </a:pPr>
            <a:r>
              <a:rPr lang="ru-RU" dirty="0" smtClean="0"/>
              <a:t>Акция «Хорошая и плохая еда»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1907" y="898635"/>
            <a:ext cx="2690648" cy="201798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5541" y="823585"/>
            <a:ext cx="2943549" cy="174997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9176" y="2989370"/>
            <a:ext cx="2260386" cy="169529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13259" y="4684660"/>
            <a:ext cx="2522483" cy="189186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5541" y="2762985"/>
            <a:ext cx="2864079" cy="214805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3419" y="4927543"/>
            <a:ext cx="2198638" cy="164897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8572" y="4911044"/>
            <a:ext cx="2343371" cy="1757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85256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13805</TotalTime>
  <Words>551</Words>
  <Application>Microsoft Office PowerPoint</Application>
  <PresentationFormat>Широкоэкранный</PresentationFormat>
  <Paragraphs>64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Тема Office</vt:lpstr>
      <vt:lpstr>ДОО «Вектор» МБОУ «СОШ №153» Кировского района г.Казани</vt:lpstr>
      <vt:lpstr>Система работы ДОО «Вектор»</vt:lpstr>
      <vt:lpstr>Работа по направлениям РДШ</vt:lpstr>
      <vt:lpstr>Военно-патриотическое направление</vt:lpstr>
      <vt:lpstr>Информационно- медийное направление</vt:lpstr>
      <vt:lpstr>Гражданская активность</vt:lpstr>
      <vt:lpstr>Личностное развитие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Движение начинающих журналистов</dc:title>
  <dc:creator>Лада Никишина</dc:creator>
  <cp:lastModifiedBy>Лада Никишина</cp:lastModifiedBy>
  <cp:revision>38</cp:revision>
  <dcterms:created xsi:type="dcterms:W3CDTF">2017-11-03T08:45:35Z</dcterms:created>
  <dcterms:modified xsi:type="dcterms:W3CDTF">2017-12-12T18:25:14Z</dcterms:modified>
</cp:coreProperties>
</file>