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9" r:id="rId1"/>
  </p:sldMasterIdLst>
  <p:sldIdLst>
    <p:sldId id="262" r:id="rId2"/>
    <p:sldId id="263" r:id="rId3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  <a:prstDash val="solid"/>
            </a:ln>
          </a:left>
          <a:right>
            <a:ln w="12700">
              <a:solidFill>
                <a:schemeClr val="tx1"/>
              </a:solidFill>
              <a:prstDash val="solid"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 w="12700">
              <a:solidFill>
                <a:schemeClr val="tx1"/>
              </a:solidFill>
              <a:prstDash val="solid"/>
            </a:ln>
          </a:insideH>
          <a:insideV>
            <a:ln w="12700">
              <a:solidFill>
                <a:schemeClr val="tx1"/>
              </a:solidFill>
              <a:prstDash val="solid"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/>
        <a:schemeClr val="tx1"/>
      </a:tcTxStyle>
      <a:tcStyle>
        <a:tcBdr>
          <a:left>
            <a:ln w="12700">
              <a:solidFill>
                <a:schemeClr val="accent2"/>
              </a:solidFill>
              <a:prstDash val="solid"/>
            </a:ln>
          </a:left>
          <a:right>
            <a:ln w="12700">
              <a:solidFill>
                <a:schemeClr val="accent2"/>
              </a:solidFill>
              <a:prstDash val="solid"/>
            </a:ln>
          </a:right>
          <a:top>
            <a:ln w="12700">
              <a:solidFill>
                <a:schemeClr val="accent2"/>
              </a:solidFill>
              <a:prstDash val="solid"/>
            </a:ln>
          </a:top>
          <a:bottom>
            <a:ln w="12700">
              <a:solidFill>
                <a:schemeClr val="accent2"/>
              </a:solidFill>
              <a:prstDash val="solid"/>
            </a:ln>
          </a:bottom>
          <a:insideH>
            <a:ln w="12700">
              <a:solidFill>
                <a:schemeClr val="accent2"/>
              </a:solidFill>
              <a:prstDash val="solid"/>
            </a:ln>
          </a:insideH>
          <a:insideV>
            <a:ln w="12700">
              <a:solidFill>
                <a:schemeClr val="accent2"/>
              </a:solidFill>
              <a:prstDash val="solid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2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>
              <a:solidFill>
                <a:schemeClr val="accent2"/>
              </a:solidFill>
              <a:prstDash val="solid"/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/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tx1"/>
              </a:solidFill>
              <a:prstDash val="solid"/>
            </a:ln>
          </a:top>
        </a:tcBdr>
      </a:tcStyle>
    </a:lastRow>
    <a:firstRow>
      <a:tcTxStyle b="on">
        <a:fontRef idx="minor"/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Средний стиль 3 — акцент 2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>
              <a:solidFill>
                <a:schemeClr val="dk1"/>
              </a:solidFill>
              <a:prstDash val="solid"/>
            </a:ln>
          </a:top>
          <a:bottom>
            <a:ln w="25400">
              <a:solidFill>
                <a:schemeClr val="dk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>
              <a:solidFill>
                <a:schemeClr val="dk1"/>
              </a:solidFill>
              <a:prstDash val="solid"/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/>
        <a:schemeClr val="dk1"/>
      </a:tcTxStyle>
      <a:tcStyle>
        <a:tcBdr/>
      </a:tcStyle>
    </a:seCell>
    <a:swCell>
      <a:tcTxStyle b="on">
        <a:fontRef idx="minor"/>
        <a:schemeClr val="dk1"/>
      </a:tcTxStyle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25400">
              <a:solidFill>
                <a:schemeClr val="dk1"/>
              </a:solidFill>
              <a:prstDash val="solid"/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tx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tx1"/>
              </a:solidFill>
              <a:prstDash val="solid"/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14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 idx="2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subTitle" idx="3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8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7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 idx="2"/>
          </p:nvPr>
        </p:nvSpPr>
        <p:spPr>
          <a:xfrm>
            <a:off x="722313" y="3305176"/>
            <a:ext cx="7772400" cy="102155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3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8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7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3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4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3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178" lvl="1" indent="0">
              <a:buNone/>
              <a:defRPr sz="2000" b="1"/>
            </a:lvl2pPr>
            <a:lvl3pPr marL="914355" lvl="2" indent="0">
              <a:buNone/>
              <a:defRPr sz="1800" b="1"/>
            </a:lvl3pPr>
            <a:lvl4pPr marL="1371532" lvl="3" indent="0">
              <a:buNone/>
              <a:defRPr sz="1600" b="1"/>
            </a:lvl4pPr>
            <a:lvl5pPr marL="1828708" lvl="4" indent="0">
              <a:buNone/>
              <a:defRPr sz="1600" b="1"/>
            </a:lvl5pPr>
            <a:lvl6pPr marL="2285886" lvl="5" indent="0">
              <a:buNone/>
              <a:defRPr sz="1600" b="1"/>
            </a:lvl6pPr>
            <a:lvl7pPr marL="2743064" lvl="6" indent="0">
              <a:buNone/>
              <a:defRPr sz="1600" b="1"/>
            </a:lvl7pPr>
            <a:lvl8pPr marL="3200240" lvl="7" indent="0">
              <a:buNone/>
              <a:defRPr sz="1600" b="1"/>
            </a:lvl8pPr>
            <a:lvl9pPr marL="3657417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4"/>
          </p:nvPr>
        </p:nvSpPr>
        <p:spPr>
          <a:xfrm>
            <a:off x="457200" y="1631156"/>
            <a:ext cx="4040188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6" name="Shape 146"/>
          <p:cNvSpPr txBox="1">
            <a:spLocks noGrp="1"/>
          </p:cNvSpPr>
          <p:nvPr>
            <p:ph type="body" idx="8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178" lvl="1" indent="0">
              <a:buNone/>
              <a:defRPr sz="2000" b="1"/>
            </a:lvl2pPr>
            <a:lvl3pPr marL="914355" lvl="2" indent="0">
              <a:buNone/>
              <a:defRPr sz="1800" b="1"/>
            </a:lvl3pPr>
            <a:lvl4pPr marL="1371532" lvl="3" indent="0">
              <a:buNone/>
              <a:defRPr sz="1600" b="1"/>
            </a:lvl4pPr>
            <a:lvl5pPr marL="1828708" lvl="4" indent="0">
              <a:buNone/>
              <a:defRPr sz="1600" b="1"/>
            </a:lvl5pPr>
            <a:lvl6pPr marL="2285886" lvl="5" indent="0">
              <a:buNone/>
              <a:defRPr sz="1600" b="1"/>
            </a:lvl6pPr>
            <a:lvl7pPr marL="2743064" lvl="6" indent="0">
              <a:buNone/>
              <a:defRPr sz="1600" b="1"/>
            </a:lvl7pPr>
            <a:lvl8pPr marL="3200240" lvl="7" indent="0">
              <a:buNone/>
              <a:defRPr sz="1600" b="1"/>
            </a:lvl8pPr>
            <a:lvl9pPr marL="3657417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9"/>
          </p:nvPr>
        </p:nvSpPr>
        <p:spPr>
          <a:xfrm>
            <a:off x="4645028" y="1631156"/>
            <a:ext cx="4041775" cy="2963465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 idx="2"/>
          </p:nvPr>
        </p:nvSpPr>
        <p:spPr>
          <a:xfrm>
            <a:off x="457202" y="204786"/>
            <a:ext cx="3008313" cy="871538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3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4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178" lvl="1" indent="0">
              <a:buNone/>
              <a:defRPr sz="1200"/>
            </a:lvl2pPr>
            <a:lvl3pPr marL="914355" lvl="2" indent="0">
              <a:buNone/>
              <a:defRPr sz="1000"/>
            </a:lvl3pPr>
            <a:lvl4pPr marL="1371532" lvl="3" indent="0">
              <a:buNone/>
              <a:defRPr sz="900"/>
            </a:lvl4pPr>
            <a:lvl5pPr marL="1828708" lvl="4" indent="0">
              <a:buNone/>
              <a:defRPr sz="900"/>
            </a:lvl5pPr>
            <a:lvl6pPr marL="2285886" lvl="5" indent="0">
              <a:buNone/>
              <a:defRPr sz="900"/>
            </a:lvl6pPr>
            <a:lvl7pPr marL="2743064" lvl="6" indent="0">
              <a:buNone/>
              <a:defRPr sz="900"/>
            </a:lvl7pPr>
            <a:lvl8pPr marL="3200240" lvl="7" indent="0">
              <a:buNone/>
              <a:defRPr sz="900"/>
            </a:lvl8pPr>
            <a:lvl9pPr marL="3657417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 idx="2"/>
          </p:nvPr>
        </p:nvSpPr>
        <p:spPr>
          <a:xfrm>
            <a:off x="1792288" y="3600451"/>
            <a:ext cx="5486400" cy="425053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3"/>
          </p:nvPr>
        </p:nvSpPr>
        <p:spPr>
          <a:xfrm>
            <a:off x="1792288" y="459581"/>
            <a:ext cx="5486400" cy="308609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3200"/>
            </a:lvl1pPr>
            <a:lvl2pPr marL="457178" lvl="1" indent="0">
              <a:buNone/>
              <a:defRPr sz="2800"/>
            </a:lvl2pPr>
            <a:lvl3pPr marL="914355" lvl="2" indent="0">
              <a:buNone/>
              <a:defRPr sz="2400"/>
            </a:lvl3pPr>
            <a:lvl4pPr marL="1371532" lvl="3" indent="0">
              <a:buNone/>
              <a:defRPr sz="2000"/>
            </a:lvl4pPr>
            <a:lvl5pPr marL="1828708" lvl="4" indent="0">
              <a:buNone/>
              <a:defRPr sz="2000"/>
            </a:lvl5pPr>
            <a:lvl6pPr marL="2285886" lvl="5" indent="0">
              <a:buNone/>
              <a:defRPr sz="2000"/>
            </a:lvl6pPr>
            <a:lvl7pPr marL="2743064" lvl="6" indent="0">
              <a:buNone/>
              <a:defRPr sz="2000"/>
            </a:lvl7pPr>
            <a:lvl8pPr marL="3200240" lvl="7" indent="0">
              <a:buNone/>
              <a:defRPr sz="2000"/>
            </a:lvl8pPr>
            <a:lvl9pPr marL="3657417" lvl="8" indent="0">
              <a:buNone/>
              <a:defRPr sz="2000"/>
            </a:lvl9pPr>
          </a:lstStyle>
          <a:p>
            <a:pPr lvl="0"/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4"/>
          </p:nvPr>
        </p:nvSpPr>
        <p:spPr>
          <a:xfrm>
            <a:off x="1792288" y="4025505"/>
            <a:ext cx="5486400" cy="60364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178" lvl="1" indent="0">
              <a:buNone/>
              <a:defRPr sz="1200"/>
            </a:lvl2pPr>
            <a:lvl3pPr marL="914355" lvl="2" indent="0">
              <a:buNone/>
              <a:defRPr sz="1000"/>
            </a:lvl3pPr>
            <a:lvl4pPr marL="1371532" lvl="3" indent="0">
              <a:buNone/>
              <a:defRPr sz="900"/>
            </a:lvl4pPr>
            <a:lvl5pPr marL="1828708" lvl="4" indent="0">
              <a:buNone/>
              <a:defRPr sz="900"/>
            </a:lvl5pPr>
            <a:lvl6pPr marL="2285886" lvl="5" indent="0">
              <a:buNone/>
              <a:defRPr sz="900"/>
            </a:lvl6pPr>
            <a:lvl7pPr marL="2743064" lvl="6" indent="0">
              <a:buNone/>
              <a:defRPr sz="900"/>
            </a:lvl7pPr>
            <a:lvl8pPr marL="3200240" lvl="7" indent="0">
              <a:buNone/>
              <a:defRPr sz="900"/>
            </a:lvl8pPr>
            <a:lvl9pPr marL="3657417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 idx="2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3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/>
        </a:blipFill>
        <a:effectLst/>
      </p:bgPr>
    </p:bg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 idx="2"/>
          </p:nvPr>
        </p:nvSpPr>
        <p:spPr>
          <a:xfrm>
            <a:off x="611188" y="206375"/>
            <a:ext cx="8075611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6" tIns="45718" rIns="91436" bIns="45718" anchor="ctr"/>
          <a:lstStyle/>
          <a:p>
            <a:pPr lvl="0"/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3"/>
          </p:nvPr>
        </p:nvSpPr>
        <p:spPr>
          <a:xfrm>
            <a:off x="611188" y="1200152"/>
            <a:ext cx="8075611" cy="3394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36" tIns="45718" rIns="91436" bIns="45718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anchor="ctr"/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55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32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08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5886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064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24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417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21.03.2024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anchor="ctr"/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55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32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08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5886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064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24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417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anchor="ctr"/>
          <a:lstStyle>
            <a:defPPr/>
            <a:lvl1pPr lvl="0"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55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32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08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5886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064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24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417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defPPr/>
      <a:lvl1pPr lvl="0" algn="ctr"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lvl="1" algn="ctr">
        <a:defRPr sz="4400" b="1">
          <a:solidFill>
            <a:schemeClr val="tx1"/>
          </a:solidFill>
          <a:latin typeface="Arial"/>
          <a:ea typeface="Arial"/>
          <a:cs typeface="Arial"/>
        </a:defRPr>
      </a:lvl2pPr>
      <a:lvl3pPr lvl="2" algn="ctr">
        <a:defRPr sz="4400" b="1">
          <a:solidFill>
            <a:schemeClr val="tx1"/>
          </a:solidFill>
          <a:latin typeface="Arial"/>
          <a:ea typeface="Arial"/>
          <a:cs typeface="Arial"/>
        </a:defRPr>
      </a:lvl3pPr>
      <a:lvl4pPr lvl="3" algn="ctr">
        <a:defRPr sz="4400" b="1">
          <a:solidFill>
            <a:schemeClr val="tx1"/>
          </a:solidFill>
          <a:latin typeface="Arial"/>
          <a:ea typeface="Arial"/>
          <a:cs typeface="Arial"/>
        </a:defRPr>
      </a:lvl4pPr>
      <a:lvl5pPr lvl="4" algn="ctr">
        <a:defRPr sz="4400" b="1">
          <a:solidFill>
            <a:schemeClr val="tx1"/>
          </a:solidFill>
          <a:latin typeface="Arial"/>
          <a:ea typeface="Arial"/>
          <a:cs typeface="Arial"/>
        </a:defRPr>
      </a:lvl5pPr>
      <a:lvl6pPr marL="457178" lvl="5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6pPr>
      <a:lvl7pPr marL="914355" lvl="6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7pPr>
      <a:lvl8pPr marL="1371532" lvl="7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8pPr>
      <a:lvl9pPr marL="1828708" lvl="8" indent="0" algn="ctr">
        <a:defRPr sz="4400" b="1">
          <a:solidFill>
            <a:schemeClr val="tx1"/>
          </a:solidFill>
          <a:latin typeface="Arial"/>
          <a:ea typeface="Arial"/>
          <a:cs typeface="Arial"/>
        </a:defRPr>
      </a:lvl9pPr>
    </p:titleStyle>
    <p:bodyStyle>
      <a:defPPr/>
      <a:lvl1pPr marL="342884" lvl="0" indent="-342884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13" lvl="1" indent="-285736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2944" lvl="2" indent="-228587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120" lvl="3" indent="-228587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296" lvl="4" indent="-228587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474" lvl="5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652" lvl="6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829" lvl="7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005" lvl="8" indent="-228587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8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5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2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08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86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64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4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17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/>
        </p:nvSpPr>
        <p:spPr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</p:spPr>
        <p:txBody>
          <a:bodyPr lIns="91404" tIns="45702" rIns="91404" bIns="45702" anchor="ctr"/>
          <a:lstStyle>
            <a:defPPr/>
            <a:lvl1pPr lvl="0" algn="l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455613" lvl="1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912813" lvl="2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370013" lvl="3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1827213" lvl="4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284413" lvl="5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741613" lvl="6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198813" lvl="7" indent="-169863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656013" lvl="8" indent="-169862" algn="l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lnSpc>
                <a:spcPct val="100000"/>
              </a:lnSpc>
              <a:buNone/>
            </a:pPr>
            <a:r>
              <a:rPr sz="1200">
                <a:solidFill>
                  <a:srgbClr val="898989"/>
                </a:solidFill>
              </a:rPr>
              <a:t>7</a:t>
            </a:r>
          </a:p>
        </p:txBody>
      </p:sp>
      <p:sp>
        <p:nvSpPr>
          <p:cNvPr id="213" name="Shape 2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307975" y="793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460375" y="61452"/>
            <a:ext cx="8077338" cy="41088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                   </a:t>
            </a:r>
            <a:r>
              <a:rPr b="1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Места</a:t>
            </a:r>
            <a:r>
              <a:rPr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в </a:t>
            </a:r>
            <a:r>
              <a:rPr b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образовательные</a:t>
            </a:r>
            <a:r>
              <a:rPr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b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организации</a:t>
            </a:r>
            <a:r>
              <a:rPr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b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предоставляются</a:t>
            </a:r>
            <a:endParaRPr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754284" y="499462"/>
            <a:ext cx="3651919" cy="12082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Преимущественное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право</a:t>
            </a:r>
            <a:r>
              <a:rPr lang="en-US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детям, проживающим вне закрепленного за МБОУ «Гимназия» №102 микрорайона</a:t>
            </a:r>
            <a:endParaRPr sz="16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4617156" y="485898"/>
            <a:ext cx="4312356" cy="12082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</a:t>
            </a:r>
            <a:r>
              <a:rPr sz="16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первоочередном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порядке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детям, проживающим в микрорайоне,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закрепленном за МБОУ «Гимназия» №102 </a:t>
            </a:r>
            <a:endParaRPr sz="1600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1189706" y="2168254"/>
            <a:ext cx="2634376" cy="26968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r>
              <a:rPr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400" dirty="0" err="1">
                <a:latin typeface="Times New Roman"/>
                <a:ea typeface="Times New Roman"/>
                <a:cs typeface="Times New Roman"/>
              </a:rPr>
              <a:t>детям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у </a:t>
            </a:r>
            <a:r>
              <a:rPr sz="1400" dirty="0" err="1" smtClean="0"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4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в гимназии </a:t>
            </a:r>
            <a:r>
              <a:rPr sz="1400" dirty="0" err="1" smtClean="0">
                <a:latin typeface="Times New Roman"/>
                <a:ea typeface="Times New Roman"/>
                <a:cs typeface="Times New Roman"/>
              </a:rPr>
              <a:t>братья</a:t>
            </a:r>
            <a:r>
              <a:rPr sz="14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и (</a:t>
            </a:r>
            <a:r>
              <a:rPr sz="1400" dirty="0" err="1"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)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обучаются их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полнородные и </a:t>
            </a:r>
            <a:r>
              <a:rPr lang="ru-RU" sz="1400" dirty="0" err="1">
                <a:latin typeface="Times New Roman"/>
                <a:ea typeface="Times New Roman"/>
                <a:cs typeface="Times New Roman"/>
              </a:rPr>
              <a:t>неполнородные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ea typeface="Times New Roman"/>
                <a:cs typeface="Times New Roman"/>
              </a:rPr>
              <a:t>сестры</a:t>
            </a:r>
            <a:r>
              <a:rPr sz="1600" dirty="0">
                <a:latin typeface="Times New Roman"/>
                <a:ea typeface="Times New Roman"/>
                <a:cs typeface="Times New Roman"/>
              </a:rPr>
              <a:t>,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усыновленных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(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удочеренных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)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или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находящихся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под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опекой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или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попечительством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семье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,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включая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приемные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200" i="1" dirty="0" err="1">
                <a:latin typeface="Times New Roman"/>
                <a:ea typeface="Times New Roman"/>
                <a:cs typeface="Times New Roman"/>
              </a:rPr>
              <a:t>семьи</a:t>
            </a:r>
            <a:r>
              <a:rPr sz="1200" i="1" dirty="0">
                <a:latin typeface="Times New Roman"/>
                <a:ea typeface="Times New Roman"/>
                <a:cs typeface="Times New Roman"/>
              </a:rPr>
              <a:t>)</a:t>
            </a:r>
            <a:r>
              <a:rPr sz="1600" i="1" dirty="0"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algn="l"/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4406204" y="2027582"/>
            <a:ext cx="4523308" cy="2871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>
            <a:defPPr/>
            <a:lvl1pPr lvl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lvl="1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5" lvl="2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lvl="3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8" lvl="4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lvl="5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4" lvl="6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lvl="7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7" lvl="8" indent="0" algn="l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детям</a:t>
            </a:r>
            <a:r>
              <a:rPr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военнослужащих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мобилизованные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СВО</a:t>
            </a:r>
            <a:r>
              <a:rPr sz="1400" dirty="0">
                <a:solidFill>
                  <a:schemeClr val="tx1"/>
                </a:solidFill>
              </a:rPr>
              <a:t>, 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том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числе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усыновленным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удочеренным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)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находящимся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опекой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или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попечительством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семье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включая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приемную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семью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патронатную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семью</a:t>
            </a:r>
            <a:r>
              <a:rPr sz="1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)</a:t>
            </a:r>
            <a:r>
              <a:rPr sz="1400" dirty="0">
                <a:latin typeface="Times New Roman"/>
                <a:ea typeface="Times New Roman"/>
                <a:cs typeface="Times New Roman"/>
              </a:rPr>
              <a:t> </a:t>
            </a:r>
          </a:p>
          <a:p>
            <a:pPr lvl="0"/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детям</a:t>
            </a:r>
            <a:r>
              <a:rPr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сотрудников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полиции,УФСИН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sz="1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аможенных</a:t>
            </a:r>
            <a:r>
              <a:rPr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органов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пожарной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службы</a:t>
            </a:r>
            <a:r>
              <a:rPr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lvl="0"/>
            <a:r>
              <a:rPr lang="ru-RU" sz="14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            </a:t>
            </a:r>
            <a:r>
              <a:rPr sz="1400" dirty="0" err="1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14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месту</a:t>
            </a:r>
            <a:r>
              <a:rPr sz="1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жительства</a:t>
            </a:r>
            <a:r>
              <a:rPr sz="1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их</a:t>
            </a:r>
            <a:r>
              <a:rPr sz="14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dirty="0" err="1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семей</a:t>
            </a:r>
            <a:endParaRPr lang="ru-RU" sz="1400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детям, зарегистрированным в микрорайоне:</a:t>
            </a:r>
          </a:p>
          <a:p>
            <a:pPr lvl="0"/>
            <a:r>
              <a:rPr lang="ru-RU"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ул.Восстания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д.59,61,65,67,67а,69,71,73,75,77,79,81</a:t>
            </a:r>
            <a:endParaRPr sz="1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 Восход</a:t>
            </a:r>
            <a:r>
              <a:rPr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д.11,13,15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ул. </a:t>
            </a:r>
            <a:r>
              <a:rPr lang="ru-RU" sz="1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Ш.Усманова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д.20,22,24,26,28,32</a:t>
            </a:r>
            <a:endParaRPr sz="1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2095612" y="1768334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6535294" y="1707733"/>
            <a:ext cx="484631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 idx="2"/>
          </p:nvPr>
        </p:nvSpPr>
        <p:spPr>
          <a:xfrm>
            <a:off x="735330" y="263659"/>
            <a:ext cx="6211253" cy="217366"/>
          </a:xfrm>
          <a:prstGeom prst="rect">
            <a:avLst/>
          </a:prstGeom>
        </p:spPr>
        <p:txBody>
          <a:bodyPr vert="horz" wrap="square" lIns="0" tIns="9525" rIns="0" bIns="0" anchor="ctr">
            <a:spAutoFit/>
          </a:bodyPr>
          <a:lstStyle>
            <a:defPPr/>
            <a:lvl1pPr lvl="0"/>
          </a:lstStyle>
          <a:p>
            <a:pPr marL="9525" indent="0" algn="l">
              <a:spcBef>
                <a:spcPts val="75"/>
              </a:spcBef>
            </a:pPr>
            <a:r>
              <a:rPr sz="1350" spc="-4">
                <a:solidFill>
                  <a:srgbClr val="001F5F"/>
                </a:solidFill>
              </a:rPr>
              <a:t>ПРИЕМ</a:t>
            </a:r>
            <a:r>
              <a:rPr sz="1350" spc="-11">
                <a:solidFill>
                  <a:srgbClr val="001F5F"/>
                </a:solidFill>
              </a:rPr>
              <a:t> </a:t>
            </a:r>
            <a:r>
              <a:rPr sz="1350">
                <a:solidFill>
                  <a:srgbClr val="001F5F"/>
                </a:solidFill>
              </a:rPr>
              <a:t>В </a:t>
            </a:r>
            <a:r>
              <a:rPr sz="1350" spc="-4">
                <a:solidFill>
                  <a:srgbClr val="001F5F"/>
                </a:solidFill>
              </a:rPr>
              <a:t>ПЕРВЫЕ</a:t>
            </a:r>
            <a:r>
              <a:rPr sz="1350" spc="4">
                <a:solidFill>
                  <a:srgbClr val="001F5F"/>
                </a:solidFill>
              </a:rPr>
              <a:t> </a:t>
            </a:r>
            <a:r>
              <a:rPr sz="1350" spc="-4">
                <a:solidFill>
                  <a:srgbClr val="001F5F"/>
                </a:solidFill>
              </a:rPr>
              <a:t>КЛАССЫ</a:t>
            </a:r>
            <a:r>
              <a:rPr sz="1350" spc="-15">
                <a:solidFill>
                  <a:srgbClr val="001F5F"/>
                </a:solidFill>
              </a:rPr>
              <a:t> </a:t>
            </a:r>
            <a:r>
              <a:rPr sz="1350" spc="-4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252" name="Shape 252"/>
          <p:cNvSpPr txBox="1"/>
          <p:nvPr/>
        </p:nvSpPr>
        <p:spPr>
          <a:xfrm>
            <a:off x="5545265" y="4293710"/>
            <a:ext cx="3118772" cy="333745"/>
          </a:xfrm>
          <a:prstGeom prst="rect">
            <a:avLst/>
          </a:prstGeom>
        </p:spPr>
        <p:txBody>
          <a:bodyPr vert="horz" wrap="square" lIns="0" tIns="25718" rIns="0" bIns="0">
            <a:spAutoFit/>
          </a:bodyPr>
          <a:lstStyle/>
          <a:p>
            <a:pPr marL="9525" marR="3810" lvl="0" indent="0" algn="ctr" defTabSz="914400" rtl="0" eaLnBrk="1" fontAlgn="auto" latinLnBrk="0" hangingPunct="1">
              <a:lnSpc>
                <a:spcPts val="1155"/>
              </a:lnSpc>
              <a:spcBef>
                <a:spcPts val="2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региональных государственных информационных систем субъектов РФ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  <a:cs typeface="Verdan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2156178" y="641462"/>
            <a:ext cx="3976946" cy="381687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794884"/>
              <a:gd name="ODFBottom" fmla="val 374650"/>
              <a:gd name="ODFWidth" fmla="val 4794884"/>
              <a:gd name="ODFHeight" fmla="val 374650"/>
            </a:gdLst>
            <a:ahLst/>
            <a:cxnLst/>
            <a:rect l="OXMLTextRectL" t="OXMLTextRectT" r="OXMLTextRectR" b="OXMLTextRect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  <a:prstDash val="solid"/>
          </a:ln>
        </p:spPr>
        <p:txBody>
          <a:bodyPr wrap="square"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9" name="Shape 269"/>
          <p:cNvSpPr txBox="1"/>
          <p:nvPr/>
        </p:nvSpPr>
        <p:spPr>
          <a:xfrm>
            <a:off x="2349548" y="687230"/>
            <a:ext cx="4130274" cy="193803"/>
          </a:xfrm>
          <a:prstGeom prst="rect">
            <a:avLst/>
          </a:prstGeom>
        </p:spPr>
        <p:txBody>
          <a:bodyPr vert="horz" wrap="square" lIns="0" tIns="9049" rIns="0" bIns="0">
            <a:spAutoFit/>
          </a:bodyPr>
          <a:lstStyle/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7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Начало</a:t>
            </a:r>
            <a:r>
              <a:rPr kumimoji="0" sz="1200" b="1" i="0" u="none" strike="noStrike" kern="1200" cap="none" spc="-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приема</a:t>
            </a:r>
            <a:r>
              <a:rPr kumimoji="0" sz="1200" b="1" i="0" u="none" strike="noStrike" kern="1200" cap="none" spc="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заявлений</a:t>
            </a:r>
            <a:r>
              <a:rPr kumimoji="0" sz="1200" b="1" i="0" u="none" strike="noStrike" kern="1200" cap="none" spc="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4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–</a:t>
            </a:r>
            <a:r>
              <a:rPr kumimoji="0" sz="1200" b="1" i="0" u="none" strike="noStrike" kern="1200" cap="none" spc="-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 </a:t>
            </a:r>
            <a:r>
              <a:rPr kumimoji="0" sz="1200" b="1" i="0" u="none" strike="noStrike" kern="1200" cap="none" spc="-4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Verdana"/>
                <a:cs typeface="Verdana"/>
              </a:rPr>
              <a:t>01.04.2024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Verdana"/>
              <a:cs typeface="Verdana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428927" y="2054828"/>
            <a:ext cx="2054273" cy="11695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 электронной форме посредством ЕПГУ</a:t>
            </a:r>
            <a:endParaRPr lang="ru-RU" sz="1400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3491" y="2017203"/>
            <a:ext cx="2252583" cy="120715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ч</a:t>
            </a:r>
            <a:r>
              <a:rPr lang="ru-RU" sz="1200" b="1" dirty="0" smtClean="0"/>
              <a:t>ерез операторов почтовой связи общего пользования заказным письмом с уведомлением о вручении</a:t>
            </a:r>
            <a:endParaRPr lang="ru-RU" sz="12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33124" y="2054828"/>
            <a:ext cx="2252583" cy="116952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л</a:t>
            </a:r>
            <a:r>
              <a:rPr lang="ru-RU" sz="1400" b="1" dirty="0" smtClean="0"/>
              <a:t>ично в образовательную организацию</a:t>
            </a:r>
            <a:endParaRPr lang="ru-RU" sz="1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13949" y="1704693"/>
            <a:ext cx="1343026" cy="6250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ОО устанавливает график</a:t>
            </a:r>
            <a:endParaRPr lang="ru-RU" sz="1200" dirty="0"/>
          </a:p>
        </p:txBody>
      </p:sp>
      <p:pic>
        <p:nvPicPr>
          <p:cNvPr id="1026" name="Picture 2" descr="картинки для презентации обмен электронными документами - Яндекс: нашлось 16 мл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26" y="3484525"/>
            <a:ext cx="1438274" cy="13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703283b09a560093601d158190b212b3bd3d8d62-1014655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862" y="3528200"/>
            <a:ext cx="2300175" cy="11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Почта фон для презентации (167 фото) - фото - картинки и рисунки: скачать бесп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yandex-images.clstorage.net/DZ5Qm0184/3857c3iyk0tz/5hfjBcAD3q50RsX6yMtWi2xq9LYiV0YClKi-ohxus4UjvLTkFBbRty1zil7HgSqD4HWT5BTU3dMV_mmZ02YPZmLTJ7HhpouaNYOFevibd164W-VzghKXprFoCsK5vvPgdT9Wo1MgNkQ6od35I2SvY5UBAoV1krsyZR3ev1bB6PNHRxFFdhNf_HLFdusYyHScnDvnIkFCprLxGjiWG5sEJTXd1HDB8UaFmqC9CbK0f8Mn0yZUp_MoFhauvrx2U6gylmWQRBYjn61idyZpaPlWj87r1KPgoqfwUfhZN8sb5idmXLXB0FFVFUqAriuj54zhFZHkBTbTG1bFX35eByI5YVT28RSn0F2PAEXlKkvKdi0c--TBsnKWw7IJmfSbK6Xk5E2EMDPjdGdYkfx5I8ePIPcxJXaGQAo0l30sHNaj2nKnl3D2lgMsDDO0xOlru8QsnDvXY9LzJ8DDaosl6dmVZlReRmDQg4eGS5LtO-DU37DmU-aU18Io5wROz51VMfqhZ4XRtqbxrv_gxGSKytp2ju_ax7CR8EXC4Vnopol4N-YU3tWzYoDEhVlSzQsSptywhDKlZXVj2PbE7J2-xLALQ1QXcMfEIh1OACZ3eQgJ1X2euGTwsuI2MeB7q3ZJOCQldv5V4xNzhGY4U845sZTdkwbC5Pb2UihW1N8dz3fCSQD29aCVhgPv_tA2N5p4mJW87Hr1QILipHNxyqsHy-uUlDecxnJDwJZH2tH8a9PXrUEEA6f1J6OIZNRuP18EgigDFQXCRGRSXW-g1nXYuJplr725xFLgkgfwwbmbRCmIFfUF_ATCA-P0VDmg7RjBhPyjBzKWptfCWtVFDrwM1QLZkRWmYgaHg5_OwgYVyXhLVxyc-9WDslB1E3PJqzWaWHR3BCx04WBg9oZZMVw7YiYNUuZxxCRGUeg3d-yufjRx2HLm9JK0BKI-TMOmFpm7maQsjCnVcGJRpYGQaZqU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s://avatars.mds.yandex.net/i?id=f61397f7ae5110c4b30790c218da917ca6905798-9148772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18" y="3495619"/>
            <a:ext cx="1637257" cy="118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836058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70</TotalTime>
  <Words>184</Words>
  <Application>Microsoft Office PowerPoint</Application>
  <DocSecurity>0</DocSecurity>
  <PresentationFormat>Экран (16:9)</PresentationFormat>
  <Paragraphs>19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Verdana</vt:lpstr>
      <vt:lpstr>2_Тема Office</vt:lpstr>
      <vt:lpstr>Презентация PowerPoint</vt:lpstr>
      <vt:lpstr>ПРИЕМ В ПЕРВЫЕ КЛАССЫ ОБРАЗОВАТЕЛЬНЫХ УЧРЕЖДЕНИЙ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modified xsi:type="dcterms:W3CDTF">2024-03-25T09:27:51Z</dcterms:modified>
</cp:coreProperties>
</file>