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58" r:id="rId3"/>
    <p:sldId id="270" r:id="rId4"/>
    <p:sldId id="268" r:id="rId5"/>
    <p:sldId id="272" r:id="rId6"/>
    <p:sldId id="259" r:id="rId7"/>
    <p:sldId id="267" r:id="rId8"/>
    <p:sldId id="261" r:id="rId9"/>
    <p:sldId id="262" r:id="rId10"/>
    <p:sldId id="265" r:id="rId11"/>
    <p:sldId id="260" r:id="rId12"/>
    <p:sldId id="271" r:id="rId13"/>
    <p:sldId id="269" r:id="rId14"/>
    <p:sldId id="266" r:id="rId15"/>
    <p:sldId id="274" r:id="rId16"/>
    <p:sldId id="273"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4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15B744-C164-414F-A4A5-FC133A2848FE}" type="datetimeFigureOut">
              <a:rPr lang="ru-RU" smtClean="0"/>
              <a:t>25.03.2020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AB5997-167A-4D53-ADB0-63EA2D4D3723}" type="slidenum">
              <a:rPr lang="ru-RU" smtClean="0"/>
              <a:t>‹#›</a:t>
            </a:fld>
            <a:endParaRPr lang="ru-RU"/>
          </a:p>
        </p:txBody>
      </p:sp>
    </p:spTree>
    <p:extLst>
      <p:ext uri="{BB962C8B-B14F-4D97-AF65-F5344CB8AC3E}">
        <p14:creationId xmlns:p14="http://schemas.microsoft.com/office/powerpoint/2010/main" val="1858278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solidFill>
                <a:schemeClr val="accent1">
                  <a:lumMod val="50000"/>
                </a:schemeClr>
              </a:solidFill>
            </a:endParaRPr>
          </a:p>
        </p:txBody>
      </p:sp>
      <p:sp>
        <p:nvSpPr>
          <p:cNvPr id="4" name="Номер слайда 3"/>
          <p:cNvSpPr>
            <a:spLocks noGrp="1"/>
          </p:cNvSpPr>
          <p:nvPr>
            <p:ph type="sldNum" sz="quarter" idx="10"/>
          </p:nvPr>
        </p:nvSpPr>
        <p:spPr/>
        <p:txBody>
          <a:bodyPr/>
          <a:lstStyle/>
          <a:p>
            <a:fld id="{D8AB5997-167A-4D53-ADB0-63EA2D4D3723}" type="slidenum">
              <a:rPr lang="ru-RU" smtClean="0"/>
              <a:t>1</a:t>
            </a:fld>
            <a:endParaRPr lang="ru-RU"/>
          </a:p>
        </p:txBody>
      </p:sp>
    </p:spTree>
    <p:extLst>
      <p:ext uri="{BB962C8B-B14F-4D97-AF65-F5344CB8AC3E}">
        <p14:creationId xmlns:p14="http://schemas.microsoft.com/office/powerpoint/2010/main" val="881765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867ABCA-FDCF-4473-8091-EA6E7F2C2D2C}" type="datetimeFigureOut">
              <a:rPr lang="ru-RU" smtClean="0"/>
              <a:t>25.03.2020</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D2CD6AEA-E173-4ED8-B87D-1255DCEDE1ED}" type="slidenum">
              <a:rPr lang="ru-RU" smtClean="0"/>
              <a:t>‹#›</a:t>
            </a:fld>
            <a:endParaRPr lang="ru-RU"/>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867ABCA-FDCF-4473-8091-EA6E7F2C2D2C}" type="datetimeFigureOut">
              <a:rPr lang="ru-RU" smtClean="0"/>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CD6AEA-E173-4ED8-B87D-1255DCEDE1E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867ABCA-FDCF-4473-8091-EA6E7F2C2D2C}" type="datetimeFigureOut">
              <a:rPr lang="ru-RU" smtClean="0"/>
              <a:t>25.03.2020</a:t>
            </a:fld>
            <a:endParaRPr lang="ru-RU"/>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CD6AEA-E173-4ED8-B87D-1255DCEDE1ED}" type="slidenum">
              <a:rPr lang="ru-RU" smtClean="0"/>
              <a:t>‹#›</a:t>
            </a:fld>
            <a:endParaRPr lang="ru-RU"/>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867ABCA-FDCF-4473-8091-EA6E7F2C2D2C}" type="datetimeFigureOut">
              <a:rPr lang="ru-RU" smtClean="0"/>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2CD6AEA-E173-4ED8-B87D-1255DCEDE1ED}"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867ABCA-FDCF-4473-8091-EA6E7F2C2D2C}" type="datetimeFigureOut">
              <a:rPr lang="ru-RU" smtClean="0"/>
              <a:t>25.03.2020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2CD6AEA-E173-4ED8-B87D-1255DCEDE1E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7867ABCA-FDCF-4473-8091-EA6E7F2C2D2C}" type="datetimeFigureOut">
              <a:rPr lang="ru-RU" smtClean="0"/>
              <a:t>25.03.2020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2CD6AEA-E173-4ED8-B87D-1255DCEDE1E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867ABCA-FDCF-4473-8091-EA6E7F2C2D2C}" type="datetimeFigureOut">
              <a:rPr lang="ru-RU" smtClean="0"/>
              <a:t>25.03.2020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2CD6AEA-E173-4ED8-B87D-1255DCEDE1E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867ABCA-FDCF-4473-8091-EA6E7F2C2D2C}" type="datetimeFigureOut">
              <a:rPr lang="ru-RU" smtClean="0"/>
              <a:t>25.03.2020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2CD6AEA-E173-4ED8-B87D-1255DCEDE1ED}" type="slidenum">
              <a:rPr lang="ru-RU" smtClean="0"/>
              <a:t>‹#›</a:t>
            </a:fld>
            <a:endParaRPr lang="ru-RU"/>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5" name="Date Placeholder 4"/>
          <p:cNvSpPr>
            <a:spLocks noGrp="1"/>
          </p:cNvSpPr>
          <p:nvPr>
            <p:ph type="dt" sz="half" idx="10"/>
          </p:nvPr>
        </p:nvSpPr>
        <p:spPr/>
        <p:txBody>
          <a:bodyPr/>
          <a:lstStyle/>
          <a:p>
            <a:fld id="{7867ABCA-FDCF-4473-8091-EA6E7F2C2D2C}" type="datetimeFigureOut">
              <a:rPr lang="ru-RU" smtClean="0"/>
              <a:t>25.03.2020</a:t>
            </a:fld>
            <a:endParaRPr lang="ru-RU"/>
          </a:p>
        </p:txBody>
      </p:sp>
      <p:sp>
        <p:nvSpPr>
          <p:cNvPr id="7" name="Slide Number Placeholder 6"/>
          <p:cNvSpPr>
            <a:spLocks noGrp="1"/>
          </p:cNvSpPr>
          <p:nvPr>
            <p:ph type="sldNum" sz="quarter" idx="12"/>
          </p:nvPr>
        </p:nvSpPr>
        <p:spPr/>
        <p:txBody>
          <a:bodyPr/>
          <a:lstStyle/>
          <a:p>
            <a:fld id="{D2CD6AEA-E173-4ED8-B87D-1255DCEDE1ED}" type="slidenum">
              <a:rPr lang="ru-RU" smtClean="0"/>
              <a:t>‹#›</a:t>
            </a:fld>
            <a:endParaRPr lang="ru-RU"/>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867ABCA-FDCF-4473-8091-EA6E7F2C2D2C}" type="datetimeFigureOut">
              <a:rPr lang="ru-RU" smtClean="0"/>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CD6AEA-E173-4ED8-B87D-1255DCEDE1E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867ABCA-FDCF-4473-8091-EA6E7F2C2D2C}" type="datetimeFigureOut">
              <a:rPr lang="ru-RU" smtClean="0"/>
              <a:t>25.03.2020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CD6AEA-E173-4ED8-B87D-1255DCEDE1E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7867ABCA-FDCF-4473-8091-EA6E7F2C2D2C}" type="datetimeFigureOut">
              <a:rPr lang="ru-RU" smtClean="0"/>
              <a:t>25.03.2020</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D2CD6AEA-E173-4ED8-B87D-1255DCEDE1ED}" type="slidenum">
              <a:rPr lang="ru-RU" smtClean="0"/>
              <a:t>‹#›</a:t>
            </a:fld>
            <a:endParaRPr lang="ru-RU"/>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115616" y="260648"/>
            <a:ext cx="6998905" cy="309634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3600" dirty="0" smtClean="0">
                <a:solidFill>
                  <a:schemeClr val="accent1">
                    <a:lumMod val="50000"/>
                  </a:schemeClr>
                </a:solidFill>
              </a:rPr>
              <a:t>ПИОНЕРЫ – ГЕРОИ ВЕЛИКОЙ ОТЕЧЕСТВЕННОЙ ВОЙНЫ</a:t>
            </a:r>
            <a:endParaRPr lang="ru-RU" sz="3600" dirty="0">
              <a:solidFill>
                <a:schemeClr val="accent1">
                  <a:lumMod val="50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049807"/>
            <a:ext cx="3439343" cy="2808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87375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5508104" cy="6165304"/>
          </a:xfrm>
        </p:spPr>
        <p:txBody>
          <a:bodyPr>
            <a:normAutofit fontScale="25000" lnSpcReduction="20000"/>
          </a:bodyPr>
          <a:lstStyle/>
          <a:p>
            <a:r>
              <a:rPr lang="ru-RU" sz="9600" b="1" i="1" u="sng" dirty="0" smtClean="0">
                <a:solidFill>
                  <a:schemeClr val="accent1">
                    <a:lumMod val="50000"/>
                  </a:schemeClr>
                </a:solidFill>
              </a:rPr>
              <a:t>Валя Котик </a:t>
            </a:r>
            <a:r>
              <a:rPr lang="ru-RU" sz="7200" dirty="0" smtClean="0">
                <a:solidFill>
                  <a:schemeClr val="accent1">
                    <a:lumMod val="50000"/>
                  </a:schemeClr>
                </a:solidFill>
              </a:rPr>
              <a:t>— пионер-герой, юный партизан-разведчик, самый молодой Герой Советского Союза. На момент гибели ему было 14 лет. Звание Героя Советского Союза присвоено посмертно.</a:t>
            </a:r>
          </a:p>
          <a:p>
            <a:pPr marL="0" indent="0">
              <a:buNone/>
            </a:pPr>
            <a:r>
              <a:rPr lang="ru-RU" sz="7200" dirty="0" smtClean="0">
                <a:solidFill>
                  <a:schemeClr val="accent1">
                    <a:lumMod val="50000"/>
                  </a:schemeClr>
                </a:solidFill>
              </a:rPr>
              <a:t>	Осенью </a:t>
            </a:r>
            <a:r>
              <a:rPr lang="ru-RU" sz="7200" dirty="0">
                <a:solidFill>
                  <a:schemeClr val="accent1">
                    <a:lumMod val="50000"/>
                  </a:schemeClr>
                </a:solidFill>
              </a:rPr>
              <a:t>1941 года вместе с товарищами, устроив засаду, убил главу полевой жандармерии близ города Шепетовки, подорвав гранатой машину, в которой тот ехал. </a:t>
            </a:r>
            <a:r>
              <a:rPr lang="ru-RU" sz="7200" dirty="0" smtClean="0">
                <a:solidFill>
                  <a:schemeClr val="accent1">
                    <a:lumMod val="50000"/>
                  </a:schemeClr>
                </a:solidFill>
              </a:rPr>
              <a:t> С </a:t>
            </a:r>
            <a:r>
              <a:rPr lang="ru-RU" sz="7200" dirty="0">
                <a:solidFill>
                  <a:schemeClr val="accent1">
                    <a:lumMod val="50000"/>
                  </a:schemeClr>
                </a:solidFill>
              </a:rPr>
              <a:t>1942 года принимал активное участие в партизанском движении на территории </a:t>
            </a:r>
            <a:r>
              <a:rPr lang="ru-RU" sz="7200" dirty="0" smtClean="0">
                <a:solidFill>
                  <a:schemeClr val="accent1">
                    <a:lumMod val="50000"/>
                  </a:schemeClr>
                </a:solidFill>
              </a:rPr>
              <a:t>Украины.</a:t>
            </a:r>
          </a:p>
          <a:p>
            <a:pPr marL="0" indent="0">
              <a:buNone/>
            </a:pPr>
            <a:r>
              <a:rPr lang="ru-RU" sz="7200" dirty="0" smtClean="0">
                <a:solidFill>
                  <a:schemeClr val="accent1">
                    <a:lumMod val="50000"/>
                  </a:schemeClr>
                </a:solidFill>
              </a:rPr>
              <a:t>	В </a:t>
            </a:r>
            <a:r>
              <a:rPr lang="ru-RU" sz="7200" dirty="0">
                <a:solidFill>
                  <a:schemeClr val="accent1">
                    <a:lumMod val="50000"/>
                  </a:schemeClr>
                </a:solidFill>
              </a:rPr>
              <a:t>октябре 1943 года он обнаружил подземный телефонный кабель, который вскоре был подорван, и связь захватчиков со ставкой Гитлера в Варшаве прекратилась. Также внёс свой вклад в подрыв шести железнодорожных эшелонов и </a:t>
            </a:r>
            <a:r>
              <a:rPr lang="ru-RU" sz="7200" dirty="0" smtClean="0">
                <a:solidFill>
                  <a:schemeClr val="accent1">
                    <a:lumMod val="50000"/>
                  </a:schemeClr>
                </a:solidFill>
              </a:rPr>
              <a:t>склада.</a:t>
            </a:r>
          </a:p>
          <a:p>
            <a:pPr marL="0" indent="0">
              <a:buNone/>
            </a:pPr>
            <a:r>
              <a:rPr lang="ru-RU" sz="7200" dirty="0">
                <a:solidFill>
                  <a:schemeClr val="accent1">
                    <a:lumMod val="50000"/>
                  </a:schemeClr>
                </a:solidFill>
              </a:rPr>
              <a:t>	</a:t>
            </a:r>
            <a:r>
              <a:rPr lang="ru-RU" sz="7200" dirty="0" smtClean="0">
                <a:solidFill>
                  <a:schemeClr val="accent1">
                    <a:lumMod val="50000"/>
                  </a:schemeClr>
                </a:solidFill>
              </a:rPr>
              <a:t>29 </a:t>
            </a:r>
            <a:r>
              <a:rPr lang="ru-RU" sz="7200" dirty="0">
                <a:solidFill>
                  <a:schemeClr val="accent1">
                    <a:lumMod val="50000"/>
                  </a:schemeClr>
                </a:solidFill>
              </a:rPr>
              <a:t>октября 1943 года, будучи в дозоре, заметил карателей, собиравшихся устроить облаву на отряд. Убив офицера, он поднял тревогу; благодаря его действиям, партизаны успели дать отпор </a:t>
            </a:r>
            <a:r>
              <a:rPr lang="ru-RU" sz="7200" dirty="0" smtClean="0">
                <a:solidFill>
                  <a:schemeClr val="accent1">
                    <a:lumMod val="50000"/>
                  </a:schemeClr>
                </a:solidFill>
              </a:rPr>
              <a:t>врагу.</a:t>
            </a:r>
          </a:p>
          <a:p>
            <a:pPr marL="0" indent="0">
              <a:buNone/>
            </a:pPr>
            <a:r>
              <a:rPr lang="ru-RU" sz="7200" dirty="0" smtClean="0">
                <a:solidFill>
                  <a:schemeClr val="accent1">
                    <a:lumMod val="50000"/>
                  </a:schemeClr>
                </a:solidFill>
              </a:rPr>
              <a:t>	В </a:t>
            </a:r>
            <a:r>
              <a:rPr lang="ru-RU" sz="7200" dirty="0">
                <a:solidFill>
                  <a:schemeClr val="accent1">
                    <a:lumMod val="50000"/>
                  </a:schemeClr>
                </a:solidFill>
              </a:rPr>
              <a:t>бою за город Изяслав 16 февраля 1944 года был смертельно </a:t>
            </a:r>
            <a:r>
              <a:rPr lang="ru-RU" sz="7200" dirty="0" smtClean="0">
                <a:solidFill>
                  <a:schemeClr val="accent1">
                    <a:lumMod val="50000"/>
                  </a:schemeClr>
                </a:solidFill>
              </a:rPr>
              <a:t>ранен и </a:t>
            </a:r>
            <a:r>
              <a:rPr lang="ru-RU" sz="7200" dirty="0">
                <a:solidFill>
                  <a:schemeClr val="accent1">
                    <a:lumMod val="50000"/>
                  </a:schemeClr>
                </a:solidFill>
              </a:rPr>
              <a:t>на следующий день скончался. Похоронен в центре парка города Шепетовка. В июне 1958 года Валентину присвоено звание Героя Советского Союза посмертно. </a:t>
            </a:r>
            <a:endParaRPr lang="ru-RU" sz="7200" dirty="0" smtClean="0">
              <a:solidFill>
                <a:schemeClr val="accent1">
                  <a:lumMod val="50000"/>
                </a:schemeClr>
              </a:solidFill>
            </a:endParaRPr>
          </a:p>
          <a:p>
            <a:endParaRPr lang="ru-RU" sz="4600" dirty="0" smtClean="0">
              <a:solidFill>
                <a:schemeClr val="accent1">
                  <a:lumMod val="50000"/>
                </a:schemeClr>
              </a:solidFill>
            </a:endParaRPr>
          </a:p>
          <a:p>
            <a:pPr marL="0" indent="0">
              <a:buNone/>
            </a:pPr>
            <a:r>
              <a:rPr lang="ru-RU" sz="4600" dirty="0" smtClean="0">
                <a:solidFill>
                  <a:schemeClr val="accent1">
                    <a:lumMod val="50000"/>
                  </a:schemeClr>
                </a:solidFill>
              </a:rPr>
              <a:t>     </a:t>
            </a:r>
            <a:endParaRPr lang="ru-RU" sz="4600" dirty="0">
              <a:solidFill>
                <a:schemeClr val="accent1">
                  <a:lumMod val="50000"/>
                </a:schemeClr>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32" y="0"/>
            <a:ext cx="9124967" cy="69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7893" y="1484784"/>
            <a:ext cx="3726107" cy="4885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52121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flipH="1">
            <a:off x="0" y="692696"/>
            <a:ext cx="5580112" cy="6165304"/>
          </a:xfrm>
        </p:spPr>
        <p:txBody>
          <a:bodyPr>
            <a:noAutofit/>
          </a:bodyPr>
          <a:lstStyle/>
          <a:p>
            <a:r>
              <a:rPr lang="ru-RU" sz="2000" b="1" i="1" u="sng" dirty="0" smtClean="0">
                <a:solidFill>
                  <a:schemeClr val="accent1">
                    <a:lumMod val="50000"/>
                  </a:schemeClr>
                </a:solidFill>
              </a:rPr>
              <a:t>Вася Курка </a:t>
            </a:r>
            <a:r>
              <a:rPr lang="ru-RU" sz="1600" dirty="0" smtClean="0">
                <a:solidFill>
                  <a:schemeClr val="accent1">
                    <a:lumMod val="50000"/>
                  </a:schemeClr>
                </a:solidFill>
              </a:rPr>
              <a:t>— юный воин, доброволец, снайпер, командир взвода Красной Армии, в период Великой Отечественной войны уничтоживший 179 солдат и офицеров противника.</a:t>
            </a:r>
          </a:p>
          <a:p>
            <a:pPr marL="0" indent="0">
              <a:buNone/>
            </a:pPr>
            <a:r>
              <a:rPr lang="ru-RU" sz="1600" dirty="0" smtClean="0">
                <a:solidFill>
                  <a:schemeClr val="accent1">
                    <a:lumMod val="50000"/>
                  </a:schemeClr>
                </a:solidFill>
              </a:rPr>
              <a:t>	К </a:t>
            </a:r>
            <a:r>
              <a:rPr lang="ru-RU" sz="1600" dirty="0">
                <a:solidFill>
                  <a:schemeClr val="accent1">
                    <a:lumMod val="50000"/>
                  </a:schemeClr>
                </a:solidFill>
              </a:rPr>
              <a:t>сентябрю 1942 г. Вася Курка уничтожил 31 оккупанта, в том числе за период обороны на реке </a:t>
            </a:r>
            <a:r>
              <a:rPr lang="ru-RU" sz="1600" dirty="0" err="1">
                <a:solidFill>
                  <a:schemeClr val="accent1">
                    <a:lumMod val="50000"/>
                  </a:schemeClr>
                </a:solidFill>
              </a:rPr>
              <a:t>Миус</a:t>
            </a:r>
            <a:r>
              <a:rPr lang="ru-RU" sz="1600" dirty="0">
                <a:solidFill>
                  <a:schemeClr val="accent1">
                    <a:lumMod val="50000"/>
                  </a:schemeClr>
                </a:solidFill>
              </a:rPr>
              <a:t> — 19. Считался одним из лучших снайперов дивизии. Всего на его боевом счету было </a:t>
            </a:r>
            <a:r>
              <a:rPr lang="ru-RU" sz="1600" dirty="0" smtClean="0">
                <a:solidFill>
                  <a:schemeClr val="accent1">
                    <a:lumMod val="50000"/>
                  </a:schemeClr>
                </a:solidFill>
              </a:rPr>
              <a:t>179 </a:t>
            </a:r>
            <a:r>
              <a:rPr lang="ru-RU" sz="1600" dirty="0">
                <a:solidFill>
                  <a:schemeClr val="accent1">
                    <a:lumMod val="50000"/>
                  </a:schemeClr>
                </a:solidFill>
              </a:rPr>
              <a:t>уничтоженных солдат и офицеров противника, а также один сбитый </a:t>
            </a:r>
            <a:r>
              <a:rPr lang="ru-RU" sz="1600" dirty="0" smtClean="0">
                <a:solidFill>
                  <a:schemeClr val="accent1">
                    <a:lumMod val="50000"/>
                  </a:schemeClr>
                </a:solidFill>
              </a:rPr>
              <a:t>самолёт-разведчик. В </a:t>
            </a:r>
            <a:r>
              <a:rPr lang="ru-RU" sz="1600" dirty="0">
                <a:solidFill>
                  <a:schemeClr val="accent1">
                    <a:lumMod val="50000"/>
                  </a:schemeClr>
                </a:solidFill>
              </a:rPr>
              <a:t>начале 1943 года по решению командования был направлен на краткосрочные офицерские курсы и возвратился в полк уже в звании младшего лейтенанта, став командиром стрелкового (снайперского) взвода и инструктором по подготовке </a:t>
            </a:r>
            <a:r>
              <a:rPr lang="ru-RU" sz="1600" dirty="0" smtClean="0">
                <a:solidFill>
                  <a:schemeClr val="accent1">
                    <a:lumMod val="50000"/>
                  </a:schemeClr>
                </a:solidFill>
              </a:rPr>
              <a:t>снайперов</a:t>
            </a:r>
            <a:r>
              <a:rPr lang="ru-RU" sz="1600" dirty="0">
                <a:solidFill>
                  <a:schemeClr val="accent1">
                    <a:lumMod val="50000"/>
                  </a:schemeClr>
                </a:solidFill>
              </a:rPr>
              <a:t>. </a:t>
            </a:r>
            <a:endParaRPr lang="ru-RU" sz="1600" dirty="0" smtClean="0">
              <a:solidFill>
                <a:schemeClr val="accent1">
                  <a:lumMod val="50000"/>
                </a:schemeClr>
              </a:solidFill>
            </a:endParaRPr>
          </a:p>
          <a:p>
            <a:pPr marL="0" indent="0">
              <a:buNone/>
            </a:pPr>
            <a:r>
              <a:rPr lang="ru-RU" sz="1600" dirty="0" smtClean="0">
                <a:solidFill>
                  <a:schemeClr val="accent1">
                    <a:lumMod val="50000"/>
                  </a:schemeClr>
                </a:solidFill>
              </a:rPr>
              <a:t>	Благодаря </a:t>
            </a:r>
            <a:r>
              <a:rPr lang="ru-RU" sz="1600" dirty="0">
                <a:solidFill>
                  <a:schemeClr val="accent1">
                    <a:lumMod val="50000"/>
                  </a:schemeClr>
                </a:solidFill>
              </a:rPr>
              <a:t>выдержке и смелости Вася Курка стал одним из наиболее результативных советских стрелков. За подвиги и боевые заслуги награждён орденами Красного Знамени (04.11.42г.) и Красной Звезды (31.10.43г.), медалью «За оборону Кавказа», Почётной грамотой ЦК ВЛКСМ, именной снайперской винтовкой. Заметки о боевых заслугах Василия Курки и его фотографии в годы войны неоднократно публиковались в армейских и дивизионных газетах «Знамя Родины» и «Красный воин». </a:t>
            </a:r>
            <a:endParaRPr lang="ru-RU" sz="1600" dirty="0" smtClean="0">
              <a:solidFill>
                <a:schemeClr val="accent1">
                  <a:lumMod val="50000"/>
                </a:schemeClr>
              </a:solidFill>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11945"/>
            <a:ext cx="9126537" cy="680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124744"/>
            <a:ext cx="3563888" cy="5504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0442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9"/>
            <a:ext cx="5292080" cy="6235515"/>
          </a:xfrm>
        </p:spPr>
        <p:txBody>
          <a:bodyPr>
            <a:normAutofit/>
          </a:bodyPr>
          <a:lstStyle/>
          <a:p>
            <a:r>
              <a:rPr lang="ru-RU" sz="2400" b="1" i="1" u="sng" dirty="0" smtClean="0">
                <a:solidFill>
                  <a:schemeClr val="accent1">
                    <a:lumMod val="50000"/>
                  </a:schemeClr>
                </a:solidFill>
              </a:rPr>
              <a:t>Витя Хоменко </a:t>
            </a:r>
            <a:r>
              <a:rPr lang="ru-RU" sz="1700" dirty="0" smtClean="0">
                <a:solidFill>
                  <a:schemeClr val="accent1">
                    <a:lumMod val="50000"/>
                  </a:schemeClr>
                </a:solidFill>
              </a:rPr>
              <a:t>— пионер-герой, участник антифашистского подполья «Николаевский центр» в Николаеве в годы Великой Отечественной войны.</a:t>
            </a:r>
          </a:p>
          <a:p>
            <a:pPr marL="0" indent="0">
              <a:buNone/>
            </a:pPr>
            <a:r>
              <a:rPr lang="ru-RU" sz="1700" dirty="0">
                <a:solidFill>
                  <a:schemeClr val="accent1">
                    <a:lumMod val="50000"/>
                  </a:schemeClr>
                </a:solidFill>
              </a:rPr>
              <a:t>	</a:t>
            </a:r>
            <a:r>
              <a:rPr lang="ru-RU" sz="1700" dirty="0" smtClean="0">
                <a:solidFill>
                  <a:schemeClr val="accent1">
                    <a:lumMod val="50000"/>
                  </a:schemeClr>
                </a:solidFill>
              </a:rPr>
              <a:t>Во время оккупации Николаева немецкими войсками, устроился официантом в столовую. Благодаря хорошему знанию немецкого языка, подслушивал разговоры офицеров, собирая важные сведения. Позже, став посыльным при штабе, давал возможность ознакомиться с секретными документами, подпольщикам. Вместе со своим другом Шурой </a:t>
            </a:r>
            <a:r>
              <a:rPr lang="ru-RU" sz="1700" dirty="0" err="1" smtClean="0">
                <a:solidFill>
                  <a:schemeClr val="accent1">
                    <a:lumMod val="50000"/>
                  </a:schemeClr>
                </a:solidFill>
              </a:rPr>
              <a:t>Кобером</a:t>
            </a:r>
            <a:r>
              <a:rPr lang="ru-RU" sz="1700" dirty="0" smtClean="0">
                <a:solidFill>
                  <a:schemeClr val="accent1">
                    <a:lumMod val="50000"/>
                  </a:schemeClr>
                </a:solidFill>
              </a:rPr>
              <a:t> пересёк линию фронта для установления связи со штабом партизанского движения.</a:t>
            </a:r>
          </a:p>
          <a:p>
            <a:pPr marL="0" indent="0">
              <a:buNone/>
            </a:pPr>
            <a:r>
              <a:rPr lang="ru-RU" sz="1700" dirty="0">
                <a:solidFill>
                  <a:schemeClr val="accent1">
                    <a:lumMod val="50000"/>
                  </a:schemeClr>
                </a:solidFill>
              </a:rPr>
              <a:t>	</a:t>
            </a:r>
            <a:r>
              <a:rPr lang="ru-RU" sz="1700" dirty="0" smtClean="0">
                <a:solidFill>
                  <a:schemeClr val="accent1">
                    <a:lumMod val="50000"/>
                  </a:schemeClr>
                </a:solidFill>
              </a:rPr>
              <a:t>Вернувшись в Николаев, мальчики доставили подпольщикам радиопередатчик, взрывчатку, оружие. 24 ноября 1942 года был арестован гестапо и 5 декабря казнён. </a:t>
            </a:r>
          </a:p>
          <a:p>
            <a:pPr marL="0" indent="0">
              <a:buNone/>
            </a:pPr>
            <a:r>
              <a:rPr lang="ru-RU" sz="1700" dirty="0">
                <a:solidFill>
                  <a:schemeClr val="accent1">
                    <a:lumMod val="50000"/>
                  </a:schemeClr>
                </a:solidFill>
              </a:rPr>
              <a:t>	</a:t>
            </a:r>
            <a:r>
              <a:rPr lang="ru-RU" sz="1700" dirty="0" smtClean="0">
                <a:solidFill>
                  <a:schemeClr val="accent1">
                    <a:lumMod val="50000"/>
                  </a:schemeClr>
                </a:solidFill>
              </a:rPr>
              <a:t>В 1965 году посмертно награждён Орденом Отечественной войны первой степени.</a:t>
            </a:r>
          </a:p>
          <a:p>
            <a:pPr marL="0" indent="0">
              <a:buNone/>
            </a:pPr>
            <a:endParaRPr lang="ru-RU" sz="1700" dirty="0">
              <a:solidFill>
                <a:schemeClr val="accent1">
                  <a:lumMod val="50000"/>
                </a:schemeClr>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1"/>
            <a:ext cx="9126537" cy="6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8861" y="1484784"/>
            <a:ext cx="3715613" cy="4644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64529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904" y="692697"/>
            <a:ext cx="5478817" cy="6165304"/>
          </a:xfrm>
        </p:spPr>
        <p:txBody>
          <a:bodyPr>
            <a:normAutofit fontScale="85000" lnSpcReduction="10000"/>
          </a:bodyPr>
          <a:lstStyle/>
          <a:p>
            <a:r>
              <a:rPr lang="ru-RU" sz="2400" b="1" i="1" u="sng" dirty="0" smtClean="0">
                <a:solidFill>
                  <a:schemeClr val="accent1">
                    <a:lumMod val="50000"/>
                  </a:schemeClr>
                </a:solidFill>
              </a:rPr>
              <a:t>Володя </a:t>
            </a:r>
            <a:r>
              <a:rPr lang="ru-RU" sz="2400" b="1" i="1" u="sng" dirty="0" err="1" smtClean="0">
                <a:solidFill>
                  <a:schemeClr val="accent1">
                    <a:lumMod val="50000"/>
                  </a:schemeClr>
                </a:solidFill>
              </a:rPr>
              <a:t>Колядов</a:t>
            </a:r>
            <a:r>
              <a:rPr lang="ru-RU" sz="1700" dirty="0" smtClean="0">
                <a:solidFill>
                  <a:schemeClr val="accent1">
                    <a:lumMod val="50000"/>
                  </a:schemeClr>
                </a:solidFill>
              </a:rPr>
              <a:t>— несовершеннолетний партизан Великой Отечественной войны. Награждён орденом Боевого Красного Знамени (посмертно). Причислен к пионерам-героям.</a:t>
            </a:r>
          </a:p>
          <a:p>
            <a:pPr marL="0" indent="0">
              <a:buNone/>
            </a:pPr>
            <a:r>
              <a:rPr lang="ru-RU" sz="1700" dirty="0" smtClean="0">
                <a:solidFill>
                  <a:schemeClr val="accent1">
                    <a:lumMod val="50000"/>
                  </a:schemeClr>
                </a:solidFill>
              </a:rPr>
              <a:t>	Когда </a:t>
            </a:r>
            <a:r>
              <a:rPr lang="ru-RU" sz="1700" dirty="0">
                <a:solidFill>
                  <a:schemeClr val="accent1">
                    <a:lumMod val="50000"/>
                  </a:schemeClr>
                </a:solidFill>
              </a:rPr>
              <a:t>враг подошёл к Москве, добровольческий батальон </a:t>
            </a:r>
            <a:r>
              <a:rPr lang="ru-RU" sz="1700" dirty="0" err="1">
                <a:solidFill>
                  <a:schemeClr val="accent1">
                    <a:lumMod val="50000"/>
                  </a:schemeClr>
                </a:solidFill>
              </a:rPr>
              <a:t>Осташёвского</a:t>
            </a:r>
            <a:r>
              <a:rPr lang="ru-RU" sz="1700" dirty="0">
                <a:solidFill>
                  <a:schemeClr val="accent1">
                    <a:lumMod val="50000"/>
                  </a:schemeClr>
                </a:solidFill>
              </a:rPr>
              <a:t> района Московской области превратился в партизанский отряд, командиром которого был Василий Федорович </a:t>
            </a:r>
            <a:r>
              <a:rPr lang="ru-RU" sz="1700" dirty="0" err="1">
                <a:solidFill>
                  <a:schemeClr val="accent1">
                    <a:lumMod val="50000"/>
                  </a:schemeClr>
                </a:solidFill>
              </a:rPr>
              <a:t>Праскунин</a:t>
            </a:r>
            <a:r>
              <a:rPr lang="ru-RU" sz="1700" dirty="0">
                <a:solidFill>
                  <a:schemeClr val="accent1">
                    <a:lumMod val="50000"/>
                  </a:schemeClr>
                </a:solidFill>
              </a:rPr>
              <a:t>. Володя стал в нём настоящим бойцом. Сражался вместе со своим школьным другом Анатолием Шумовым</a:t>
            </a:r>
            <a:r>
              <a:rPr lang="ru-RU" sz="1700" dirty="0" smtClean="0">
                <a:solidFill>
                  <a:schemeClr val="accent1">
                    <a:lumMod val="50000"/>
                  </a:schemeClr>
                </a:solidFill>
              </a:rPr>
              <a:t>.</a:t>
            </a:r>
            <a:endParaRPr lang="ru-RU" sz="1700" dirty="0">
              <a:solidFill>
                <a:schemeClr val="accent1">
                  <a:lumMod val="50000"/>
                </a:schemeClr>
              </a:solidFill>
            </a:endParaRPr>
          </a:p>
          <a:p>
            <a:pPr marL="0" indent="0">
              <a:buNone/>
            </a:pPr>
            <a:r>
              <a:rPr lang="ru-RU" sz="1700" dirty="0" smtClean="0">
                <a:solidFill>
                  <a:schemeClr val="accent1">
                    <a:lumMod val="50000"/>
                  </a:schemeClr>
                </a:solidFill>
              </a:rPr>
              <a:t>	В </a:t>
            </a:r>
            <a:r>
              <a:rPr lang="ru-RU" sz="1700" dirty="0">
                <a:solidFill>
                  <a:schemeClr val="accent1">
                    <a:lumMod val="50000"/>
                  </a:schemeClr>
                </a:solidFill>
              </a:rPr>
              <a:t>задачу юных партизан входили главным образом добыча сведений о численности врага в конкретных местах, о продвижении немецких войск по проселочным дорогам, а также распространение среди местных жителей агитационных листовок, печатавшихся на эвакуированной в партизанский лес типографии. Он также взрывал вражеские танки, машины с горючим, был смелым разведчиком. Когда Красная Армия подошла к </a:t>
            </a:r>
            <a:r>
              <a:rPr lang="ru-RU" sz="1700" dirty="0" err="1">
                <a:solidFill>
                  <a:schemeClr val="accent1">
                    <a:lumMod val="50000"/>
                  </a:schemeClr>
                </a:solidFill>
              </a:rPr>
              <a:t>Осташевскому</a:t>
            </a:r>
            <a:r>
              <a:rPr lang="ru-RU" sz="1700" dirty="0">
                <a:solidFill>
                  <a:schemeClr val="accent1">
                    <a:lumMod val="50000"/>
                  </a:schemeClr>
                </a:solidFill>
              </a:rPr>
              <a:t> району, требовалось срочно произвести разведку расположения огневых точек противника. Два его товарища отползли в безопасное место. Володя не успел. Он выпустил ракету — вызвал огонь на себя. Володя умер как герой. Задание было выполнено — вражеские огневые точки обнаружены</a:t>
            </a:r>
            <a:r>
              <a:rPr lang="ru-RU" sz="1700" dirty="0" smtClean="0">
                <a:solidFill>
                  <a:schemeClr val="accent1">
                    <a:lumMod val="50000"/>
                  </a:schemeClr>
                </a:solidFill>
              </a:rPr>
              <a:t>.</a:t>
            </a:r>
            <a:endParaRPr lang="ru-RU" sz="1700" dirty="0">
              <a:solidFill>
                <a:schemeClr val="accent1">
                  <a:lumMod val="50000"/>
                </a:schemeClr>
              </a:solidFill>
            </a:endParaRPr>
          </a:p>
          <a:p>
            <a:pPr marL="0" indent="0">
              <a:buNone/>
            </a:pPr>
            <a:r>
              <a:rPr lang="ru-RU" sz="1700" dirty="0" smtClean="0">
                <a:solidFill>
                  <a:schemeClr val="accent1">
                    <a:lumMod val="50000"/>
                  </a:schemeClr>
                </a:solidFill>
              </a:rPr>
              <a:t>	Владимир </a:t>
            </a:r>
            <a:r>
              <a:rPr lang="ru-RU" sz="1700" dirty="0" err="1">
                <a:solidFill>
                  <a:schemeClr val="accent1">
                    <a:lumMod val="50000"/>
                  </a:schemeClr>
                </a:solidFill>
              </a:rPr>
              <a:t>Колядов</a:t>
            </a:r>
            <a:r>
              <a:rPr lang="ru-RU" sz="1700" dirty="0">
                <a:solidFill>
                  <a:schemeClr val="accent1">
                    <a:lumMod val="50000"/>
                  </a:schemeClr>
                </a:solidFill>
              </a:rPr>
              <a:t> погиб всего через несколько дней после смерти друга Анатолия </a:t>
            </a:r>
            <a:r>
              <a:rPr lang="ru-RU" sz="1700" dirty="0" err="1">
                <a:solidFill>
                  <a:schemeClr val="accent1">
                    <a:lumMod val="50000"/>
                  </a:schemeClr>
                </a:solidFill>
              </a:rPr>
              <a:t>Шумова</a:t>
            </a:r>
            <a:r>
              <a:rPr lang="ru-RU" sz="1700" dirty="0">
                <a:solidFill>
                  <a:schemeClr val="accent1">
                    <a:lumMod val="50000"/>
                  </a:schemeClr>
                </a:solidFill>
              </a:rPr>
              <a:t>. За проявленное мужество и героизм награждён посмертно орденом Красного Знамени. </a:t>
            </a:r>
            <a:endParaRPr lang="ru-RU" sz="1700" dirty="0" smtClean="0">
              <a:solidFill>
                <a:schemeClr val="accent1">
                  <a:lumMod val="50000"/>
                </a:schemeClr>
              </a:solidFill>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9567"/>
            <a:ext cx="9126537" cy="683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8913" y="1484784"/>
            <a:ext cx="3665562" cy="4602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96068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7"/>
            <a:ext cx="5220072" cy="6165304"/>
          </a:xfrm>
        </p:spPr>
        <p:txBody>
          <a:bodyPr>
            <a:normAutofit fontScale="25000" lnSpcReduction="20000"/>
          </a:bodyPr>
          <a:lstStyle/>
          <a:p>
            <a:r>
              <a:rPr lang="ru-RU" sz="9600" b="1" i="1" u="sng" dirty="0" smtClean="0">
                <a:solidFill>
                  <a:schemeClr val="accent1">
                    <a:lumMod val="50000"/>
                  </a:schemeClr>
                </a:solidFill>
              </a:rPr>
              <a:t>Зина Портнова </a:t>
            </a:r>
            <a:r>
              <a:rPr lang="ru-RU" sz="6800" dirty="0" smtClean="0">
                <a:solidFill>
                  <a:schemeClr val="accent1">
                    <a:lumMod val="50000"/>
                  </a:schemeClr>
                </a:solidFill>
              </a:rPr>
              <a:t>— Пионер-герой, советская подпольщица, партизанка, член подпольной организации «Юные мстители»; разведчица партизанского отряда имени К. Е. Ворошилова. Герой Советского Союза.</a:t>
            </a:r>
          </a:p>
          <a:p>
            <a:pPr marL="0" indent="0">
              <a:buNone/>
            </a:pPr>
            <a:r>
              <a:rPr lang="ru-RU" sz="6800" dirty="0" smtClean="0">
                <a:solidFill>
                  <a:schemeClr val="accent1">
                    <a:lumMod val="50000"/>
                  </a:schemeClr>
                </a:solidFill>
              </a:rPr>
              <a:t>	С </a:t>
            </a:r>
            <a:r>
              <a:rPr lang="ru-RU" sz="6800" dirty="0">
                <a:solidFill>
                  <a:schemeClr val="accent1">
                    <a:lumMod val="50000"/>
                  </a:schemeClr>
                </a:solidFill>
              </a:rPr>
              <a:t>1942 года — член </a:t>
            </a:r>
            <a:r>
              <a:rPr lang="ru-RU" sz="6800" dirty="0" err="1">
                <a:solidFill>
                  <a:schemeClr val="accent1">
                    <a:lumMod val="50000"/>
                  </a:schemeClr>
                </a:solidFill>
              </a:rPr>
              <a:t>Обольской</a:t>
            </a:r>
            <a:r>
              <a:rPr lang="ru-RU" sz="6800" dirty="0">
                <a:solidFill>
                  <a:schemeClr val="accent1">
                    <a:lumMod val="50000"/>
                  </a:schemeClr>
                </a:solidFill>
              </a:rPr>
              <a:t> подпольной организации «Юные </a:t>
            </a:r>
            <a:r>
              <a:rPr lang="ru-RU" sz="6800" dirty="0" smtClean="0">
                <a:solidFill>
                  <a:schemeClr val="accent1">
                    <a:lumMod val="50000"/>
                  </a:schemeClr>
                </a:solidFill>
              </a:rPr>
              <a:t>мстители». </a:t>
            </a:r>
            <a:r>
              <a:rPr lang="ru-RU" sz="6800" dirty="0">
                <a:solidFill>
                  <a:schemeClr val="accent1">
                    <a:lumMod val="50000"/>
                  </a:schemeClr>
                </a:solidFill>
              </a:rPr>
              <a:t>В подполье была принята в ВЛКСМ</a:t>
            </a:r>
            <a:r>
              <a:rPr lang="ru-RU" sz="6800" dirty="0" smtClean="0">
                <a:solidFill>
                  <a:schemeClr val="accent1">
                    <a:lumMod val="50000"/>
                  </a:schemeClr>
                </a:solidFill>
              </a:rPr>
              <a:t>.</a:t>
            </a:r>
            <a:endParaRPr lang="ru-RU" sz="6800" dirty="0">
              <a:solidFill>
                <a:schemeClr val="accent1">
                  <a:lumMod val="50000"/>
                </a:schemeClr>
              </a:solidFill>
            </a:endParaRPr>
          </a:p>
          <a:p>
            <a:pPr marL="0" indent="0">
              <a:buNone/>
            </a:pPr>
            <a:r>
              <a:rPr lang="ru-RU" sz="6800" dirty="0" smtClean="0">
                <a:solidFill>
                  <a:schemeClr val="accent1">
                    <a:lumMod val="50000"/>
                  </a:schemeClr>
                </a:solidFill>
              </a:rPr>
              <a:t>	Участвовала </a:t>
            </a:r>
            <a:r>
              <a:rPr lang="ru-RU" sz="6800" dirty="0">
                <a:solidFill>
                  <a:schemeClr val="accent1">
                    <a:lumMod val="50000"/>
                  </a:schemeClr>
                </a:solidFill>
              </a:rPr>
              <a:t>в распространении листовок среди населения и диверсиях против захватчиков. Работая в столовой курсов переподготовки немецких офицеров, по указанию подполья отравила пищу (погибло более ста офицеров). Во время разбирательств, желая доказать немцам свою непричастность, ела отравленный суп. Чудом осталась жива</a:t>
            </a:r>
            <a:r>
              <a:rPr lang="ru-RU" sz="6800" dirty="0" smtClean="0">
                <a:solidFill>
                  <a:schemeClr val="accent1">
                    <a:lumMod val="50000"/>
                  </a:schemeClr>
                </a:solidFill>
              </a:rPr>
              <a:t>.</a:t>
            </a:r>
            <a:endParaRPr lang="ru-RU" sz="6800" dirty="0">
              <a:solidFill>
                <a:schemeClr val="accent1">
                  <a:lumMod val="50000"/>
                </a:schemeClr>
              </a:solidFill>
            </a:endParaRPr>
          </a:p>
          <a:p>
            <a:pPr marL="0" indent="0">
              <a:buNone/>
            </a:pPr>
            <a:r>
              <a:rPr lang="ru-RU" sz="6800" dirty="0" smtClean="0">
                <a:solidFill>
                  <a:schemeClr val="accent1">
                    <a:lumMod val="50000"/>
                  </a:schemeClr>
                </a:solidFill>
              </a:rPr>
              <a:t>	В </a:t>
            </a:r>
            <a:r>
              <a:rPr lang="ru-RU" sz="6800" dirty="0">
                <a:solidFill>
                  <a:schemeClr val="accent1">
                    <a:lumMod val="50000"/>
                  </a:schemeClr>
                </a:solidFill>
              </a:rPr>
              <a:t>декабре 1943 года, возвращаясь с задания по выяснению причин провала организации «Юные мстители», схвачена в деревне </a:t>
            </a:r>
            <a:r>
              <a:rPr lang="ru-RU" sz="6800" dirty="0" err="1">
                <a:solidFill>
                  <a:schemeClr val="accent1">
                    <a:lumMod val="50000"/>
                  </a:schemeClr>
                </a:solidFill>
              </a:rPr>
              <a:t>Мостище</a:t>
            </a:r>
            <a:r>
              <a:rPr lang="ru-RU" sz="6800" dirty="0">
                <a:solidFill>
                  <a:schemeClr val="accent1">
                    <a:lumMod val="50000"/>
                  </a:schemeClr>
                </a:solidFill>
              </a:rPr>
              <a:t> и опознана некой Анной Храповицкой. На одном из допросов в гестапо деревни </a:t>
            </a:r>
            <a:r>
              <a:rPr lang="ru-RU" sz="6800" dirty="0" err="1" smtClean="0">
                <a:solidFill>
                  <a:schemeClr val="accent1">
                    <a:lumMod val="50000"/>
                  </a:schemeClr>
                </a:solidFill>
              </a:rPr>
              <a:t>Горяны</a:t>
            </a:r>
            <a:r>
              <a:rPr lang="ru-RU" sz="6800" dirty="0" smtClean="0">
                <a:solidFill>
                  <a:schemeClr val="accent1">
                    <a:lumMod val="50000"/>
                  </a:schemeClr>
                </a:solidFill>
              </a:rPr>
              <a:t>, </a:t>
            </a:r>
            <a:r>
              <a:rPr lang="ru-RU" sz="6800" dirty="0">
                <a:solidFill>
                  <a:schemeClr val="accent1">
                    <a:lumMod val="50000"/>
                  </a:schemeClr>
                </a:solidFill>
              </a:rPr>
              <a:t>схватив со стола пистолет следователя, застрелила его и ещё двух гитлеровцев, пыталась бежать, была схвачена. После этого её пытали больше месяца, пытаясь получить какую-либо информацию о </a:t>
            </a:r>
            <a:r>
              <a:rPr lang="ru-RU" sz="6800" dirty="0" smtClean="0">
                <a:solidFill>
                  <a:schemeClr val="accent1">
                    <a:lumMod val="50000"/>
                  </a:schemeClr>
                </a:solidFill>
              </a:rPr>
              <a:t>партизанах. Утром </a:t>
            </a:r>
            <a:r>
              <a:rPr lang="ru-RU" sz="6800" dirty="0">
                <a:solidFill>
                  <a:schemeClr val="accent1">
                    <a:lumMod val="50000"/>
                  </a:schemeClr>
                </a:solidFill>
              </a:rPr>
              <a:t>10 января 1944 года её расстреляли в тюрьме города </a:t>
            </a:r>
            <a:r>
              <a:rPr lang="ru-RU" sz="6800" dirty="0" smtClean="0">
                <a:solidFill>
                  <a:schemeClr val="accent1">
                    <a:lumMod val="50000"/>
                  </a:schemeClr>
                </a:solidFill>
              </a:rPr>
              <a:t>Полоцка.</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26537" cy="692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700808"/>
            <a:ext cx="3762449" cy="4797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11293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7"/>
            <a:ext cx="5796136" cy="6165304"/>
          </a:xfrm>
        </p:spPr>
        <p:txBody>
          <a:bodyPr>
            <a:normAutofit fontScale="85000" lnSpcReduction="20000"/>
          </a:bodyPr>
          <a:lstStyle/>
          <a:p>
            <a:r>
              <a:rPr lang="ru-RU" sz="2400" b="1" i="1" u="sng" dirty="0" smtClean="0">
                <a:solidFill>
                  <a:schemeClr val="accent1">
                    <a:lumMod val="50000"/>
                  </a:schemeClr>
                </a:solidFill>
              </a:rPr>
              <a:t>Лара Михеенко </a:t>
            </a:r>
            <a:r>
              <a:rPr lang="ru-RU" sz="1800" dirty="0" smtClean="0">
                <a:solidFill>
                  <a:schemeClr val="accent1">
                    <a:lumMod val="50000"/>
                  </a:schemeClr>
                </a:solidFill>
              </a:rPr>
              <a:t>— пионер-герой, несовершеннолетняя партизанка времён Великой Отечественной войны, казнённая немецкими оккупационными властями</a:t>
            </a:r>
            <a:r>
              <a:rPr lang="ru-RU" sz="1800" dirty="0" smtClean="0"/>
              <a:t>.</a:t>
            </a:r>
          </a:p>
          <a:p>
            <a:pPr marL="0" indent="0">
              <a:buNone/>
            </a:pPr>
            <a:r>
              <a:rPr lang="ru-RU" sz="1800" dirty="0" smtClean="0">
                <a:solidFill>
                  <a:schemeClr val="tx2">
                    <a:lumMod val="75000"/>
                  </a:schemeClr>
                </a:solidFill>
              </a:rPr>
              <a:t>	В </a:t>
            </a:r>
            <a:r>
              <a:rPr lang="ru-RU" sz="1800" dirty="0">
                <a:solidFill>
                  <a:schemeClr val="tx2">
                    <a:lumMod val="75000"/>
                  </a:schemeClr>
                </a:solidFill>
              </a:rPr>
              <a:t>августе 1943 года партизанский отряд, в котором состояла Лара, принимал активное участие в «рельсовой войне». Партизаны стали регулярно взрывать железнодорожные линии, мосты и пускать под откос немецкие эшелоны</a:t>
            </a:r>
            <a:r>
              <a:rPr lang="ru-RU" sz="1800" dirty="0" smtClean="0">
                <a:solidFill>
                  <a:schemeClr val="tx2">
                    <a:lumMod val="75000"/>
                  </a:schemeClr>
                </a:solidFill>
              </a:rPr>
              <a:t>.</a:t>
            </a:r>
            <a:endParaRPr lang="ru-RU" sz="1800" dirty="0">
              <a:solidFill>
                <a:schemeClr val="tx2">
                  <a:lumMod val="75000"/>
                </a:schemeClr>
              </a:solidFill>
            </a:endParaRPr>
          </a:p>
          <a:p>
            <a:pPr marL="0" indent="0">
              <a:buNone/>
            </a:pPr>
            <a:r>
              <a:rPr lang="ru-RU" sz="1800" dirty="0" smtClean="0">
                <a:solidFill>
                  <a:schemeClr val="tx2">
                    <a:lumMod val="75000"/>
                  </a:schemeClr>
                </a:solidFill>
              </a:rPr>
              <a:t>	Лара</a:t>
            </a:r>
            <a:r>
              <a:rPr lang="ru-RU" sz="1800" dirty="0">
                <a:solidFill>
                  <a:schemeClr val="tx2">
                    <a:lumMod val="75000"/>
                  </a:schemeClr>
                </a:solidFill>
              </a:rPr>
              <a:t>, к этому времени уже отлично проявившая себя в разведке и обладавшая хорошим «чутьём» местности, была переведена в 21-ю бригаду </a:t>
            </a:r>
            <a:r>
              <a:rPr lang="ru-RU" sz="1800" dirty="0" err="1">
                <a:solidFill>
                  <a:schemeClr val="tx2">
                    <a:lumMod val="75000"/>
                  </a:schemeClr>
                </a:solidFill>
              </a:rPr>
              <a:t>Ахременкова</a:t>
            </a:r>
            <a:r>
              <a:rPr lang="ru-RU" sz="1800" dirty="0">
                <a:solidFill>
                  <a:schemeClr val="tx2">
                    <a:lumMod val="75000"/>
                  </a:schemeClr>
                </a:solidFill>
              </a:rPr>
              <a:t>, целью которой было именно ведение диверсионной деятельности на железной дороге.</a:t>
            </a:r>
          </a:p>
          <a:p>
            <a:pPr marL="0" indent="0">
              <a:buNone/>
            </a:pPr>
            <a:r>
              <a:rPr lang="ru-RU" sz="1800" dirty="0" smtClean="0">
                <a:solidFill>
                  <a:schemeClr val="tx2">
                    <a:lumMod val="75000"/>
                  </a:schemeClr>
                </a:solidFill>
              </a:rPr>
              <a:t>	В </a:t>
            </a:r>
            <a:r>
              <a:rPr lang="ru-RU" sz="1800" dirty="0">
                <a:solidFill>
                  <a:schemeClr val="tx2">
                    <a:lumMod val="75000"/>
                  </a:schemeClr>
                </a:solidFill>
              </a:rPr>
              <a:t>подрыве одного из поездов участвовала и Лара, вызвавшись в помощницы одному из подрывников, которому было поручено взорвать железнодорожный мост через реку Дрисса на линии Полоцк — Невель. Уже опытная разведчица, Лариса и в этот раз выполнила возложенное на неё задание по сбору информации о режиме охраны моста и возможности его минирования. Благодаря участию Лары удалось вывести из строя не только мост, но и проходивший по нему эшелон противника: девочка сумела убедить минёра, что в нужный момент сумеет незаметно от часового подобраться максимально близко к мосту и зажечь огнепроводный шнур перед приближающимся поездом. Рискуя жизнью, она сумела выполнить задуманное и благополучно отойти обратно. Впоследствии, уже после войны, за этот подвиг Лариса Михеенко будет награждена орденом Отечественной войны I степени (посмертно). </a:t>
            </a:r>
            <a:endParaRPr lang="ru-RU" sz="1800" dirty="0" smtClean="0">
              <a:solidFill>
                <a:schemeClr val="tx2">
                  <a:lumMod val="75000"/>
                </a:schemeClr>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 y="1"/>
            <a:ext cx="9126537" cy="692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5092" y="1772816"/>
            <a:ext cx="3427219" cy="4574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33841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462" y="692697"/>
            <a:ext cx="5706666" cy="6165304"/>
          </a:xfrm>
        </p:spPr>
        <p:txBody>
          <a:bodyPr>
            <a:normAutofit fontScale="70000" lnSpcReduction="20000"/>
          </a:bodyPr>
          <a:lstStyle/>
          <a:p>
            <a:r>
              <a:rPr lang="ru-RU" sz="2600" b="1" i="1" u="sng" dirty="0" smtClean="0">
                <a:solidFill>
                  <a:schemeClr val="accent1">
                    <a:lumMod val="50000"/>
                  </a:schemeClr>
                </a:solidFill>
              </a:rPr>
              <a:t>Лёня Голиков </a:t>
            </a:r>
            <a:r>
              <a:rPr lang="ru-RU" sz="3600" dirty="0" smtClean="0">
                <a:solidFill>
                  <a:schemeClr val="accent1">
                    <a:lumMod val="50000"/>
                  </a:schemeClr>
                </a:solidFill>
              </a:rPr>
              <a:t>— </a:t>
            </a:r>
            <a:r>
              <a:rPr lang="ru-RU" sz="2100" dirty="0" smtClean="0">
                <a:solidFill>
                  <a:schemeClr val="accent1">
                    <a:lumMod val="50000"/>
                  </a:schemeClr>
                </a:solidFill>
              </a:rPr>
              <a:t>подросток-партизан, Герой Советского Союза.</a:t>
            </a:r>
            <a:endParaRPr lang="ru-RU" sz="1800" dirty="0" smtClean="0">
              <a:solidFill>
                <a:schemeClr val="accent1">
                  <a:lumMod val="50000"/>
                </a:schemeClr>
              </a:solidFill>
            </a:endParaRPr>
          </a:p>
          <a:p>
            <a:pPr marL="0" indent="0">
              <a:buNone/>
            </a:pPr>
            <a:r>
              <a:rPr lang="ru-RU" sz="1700" dirty="0" smtClean="0">
                <a:solidFill>
                  <a:schemeClr val="tx2">
                    <a:lumMod val="75000"/>
                  </a:schemeClr>
                </a:solidFill>
              </a:rPr>
              <a:t>	</a:t>
            </a:r>
            <a:r>
              <a:rPr lang="ru-RU" sz="1900" dirty="0" smtClean="0">
                <a:solidFill>
                  <a:schemeClr val="tx2">
                    <a:lumMod val="75000"/>
                  </a:schemeClr>
                </a:solidFill>
              </a:rPr>
              <a:t>Бригадный </a:t>
            </a:r>
            <a:r>
              <a:rPr lang="ru-RU" sz="1900" dirty="0">
                <a:solidFill>
                  <a:schemeClr val="tx2">
                    <a:lumMod val="75000"/>
                  </a:schemeClr>
                </a:solidFill>
              </a:rPr>
              <a:t>разведчик 67-го отряда 4-й Ленинградской партизанской бригады, действовавшей на территории Новгородской и Псковской областей. Участвовал в 27 боевых операциях. Особенно отличился при разгроме немецких гарнизонов в деревнях </a:t>
            </a:r>
            <a:r>
              <a:rPr lang="ru-RU" sz="1900" dirty="0" err="1">
                <a:solidFill>
                  <a:schemeClr val="tx2">
                    <a:lumMod val="75000"/>
                  </a:schemeClr>
                </a:solidFill>
              </a:rPr>
              <a:t>Апросово</a:t>
            </a:r>
            <a:r>
              <a:rPr lang="ru-RU" sz="1900" dirty="0">
                <a:solidFill>
                  <a:schemeClr val="tx2">
                    <a:lumMod val="75000"/>
                  </a:schemeClr>
                </a:solidFill>
              </a:rPr>
              <a:t>, Сосницы, Север.</a:t>
            </a:r>
          </a:p>
          <a:p>
            <a:pPr marL="0" indent="0">
              <a:buNone/>
            </a:pPr>
            <a:r>
              <a:rPr lang="ru-RU" sz="1900" dirty="0" smtClean="0">
                <a:solidFill>
                  <a:schemeClr val="tx2">
                    <a:lumMod val="75000"/>
                  </a:schemeClr>
                </a:solidFill>
              </a:rPr>
              <a:t>	Всего </a:t>
            </a:r>
            <a:r>
              <a:rPr lang="ru-RU" sz="1900" dirty="0">
                <a:solidFill>
                  <a:schemeClr val="tx2">
                    <a:lumMod val="75000"/>
                  </a:schemeClr>
                </a:solidFill>
              </a:rPr>
              <a:t>им уничтожено: 78 немцев, 2 железнодорожных и 12 шоссейных мостов, 2 </a:t>
            </a:r>
            <a:r>
              <a:rPr lang="ru-RU" sz="1900" dirty="0" err="1">
                <a:solidFill>
                  <a:schemeClr val="tx2">
                    <a:lumMod val="75000"/>
                  </a:schemeClr>
                </a:solidFill>
              </a:rPr>
              <a:t>продовольственно</a:t>
            </a:r>
            <a:r>
              <a:rPr lang="ru-RU" sz="1900" dirty="0">
                <a:solidFill>
                  <a:schemeClr val="tx2">
                    <a:lumMod val="75000"/>
                  </a:schemeClr>
                </a:solidFill>
              </a:rPr>
              <a:t>-фуражных склада и 10 автомашин с боеприпасами. Сопровождал обоз с продовольствием (250 подвод) в блокадный Ленинград. За доблесть и отвагу награждён орденом Ленина, орденом Отечественной войны I степени, медалью «За отвагу» и медалью Партизану Отечественной войны II степени.</a:t>
            </a:r>
          </a:p>
          <a:p>
            <a:pPr marL="0" indent="0">
              <a:buNone/>
            </a:pPr>
            <a:r>
              <a:rPr lang="ru-RU" sz="1900" dirty="0" smtClean="0">
                <a:solidFill>
                  <a:schemeClr val="tx2">
                    <a:lumMod val="75000"/>
                  </a:schemeClr>
                </a:solidFill>
              </a:rPr>
              <a:t>	13 </a:t>
            </a:r>
            <a:r>
              <a:rPr lang="ru-RU" sz="1900" dirty="0">
                <a:solidFill>
                  <a:schemeClr val="tx2">
                    <a:lumMod val="75000"/>
                  </a:schemeClr>
                </a:solidFill>
              </a:rPr>
              <a:t>августа 1942 года, возвращаясь из разведки от шоссе «Луга—Псков», неподалёку от деревни Варницы </a:t>
            </a:r>
            <a:r>
              <a:rPr lang="ru-RU" sz="1900" dirty="0" err="1">
                <a:solidFill>
                  <a:schemeClr val="tx2">
                    <a:lumMod val="75000"/>
                  </a:schemeClr>
                </a:solidFill>
              </a:rPr>
              <a:t>Стругокрасненского</a:t>
            </a:r>
            <a:r>
              <a:rPr lang="ru-RU" sz="1900" dirty="0">
                <a:solidFill>
                  <a:schemeClr val="tx2">
                    <a:lumMod val="75000"/>
                  </a:schemeClr>
                </a:solidFill>
              </a:rPr>
              <a:t> района гранатой подорвал легковую машину, в которой находился немецкий генерал-майор инженерных войск Рихард фон </a:t>
            </a:r>
            <a:r>
              <a:rPr lang="ru-RU" sz="1900" dirty="0" err="1">
                <a:solidFill>
                  <a:schemeClr val="tx2">
                    <a:lumMod val="75000"/>
                  </a:schemeClr>
                </a:solidFill>
              </a:rPr>
              <a:t>Виртц</a:t>
            </a:r>
            <a:r>
              <a:rPr lang="ru-RU" sz="1900" dirty="0">
                <a:solidFill>
                  <a:schemeClr val="tx2">
                    <a:lumMod val="75000"/>
                  </a:schemeClr>
                </a:solidFill>
              </a:rPr>
              <a:t>. В донесении командира отряда указывалось, что Голиков в перестрелке застрелил из автомата генерала, сопровождавшего его офицера и шофёра, однако после этого, в 1943—1944 </a:t>
            </a:r>
            <a:r>
              <a:rPr lang="ru-RU" sz="1900" dirty="0" err="1">
                <a:solidFill>
                  <a:schemeClr val="tx2">
                    <a:lumMod val="75000"/>
                  </a:schemeClr>
                </a:solidFill>
              </a:rPr>
              <a:t>годаx</a:t>
            </a:r>
            <a:r>
              <a:rPr lang="ru-RU" sz="1900" dirty="0">
                <a:solidFill>
                  <a:schemeClr val="tx2">
                    <a:lumMod val="75000"/>
                  </a:schemeClr>
                </a:solidFill>
              </a:rPr>
              <a:t>, генерал </a:t>
            </a:r>
            <a:r>
              <a:rPr lang="ru-RU" sz="1900" dirty="0" err="1">
                <a:solidFill>
                  <a:schemeClr val="tx2">
                    <a:lumMod val="75000"/>
                  </a:schemeClr>
                </a:solidFill>
              </a:rPr>
              <a:t>Виртц</a:t>
            </a:r>
            <a:r>
              <a:rPr lang="ru-RU" sz="1900" dirty="0">
                <a:solidFill>
                  <a:schemeClr val="tx2">
                    <a:lumMod val="75000"/>
                  </a:schemeClr>
                </a:solidFill>
              </a:rPr>
              <a:t> командовал 96-й пехотной </a:t>
            </a:r>
            <a:r>
              <a:rPr lang="ru-RU" sz="1900" dirty="0" smtClean="0">
                <a:solidFill>
                  <a:schemeClr val="tx2">
                    <a:lumMod val="75000"/>
                  </a:schemeClr>
                </a:solidFill>
              </a:rPr>
              <a:t>дивизией, </a:t>
            </a:r>
            <a:r>
              <a:rPr lang="ru-RU" sz="1900" dirty="0">
                <a:solidFill>
                  <a:schemeClr val="tx2">
                    <a:lumMod val="75000"/>
                  </a:schemeClr>
                </a:solidFill>
              </a:rPr>
              <a:t>а в 1945 году был взят в плен американскими </a:t>
            </a:r>
            <a:r>
              <a:rPr lang="ru-RU" sz="1900" dirty="0" smtClean="0">
                <a:solidFill>
                  <a:schemeClr val="tx2">
                    <a:lumMod val="75000"/>
                  </a:schemeClr>
                </a:solidFill>
              </a:rPr>
              <a:t>войсками. </a:t>
            </a:r>
            <a:r>
              <a:rPr lang="ru-RU" sz="1900" dirty="0">
                <a:solidFill>
                  <a:schemeClr val="tx2">
                    <a:lumMod val="75000"/>
                  </a:schemeClr>
                </a:solidFill>
              </a:rPr>
              <a:t>В штаб бригады разведчик доставил портфель с документами. В их числе были чертежи и описание новых образцов немецких мин, инспекционные донесения вышестоящему командованию и другие важные бумаги военного характера. Представлен к званию Героя Советского Союза.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26537" cy="692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5608" y="1649921"/>
            <a:ext cx="3528392" cy="4775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72686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7"/>
            <a:ext cx="5453162" cy="6165304"/>
          </a:xfrm>
        </p:spPr>
        <p:txBody>
          <a:bodyPr>
            <a:normAutofit fontScale="92500" lnSpcReduction="20000"/>
          </a:bodyPr>
          <a:lstStyle/>
          <a:p>
            <a:r>
              <a:rPr lang="ru-RU" sz="2000" b="1" i="1" u="sng" dirty="0" smtClean="0">
                <a:solidFill>
                  <a:schemeClr val="accent1">
                    <a:lumMod val="50000"/>
                  </a:schemeClr>
                </a:solidFill>
              </a:rPr>
              <a:t>Марат </a:t>
            </a:r>
            <a:r>
              <a:rPr lang="ru-RU" sz="2000" b="1" i="1" u="sng" dirty="0" err="1" smtClean="0">
                <a:solidFill>
                  <a:schemeClr val="accent1">
                    <a:lumMod val="50000"/>
                  </a:schemeClr>
                </a:solidFill>
              </a:rPr>
              <a:t>Казей</a:t>
            </a:r>
            <a:r>
              <a:rPr lang="ru-RU" sz="1800" dirty="0" smtClean="0">
                <a:solidFill>
                  <a:schemeClr val="accent1">
                    <a:lumMod val="50000"/>
                  </a:schemeClr>
                </a:solidFill>
              </a:rPr>
              <a:t>— </a:t>
            </a:r>
            <a:r>
              <a:rPr lang="ru-RU" sz="1900" dirty="0" smtClean="0">
                <a:solidFill>
                  <a:schemeClr val="accent1">
                    <a:lumMod val="50000"/>
                  </a:schemeClr>
                </a:solidFill>
              </a:rPr>
              <a:t>пионер-герой, юный партизан-разведчик, Герой Советского Союза.</a:t>
            </a:r>
          </a:p>
          <a:p>
            <a:pPr marL="0" indent="0">
              <a:buNone/>
            </a:pPr>
            <a:r>
              <a:rPr lang="ru-RU" sz="1900" dirty="0" smtClean="0">
                <a:solidFill>
                  <a:schemeClr val="accent1">
                    <a:lumMod val="50000"/>
                  </a:schemeClr>
                </a:solidFill>
              </a:rPr>
              <a:t>	Марат </a:t>
            </a:r>
            <a:r>
              <a:rPr lang="ru-RU" sz="1900" dirty="0">
                <a:solidFill>
                  <a:schemeClr val="accent1">
                    <a:lumMod val="50000"/>
                  </a:schemeClr>
                </a:solidFill>
              </a:rPr>
              <a:t>стал разведчиком штаба 200-ой партизанской бригады им. К. К. Рокоссовского под командованием комбрига Н. Ю. Баранова. Кроме разведок, участвовал в рейдах и диверсиях. За смелость и отвагу в боях награждён орденом Отечественной войны I степени, медалями «За отвагу» (раненый, поднял партизан в атаку) и «За боевые заслуги».</a:t>
            </a:r>
          </a:p>
          <a:p>
            <a:pPr marL="0" indent="0">
              <a:buNone/>
            </a:pPr>
            <a:r>
              <a:rPr lang="ru-RU" sz="1900" dirty="0" smtClean="0">
                <a:solidFill>
                  <a:schemeClr val="accent1">
                    <a:lumMod val="50000"/>
                  </a:schemeClr>
                </a:solidFill>
              </a:rPr>
              <a:t>	В </a:t>
            </a:r>
            <a:r>
              <a:rPr lang="ru-RU" sz="1900" dirty="0">
                <a:solidFill>
                  <a:schemeClr val="accent1">
                    <a:lumMod val="50000"/>
                  </a:schemeClr>
                </a:solidFill>
              </a:rPr>
              <a:t>марте 1943 года Марат фактически спас партизанский отряд. Когда каратели взяли партизан «в клещи» у деревни </a:t>
            </a:r>
            <a:r>
              <a:rPr lang="ru-RU" sz="1900" dirty="0" err="1">
                <a:solidFill>
                  <a:schemeClr val="accent1">
                    <a:lumMod val="50000"/>
                  </a:schemeClr>
                </a:solidFill>
              </a:rPr>
              <a:t>Румок</a:t>
            </a:r>
            <a:r>
              <a:rPr lang="ru-RU" sz="1900" dirty="0">
                <a:solidFill>
                  <a:schemeClr val="accent1">
                    <a:lumMod val="50000"/>
                  </a:schemeClr>
                </a:solidFill>
              </a:rPr>
              <a:t>, именно разведчику </a:t>
            </a:r>
            <a:r>
              <a:rPr lang="ru-RU" sz="1900" dirty="0" err="1">
                <a:solidFill>
                  <a:schemeClr val="accent1">
                    <a:lumMod val="50000"/>
                  </a:schemeClr>
                </a:solidFill>
              </a:rPr>
              <a:t>Казею</a:t>
            </a:r>
            <a:r>
              <a:rPr lang="ru-RU" sz="1900" dirty="0">
                <a:solidFill>
                  <a:schemeClr val="accent1">
                    <a:lumMod val="50000"/>
                  </a:schemeClr>
                </a:solidFill>
              </a:rPr>
              <a:t> удалось прорваться сквозь «кольцо» противника и привести на помощь партизанский отряд им. Д. А. Фурманова, который находился в семи километрах от окруженных </a:t>
            </a:r>
            <a:r>
              <a:rPr lang="ru-RU" sz="1900" dirty="0" smtClean="0">
                <a:solidFill>
                  <a:schemeClr val="accent1">
                    <a:lumMod val="50000"/>
                  </a:schemeClr>
                </a:solidFill>
              </a:rPr>
              <a:t>партизан.</a:t>
            </a:r>
            <a:endParaRPr lang="ru-RU" sz="1900" dirty="0">
              <a:solidFill>
                <a:schemeClr val="accent1">
                  <a:lumMod val="50000"/>
                </a:schemeClr>
              </a:solidFill>
            </a:endParaRPr>
          </a:p>
          <a:p>
            <a:pPr marL="0" indent="0">
              <a:buNone/>
            </a:pPr>
            <a:r>
              <a:rPr lang="ru-RU" sz="1900" dirty="0" smtClean="0">
                <a:solidFill>
                  <a:schemeClr val="accent1">
                    <a:lumMod val="50000"/>
                  </a:schemeClr>
                </a:solidFill>
              </a:rPr>
              <a:t>	В </a:t>
            </a:r>
            <a:r>
              <a:rPr lang="ru-RU" sz="1900" dirty="0">
                <a:solidFill>
                  <a:schemeClr val="accent1">
                    <a:lumMod val="50000"/>
                  </a:schemeClr>
                </a:solidFill>
              </a:rPr>
              <a:t>декабре 1943 года в бою на Слуцком шоссе Марат </a:t>
            </a:r>
            <a:r>
              <a:rPr lang="ru-RU" sz="1900" dirty="0" err="1">
                <a:solidFill>
                  <a:schemeClr val="accent1">
                    <a:lumMod val="50000"/>
                  </a:schemeClr>
                </a:solidFill>
              </a:rPr>
              <a:t>Казей</a:t>
            </a:r>
            <a:r>
              <a:rPr lang="ru-RU" sz="1900" dirty="0">
                <a:solidFill>
                  <a:schemeClr val="accent1">
                    <a:lumMod val="50000"/>
                  </a:schemeClr>
                </a:solidFill>
              </a:rPr>
              <a:t> добыл ценные документы неприятеля — военные карты и планы гитлеровского командования. </a:t>
            </a:r>
            <a:endParaRPr lang="ru-RU" sz="1900" dirty="0" smtClean="0">
              <a:solidFill>
                <a:schemeClr val="accent1">
                  <a:lumMod val="50000"/>
                </a:schemeClr>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26537" cy="692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3162" y="1772815"/>
            <a:ext cx="3673375" cy="4773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4657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71" y="1124744"/>
            <a:ext cx="5443767" cy="5733257"/>
          </a:xfrm>
        </p:spPr>
        <p:txBody>
          <a:bodyPr>
            <a:normAutofit/>
          </a:bodyPr>
          <a:lstStyle/>
          <a:p>
            <a:r>
              <a:rPr lang="ru-RU" sz="2400" b="1" i="1" u="sng" dirty="0" smtClean="0">
                <a:solidFill>
                  <a:schemeClr val="accent1">
                    <a:lumMod val="50000"/>
                  </a:schemeClr>
                </a:solidFill>
              </a:rPr>
              <a:t>Саша Бородулин</a:t>
            </a:r>
            <a:r>
              <a:rPr lang="ru-RU" sz="1700" dirty="0" smtClean="0">
                <a:solidFill>
                  <a:schemeClr val="accent1">
                    <a:lumMod val="50000"/>
                  </a:schemeClr>
                </a:solidFill>
              </a:rPr>
              <a:t>— </a:t>
            </a:r>
            <a:r>
              <a:rPr lang="ru-RU" sz="1800" dirty="0" smtClean="0">
                <a:solidFill>
                  <a:schemeClr val="accent1">
                    <a:lumMod val="50000"/>
                  </a:schemeClr>
                </a:solidFill>
              </a:rPr>
              <a:t>пионер-герой Великой Отечественной войны.</a:t>
            </a:r>
          </a:p>
          <a:p>
            <a:pPr marL="0" indent="0">
              <a:buNone/>
            </a:pPr>
            <a:r>
              <a:rPr lang="ru-RU" sz="1800" dirty="0" smtClean="0">
                <a:solidFill>
                  <a:schemeClr val="accent1">
                    <a:lumMod val="50000"/>
                  </a:schemeClr>
                </a:solidFill>
              </a:rPr>
              <a:t>	В </a:t>
            </a:r>
            <a:r>
              <a:rPr lang="ru-RU" sz="1800" dirty="0">
                <a:solidFill>
                  <a:schemeClr val="accent1">
                    <a:lumMod val="50000"/>
                  </a:schemeClr>
                </a:solidFill>
              </a:rPr>
              <a:t>сентябре 1941 года добровольцем пошёл в партизанский </a:t>
            </a:r>
            <a:r>
              <a:rPr lang="ru-RU" sz="1800" dirty="0" smtClean="0">
                <a:solidFill>
                  <a:schemeClr val="accent1">
                    <a:lumMod val="50000"/>
                  </a:schemeClr>
                </a:solidFill>
              </a:rPr>
              <a:t>отряд. </a:t>
            </a:r>
            <a:r>
              <a:rPr lang="ru-RU" sz="1800" dirty="0">
                <a:solidFill>
                  <a:schemeClr val="accent1">
                    <a:lumMod val="50000"/>
                  </a:schemeClr>
                </a:solidFill>
              </a:rPr>
              <a:t>Вёл разведку для партизан. Отличился в бою партизанского отряда под командованием И. Г. </a:t>
            </a:r>
            <a:r>
              <a:rPr lang="ru-RU" sz="1800" dirty="0" err="1">
                <a:solidFill>
                  <a:schemeClr val="accent1">
                    <a:lumMod val="50000"/>
                  </a:schemeClr>
                </a:solidFill>
              </a:rPr>
              <a:t>Болознева</a:t>
            </a:r>
            <a:r>
              <a:rPr lang="ru-RU" sz="1800" dirty="0">
                <a:solidFill>
                  <a:schemeClr val="accent1">
                    <a:lumMod val="50000"/>
                  </a:schemeClr>
                </a:solidFill>
              </a:rPr>
              <a:t> за станцию </a:t>
            </a:r>
            <a:r>
              <a:rPr lang="ru-RU" sz="1800" dirty="0" smtClean="0">
                <a:solidFill>
                  <a:schemeClr val="accent1">
                    <a:lumMod val="50000"/>
                  </a:schemeClr>
                </a:solidFill>
              </a:rPr>
              <a:t>Чаща. </a:t>
            </a:r>
            <a:r>
              <a:rPr lang="ru-RU" sz="1800" dirty="0">
                <a:solidFill>
                  <a:schemeClr val="accent1">
                    <a:lumMod val="50000"/>
                  </a:schemeClr>
                </a:solidFill>
              </a:rPr>
              <a:t>Зимой 1941 года был награждён орденом Красного </a:t>
            </a:r>
            <a:r>
              <a:rPr lang="ru-RU" sz="1800" dirty="0" smtClean="0">
                <a:solidFill>
                  <a:schemeClr val="accent1">
                    <a:lumMod val="50000"/>
                  </a:schemeClr>
                </a:solidFill>
              </a:rPr>
              <a:t>Знамени.</a:t>
            </a:r>
            <a:endParaRPr lang="ru-RU" sz="1800" dirty="0">
              <a:solidFill>
                <a:schemeClr val="accent1">
                  <a:lumMod val="50000"/>
                </a:schemeClr>
              </a:solidFill>
            </a:endParaRPr>
          </a:p>
          <a:p>
            <a:pPr marL="0" indent="0">
              <a:buNone/>
            </a:pPr>
            <a:r>
              <a:rPr lang="ru-RU" sz="1800" dirty="0" smtClean="0">
                <a:solidFill>
                  <a:schemeClr val="accent1">
                    <a:lumMod val="50000"/>
                  </a:schemeClr>
                </a:solidFill>
              </a:rPr>
              <a:t>	Погиб </a:t>
            </a:r>
            <a:r>
              <a:rPr lang="ru-RU" sz="1800" dirty="0">
                <a:solidFill>
                  <a:schemeClr val="accent1">
                    <a:lumMod val="50000"/>
                  </a:schemeClr>
                </a:solidFill>
              </a:rPr>
              <a:t>летом 1942 года под Оредежем, прикрывая отход партизанского отряда. Посмертно награждён вторым орденом Красного </a:t>
            </a:r>
            <a:r>
              <a:rPr lang="ru-RU" sz="1800" dirty="0" smtClean="0">
                <a:solidFill>
                  <a:schemeClr val="accent1">
                    <a:lumMod val="50000"/>
                  </a:schemeClr>
                </a:solidFill>
              </a:rPr>
              <a:t>Знамени. </a:t>
            </a:r>
            <a:endParaRPr lang="ru-RU" sz="1700" dirty="0" smtClean="0">
              <a:solidFill>
                <a:schemeClr val="accent1">
                  <a:lumMod val="50000"/>
                </a:schemeClr>
              </a:solidFill>
            </a:endParaRP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1" y="-10197"/>
            <a:ext cx="9126537" cy="630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268760"/>
            <a:ext cx="3682770" cy="5053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8224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70719"/>
            <a:ext cx="5241630" cy="6187281"/>
          </a:xfrm>
        </p:spPr>
        <p:txBody>
          <a:bodyPr>
            <a:normAutofit fontScale="92500" lnSpcReduction="20000"/>
          </a:bodyPr>
          <a:lstStyle/>
          <a:p>
            <a:r>
              <a:rPr lang="ru-RU" sz="4000" b="1" i="1" u="sng" dirty="0" smtClean="0">
                <a:solidFill>
                  <a:schemeClr val="accent1">
                    <a:lumMod val="50000"/>
                  </a:schemeClr>
                </a:solidFill>
              </a:rPr>
              <a:t>Татьяна Николаевна Савичева</a:t>
            </a:r>
            <a:r>
              <a:rPr lang="ru-RU" dirty="0" smtClean="0">
                <a:solidFill>
                  <a:schemeClr val="accent1">
                    <a:lumMod val="50000"/>
                  </a:schemeClr>
                </a:solidFill>
              </a:rPr>
              <a:t>— школьница, которая с начала блокады Ленинграда начала вести дневник в записной книжке. Почти вся семья Тани Савичевой погибла в период с декабря 1941 года по май 1942 года. В её дневнике девять страниц, на шести из которых даты смерти близких людей — матери, бабушки, сестры, брата и двух дядей. Сама Таня умерла уже в эвакуации. Блокаду пережили только её старшие сестра Нина и брат Михаил, благодаря которым дневник Тани уцелел и стал одним из символов Великой Отечественной войны.</a:t>
            </a:r>
            <a:endParaRPr lang="ru-RU" dirty="0">
              <a:solidFill>
                <a:schemeClr val="accent1">
                  <a:lumMod val="50000"/>
                </a:scheme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26537" cy="670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1630" y="1628800"/>
            <a:ext cx="389384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97594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764705"/>
            <a:ext cx="5082395" cy="6093295"/>
          </a:xfrm>
        </p:spPr>
        <p:txBody>
          <a:bodyPr>
            <a:normAutofit fontScale="85000" lnSpcReduction="10000"/>
          </a:bodyPr>
          <a:lstStyle/>
          <a:p>
            <a:r>
              <a:rPr lang="ru-RU" sz="2400" b="1" i="1" u="sng" dirty="0" smtClean="0">
                <a:solidFill>
                  <a:schemeClr val="accent1">
                    <a:lumMod val="50000"/>
                  </a:schemeClr>
                </a:solidFill>
              </a:rPr>
              <a:t>Толя Шумов </a:t>
            </a:r>
            <a:r>
              <a:rPr lang="ru-RU" sz="1700" dirty="0" smtClean="0">
                <a:solidFill>
                  <a:schemeClr val="accent1">
                    <a:lumMod val="50000"/>
                  </a:schemeClr>
                </a:solidFill>
              </a:rPr>
              <a:t>— несовершеннолетний партизан Великой Отечественной войны, казнённый гитлеровцами. Награждён Орденом Ленина (посмертно). Причислен к пионерам-героям.</a:t>
            </a:r>
          </a:p>
          <a:p>
            <a:pPr marL="0" indent="0">
              <a:buNone/>
            </a:pPr>
            <a:r>
              <a:rPr lang="ru-RU" sz="1700" dirty="0" smtClean="0">
                <a:solidFill>
                  <a:schemeClr val="accent1">
                    <a:lumMod val="50000"/>
                  </a:schemeClr>
                </a:solidFill>
              </a:rPr>
              <a:t>	Анатолий </a:t>
            </a:r>
            <a:r>
              <a:rPr lang="ru-RU" sz="1700" dirty="0">
                <a:solidFill>
                  <a:schemeClr val="accent1">
                    <a:lumMod val="50000"/>
                  </a:schemeClr>
                </a:solidFill>
              </a:rPr>
              <a:t>не отказывался от любых, даже таких трудных и рискованных заданий как минирование автомобильных дорог и уничтожение линий телефонной связи противника. </a:t>
            </a:r>
            <a:r>
              <a:rPr lang="ru-RU" sz="1700" dirty="0" smtClean="0">
                <a:solidFill>
                  <a:schemeClr val="accent1">
                    <a:lumMod val="50000"/>
                  </a:schemeClr>
                </a:solidFill>
              </a:rPr>
              <a:t>Так </a:t>
            </a:r>
            <a:r>
              <a:rPr lang="ru-RU" sz="1700" dirty="0">
                <a:solidFill>
                  <a:schemeClr val="accent1">
                    <a:lumMod val="50000"/>
                  </a:schemeClr>
                </a:solidFill>
              </a:rPr>
              <a:t>во время проверки на Куровском большаке у Анатолия сняли верхнюю одежду, однако он сумел улизнуть буквально из под носа у немцев и в сильный мороз в одном нижнем белье добраться до партизан с ценными сведениями. </a:t>
            </a:r>
            <a:endParaRPr lang="ru-RU" sz="1700" dirty="0" smtClean="0">
              <a:solidFill>
                <a:schemeClr val="accent1">
                  <a:lumMod val="50000"/>
                </a:schemeClr>
              </a:solidFill>
            </a:endParaRPr>
          </a:p>
          <a:p>
            <a:pPr marL="0" indent="0">
              <a:buNone/>
            </a:pPr>
            <a:r>
              <a:rPr lang="ru-RU" sz="1700" dirty="0" smtClean="0">
                <a:solidFill>
                  <a:schemeClr val="accent1">
                    <a:lumMod val="50000"/>
                  </a:schemeClr>
                </a:solidFill>
              </a:rPr>
              <a:t>	30 </a:t>
            </a:r>
            <a:r>
              <a:rPr lang="ru-RU" sz="1700" dirty="0">
                <a:solidFill>
                  <a:schemeClr val="accent1">
                    <a:lumMod val="50000"/>
                  </a:schemeClr>
                </a:solidFill>
              </a:rPr>
              <a:t>ноября 1941 года Толе предстояло очередное задание в </a:t>
            </a:r>
            <a:r>
              <a:rPr lang="ru-RU" sz="1700" dirty="0" err="1">
                <a:solidFill>
                  <a:schemeClr val="accent1">
                    <a:lumMod val="50000"/>
                  </a:schemeClr>
                </a:solidFill>
              </a:rPr>
              <a:t>Осташёве</a:t>
            </a:r>
            <a:r>
              <a:rPr lang="ru-RU" sz="1700" dirty="0">
                <a:solidFill>
                  <a:schemeClr val="accent1">
                    <a:lumMod val="50000"/>
                  </a:schemeClr>
                </a:solidFill>
              </a:rPr>
              <a:t>. Здесь он должен был встретиться с Шурой </a:t>
            </a:r>
            <a:r>
              <a:rPr lang="ru-RU" sz="1700" dirty="0" smtClean="0">
                <a:solidFill>
                  <a:schemeClr val="accent1">
                    <a:lumMod val="50000"/>
                  </a:schemeClr>
                </a:solidFill>
              </a:rPr>
              <a:t>Вороновой. </a:t>
            </a:r>
            <a:r>
              <a:rPr lang="ru-RU" sz="1700" dirty="0">
                <a:solidFill>
                  <a:schemeClr val="accent1">
                    <a:lumMod val="50000"/>
                  </a:schemeClr>
                </a:solidFill>
              </a:rPr>
              <a:t>Однако девушка не пришла на встречу. Анатолий посещает нескольких проверенных местных жителей, пытаясь узнать о том, что случилось с Шурой. Во время передвижения по селу Толя был случайно замечен местным «полицаем» Кириллиным, который не преминул сообщить об этом своему немецкому начальству. Началась облава, в результате которой Толя был схвачен. После допроса, сопровождавшегося пытками и длившегося несколько часов, Анатолия </a:t>
            </a:r>
            <a:r>
              <a:rPr lang="ru-RU" sz="1700" dirty="0" err="1">
                <a:solidFill>
                  <a:schemeClr val="accent1">
                    <a:lumMod val="50000"/>
                  </a:schemeClr>
                </a:solidFill>
              </a:rPr>
              <a:t>Шумова</a:t>
            </a:r>
            <a:r>
              <a:rPr lang="ru-RU" sz="1700" dirty="0">
                <a:solidFill>
                  <a:schemeClr val="accent1">
                    <a:lumMod val="50000"/>
                  </a:schemeClr>
                </a:solidFill>
              </a:rPr>
              <a:t> привязали к саням и под охраной шести автоматчиков направили в Можайск. В лесу под Можайском Толя был расстрелян. </a:t>
            </a:r>
            <a:endParaRPr lang="ru-RU" sz="1700" dirty="0" smtClean="0">
              <a:solidFill>
                <a:schemeClr val="accent1">
                  <a:lumMod val="50000"/>
                </a:schemeClr>
              </a:solidFil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26537"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2395" y="1341437"/>
            <a:ext cx="4068517" cy="5516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5776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754" y="1844824"/>
            <a:ext cx="5708398" cy="5013176"/>
          </a:xfrm>
        </p:spPr>
        <p:txBody>
          <a:bodyPr>
            <a:normAutofit/>
          </a:bodyPr>
          <a:lstStyle/>
          <a:p>
            <a:r>
              <a:rPr lang="ru-RU" sz="2800" b="1" i="1" u="sng" dirty="0" smtClean="0">
                <a:solidFill>
                  <a:schemeClr val="accent1">
                    <a:lumMod val="50000"/>
                  </a:schemeClr>
                </a:solidFill>
              </a:rPr>
              <a:t>Шура </a:t>
            </a:r>
            <a:r>
              <a:rPr lang="ru-RU" sz="2800" b="1" i="1" u="sng" dirty="0" err="1" smtClean="0">
                <a:solidFill>
                  <a:schemeClr val="accent1">
                    <a:lumMod val="50000"/>
                  </a:schemeClr>
                </a:solidFill>
              </a:rPr>
              <a:t>Кобер</a:t>
            </a:r>
            <a:r>
              <a:rPr lang="ru-RU" sz="2800" b="1" i="1" u="sng" dirty="0" smtClean="0">
                <a:solidFill>
                  <a:schemeClr val="accent1">
                    <a:lumMod val="50000"/>
                  </a:schemeClr>
                </a:solidFill>
              </a:rPr>
              <a:t> </a:t>
            </a:r>
            <a:r>
              <a:rPr lang="ru-RU" sz="1800" dirty="0" smtClean="0">
                <a:solidFill>
                  <a:schemeClr val="accent1">
                    <a:lumMod val="50000"/>
                  </a:schemeClr>
                </a:solidFill>
              </a:rPr>
              <a:t>— пионер-герой, участник антифашистского подполья «Николаевский центр»        в Николаеве в годы Великой Отечественной войны.</a:t>
            </a:r>
          </a:p>
          <a:p>
            <a:pPr marL="0" indent="0">
              <a:buNone/>
            </a:pPr>
            <a:r>
              <a:rPr lang="ru-RU" sz="1800" dirty="0" smtClean="0">
                <a:solidFill>
                  <a:schemeClr val="accent1">
                    <a:lumMod val="50000"/>
                  </a:schemeClr>
                </a:solidFill>
              </a:rPr>
              <a:t>	Во время немецкой оккупации был разведчиком и связным в Николаевском подпольном центре. Вместе со своим другом Витей Хоменко пересек линию фронта для установления связи со штабом партизанского движения. Вернувшись в Николаев, мальчики доставили подпольщикам радиопередатчик, взрывчатку, оружие. 24 ноября 1942 года был арестован гестапо и 5 декабря казнён. В 1965 году посмертно награждён Орденом Отечественной войны первой степени.</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26537" cy="670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700808"/>
            <a:ext cx="3546425" cy="4607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49881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62658"/>
            <a:ext cx="5837844" cy="6203499"/>
          </a:xfrm>
        </p:spPr>
        <p:txBody>
          <a:bodyPr>
            <a:normAutofit/>
          </a:bodyPr>
          <a:lstStyle/>
          <a:p>
            <a:r>
              <a:rPr lang="ru-RU" sz="2400" b="1" i="1" u="sng" dirty="0" smtClean="0">
                <a:solidFill>
                  <a:schemeClr val="accent1">
                    <a:lumMod val="50000"/>
                  </a:schemeClr>
                </a:solidFill>
              </a:rPr>
              <a:t>Юта </a:t>
            </a:r>
            <a:r>
              <a:rPr lang="ru-RU" sz="2400" b="1" i="1" u="sng" dirty="0" err="1" smtClean="0">
                <a:solidFill>
                  <a:schemeClr val="accent1">
                    <a:lumMod val="50000"/>
                  </a:schemeClr>
                </a:solidFill>
              </a:rPr>
              <a:t>Бондаровская</a:t>
            </a:r>
            <a:r>
              <a:rPr lang="ru-RU" sz="2400" b="1" i="1" u="sng" dirty="0" smtClean="0">
                <a:solidFill>
                  <a:schemeClr val="accent1">
                    <a:lumMod val="50000"/>
                  </a:schemeClr>
                </a:solidFill>
              </a:rPr>
              <a:t> </a:t>
            </a:r>
            <a:r>
              <a:rPr lang="ru-RU" sz="1700" dirty="0" smtClean="0">
                <a:solidFill>
                  <a:schemeClr val="accent1">
                    <a:lumMod val="50000"/>
                  </a:schemeClr>
                </a:solidFill>
              </a:rPr>
              <a:t>—</a:t>
            </a:r>
            <a:r>
              <a:rPr lang="ru-RU" sz="1700" dirty="0">
                <a:solidFill>
                  <a:schemeClr val="accent1">
                    <a:lumMod val="50000"/>
                  </a:schemeClr>
                </a:solidFill>
              </a:rPr>
              <a:t>п</a:t>
            </a:r>
            <a:r>
              <a:rPr lang="ru-RU" sz="1700" dirty="0" smtClean="0">
                <a:solidFill>
                  <a:schemeClr val="accent1">
                    <a:lumMod val="50000"/>
                  </a:schemeClr>
                </a:solidFill>
              </a:rPr>
              <a:t>ионер-герой, </a:t>
            </a:r>
            <a:r>
              <a:rPr lang="ru-RU" sz="1700" dirty="0" smtClean="0">
                <a:solidFill>
                  <a:schemeClr val="tx2">
                    <a:lumMod val="75000"/>
                  </a:schemeClr>
                </a:solidFill>
              </a:rPr>
              <a:t>партизанка 6-ой Ленинградской партизанской бригады.</a:t>
            </a:r>
          </a:p>
          <a:p>
            <a:pPr marL="0" indent="0">
              <a:buNone/>
            </a:pPr>
            <a:r>
              <a:rPr lang="ru-RU" sz="1700" dirty="0" smtClean="0">
                <a:solidFill>
                  <a:schemeClr val="tx2">
                    <a:lumMod val="75000"/>
                  </a:schemeClr>
                </a:solidFill>
              </a:rPr>
              <a:t>	После </a:t>
            </a:r>
            <a:r>
              <a:rPr lang="ru-RU" sz="1700" dirty="0">
                <a:solidFill>
                  <a:schemeClr val="tx2">
                    <a:lumMod val="75000"/>
                  </a:schemeClr>
                </a:solidFill>
              </a:rPr>
              <a:t>снятия блокады с ее родного Ленинграда она осталась в партизанском отряде. П</a:t>
            </a:r>
            <a:r>
              <a:rPr lang="ru-RU" sz="1700" dirty="0" smtClean="0">
                <a:solidFill>
                  <a:schemeClr val="tx2">
                    <a:lumMod val="75000"/>
                  </a:schemeClr>
                </a:solidFill>
              </a:rPr>
              <a:t>рисоединилась </a:t>
            </a:r>
            <a:r>
              <a:rPr lang="ru-RU" sz="1700" dirty="0">
                <a:solidFill>
                  <a:schemeClr val="tx2">
                    <a:lumMod val="75000"/>
                  </a:schemeClr>
                </a:solidFill>
              </a:rPr>
              <a:t>к 1-й Эстонской партизанской бригаде, которая двинулась на запад на территорию Эстонии. Это был невероятно сложный переход. При переправе через замерзшее Чудское озеро, где находилась линия фронта, бригада подвергалась постоянным нападениям на открытой территории. В боях были потеряны припасы, лошади, обоз, погибло и было ранено множество бойцов. </a:t>
            </a:r>
            <a:endParaRPr lang="ru-RU" sz="1700" dirty="0" smtClean="0">
              <a:solidFill>
                <a:schemeClr val="tx2">
                  <a:lumMod val="75000"/>
                </a:schemeClr>
              </a:solidFill>
            </a:endParaRPr>
          </a:p>
          <a:p>
            <a:pPr marL="0" indent="0">
              <a:buNone/>
            </a:pPr>
            <a:r>
              <a:rPr lang="ru-RU" sz="1700" dirty="0" smtClean="0">
                <a:solidFill>
                  <a:schemeClr val="tx2">
                    <a:lumMod val="75000"/>
                  </a:schemeClr>
                </a:solidFill>
              </a:rPr>
              <a:t>	27 </a:t>
            </a:r>
            <a:r>
              <a:rPr lang="ru-RU" sz="1700" dirty="0">
                <a:solidFill>
                  <a:schemeClr val="tx2">
                    <a:lumMod val="75000"/>
                  </a:schemeClr>
                </a:solidFill>
              </a:rPr>
              <a:t>февраля 1944 года озеро наконец было позади, Юта первая вызвалась пойти на разведку. Она обнаружила деревню, свободную от немцев, куда и привела голодных и обессилевших партизан. Но времени на отдых оказалось немного. На следующий день в деревню пришли немцы и Юта, вместе с другими партизанами схватила автомат и побежала в самое пекло. Партизаны остановили немцев в тот день, бой был выигран, но Юта не дожила до его конца.</a:t>
            </a:r>
            <a:endParaRPr lang="ru-RU" sz="1700" dirty="0" smtClean="0">
              <a:solidFill>
                <a:schemeClr val="tx2">
                  <a:lumMod val="75000"/>
                </a:schemeClr>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16217"/>
            <a:ext cx="9126537" cy="670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7844" y="1628800"/>
            <a:ext cx="3275856" cy="4930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118414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669926"/>
            <a:ext cx="6195701" cy="6188074"/>
          </a:xfrm>
        </p:spPr>
        <p:txBody>
          <a:bodyPr>
            <a:normAutofit/>
          </a:bodyPr>
          <a:lstStyle/>
          <a:p>
            <a:r>
              <a:rPr lang="ru-RU" sz="2000" b="1" i="1" u="sng" dirty="0" smtClean="0">
                <a:solidFill>
                  <a:schemeClr val="tx2">
                    <a:lumMod val="75000"/>
                  </a:schemeClr>
                </a:solidFill>
              </a:rPr>
              <a:t>Павлик Морозов</a:t>
            </a:r>
            <a:r>
              <a:rPr lang="ru-RU" sz="2000" dirty="0" smtClean="0">
                <a:solidFill>
                  <a:schemeClr val="tx2">
                    <a:lumMod val="75000"/>
                  </a:schemeClr>
                </a:solidFill>
              </a:rPr>
              <a:t> - </a:t>
            </a:r>
            <a:r>
              <a:rPr lang="ru-RU" sz="2000" dirty="0">
                <a:solidFill>
                  <a:schemeClr val="tx2">
                    <a:lumMod val="75000"/>
                  </a:schemeClr>
                </a:solidFill>
              </a:rPr>
              <a:t> советский школьник, учащийся </a:t>
            </a:r>
            <a:r>
              <a:rPr lang="ru-RU" sz="2000" dirty="0" err="1">
                <a:solidFill>
                  <a:schemeClr val="tx2">
                    <a:lumMod val="75000"/>
                  </a:schemeClr>
                </a:solidFill>
              </a:rPr>
              <a:t>Герасимовской</a:t>
            </a:r>
            <a:r>
              <a:rPr lang="ru-RU" sz="2000" dirty="0">
                <a:solidFill>
                  <a:schemeClr val="tx2">
                    <a:lumMod val="75000"/>
                  </a:schemeClr>
                </a:solidFill>
              </a:rPr>
              <a:t> школы Тавдинского района Уральской области, в советское время получивший известность как пионер-герой, противостоявший кулачеству в лице своего отца и поплатившийся за это жизнью</a:t>
            </a:r>
            <a:r>
              <a:rPr lang="ru-RU" sz="2000">
                <a:solidFill>
                  <a:schemeClr val="tx2">
                    <a:lumMod val="75000"/>
                  </a:schemeClr>
                </a:solidFill>
              </a:rPr>
              <a:t>. </a:t>
            </a:r>
            <a:endParaRPr lang="ru-RU" sz="2000" smtClean="0">
              <a:solidFill>
                <a:schemeClr val="tx2">
                  <a:lumMod val="75000"/>
                </a:schemeClr>
              </a:solidFill>
            </a:endParaRPr>
          </a:p>
          <a:p>
            <a:endParaRPr lang="ru-RU" sz="2000" dirty="0">
              <a:solidFill>
                <a:schemeClr val="tx2">
                  <a:lumMod val="7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9126537"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216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708920"/>
            <a:ext cx="8229600" cy="1143000"/>
          </a:xfrm>
        </p:spPr>
        <p:txBody>
          <a:bodyPr>
            <a:noAutofit/>
          </a:bodyPr>
          <a:lstStyle/>
          <a:p>
            <a:pPr marL="1143000" indent="-1143000">
              <a:buFont typeface="Wingdings" panose="05000000000000000000" pitchFamily="2" charset="2"/>
              <a:buChar char="Ø"/>
            </a:pPr>
            <a:r>
              <a:rPr lang="ru-RU" sz="11500" b="1" dirty="0" smtClean="0">
                <a:solidFill>
                  <a:schemeClr val="accent1">
                    <a:lumMod val="50000"/>
                  </a:schemeClr>
                </a:solidFill>
              </a:rPr>
              <a:t>Конец</a:t>
            </a:r>
            <a:endParaRPr lang="ru-RU" sz="11500" b="1" dirty="0">
              <a:solidFill>
                <a:schemeClr val="accent1">
                  <a:lumMod val="50000"/>
                </a:schemeClr>
              </a:solidFill>
            </a:endParaRPr>
          </a:p>
        </p:txBody>
      </p:sp>
    </p:spTree>
    <p:extLst>
      <p:ext uri="{BB962C8B-B14F-4D97-AF65-F5344CB8AC3E}">
        <p14:creationId xmlns:p14="http://schemas.microsoft.com/office/powerpoint/2010/main" val="8062261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те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800</TotalTime>
  <Words>362</Words>
  <Application>Microsoft Office PowerPoint</Application>
  <PresentationFormat>Экран (4:3)</PresentationFormat>
  <Paragraphs>50</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Аптека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Конец</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Аня</dc:creator>
  <cp:lastModifiedBy>306</cp:lastModifiedBy>
  <cp:revision>39</cp:revision>
  <dcterms:created xsi:type="dcterms:W3CDTF">2015-05-03T07:09:27Z</dcterms:created>
  <dcterms:modified xsi:type="dcterms:W3CDTF">2020-03-25T11:50:14Z</dcterms:modified>
</cp:coreProperties>
</file>