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78" r:id="rId3"/>
    <p:sldId id="266" r:id="rId4"/>
    <p:sldId id="267" r:id="rId5"/>
    <p:sldId id="292" r:id="rId6"/>
    <p:sldId id="259" r:id="rId7"/>
    <p:sldId id="265" r:id="rId8"/>
    <p:sldId id="258" r:id="rId9"/>
    <p:sldId id="262" r:id="rId10"/>
    <p:sldId id="261" r:id="rId11"/>
    <p:sldId id="277" r:id="rId12"/>
    <p:sldId id="279" r:id="rId13"/>
    <p:sldId id="268" r:id="rId14"/>
    <p:sldId id="291" r:id="rId15"/>
    <p:sldId id="281" r:id="rId16"/>
    <p:sldId id="282" r:id="rId17"/>
    <p:sldId id="286" r:id="rId18"/>
    <p:sldId id="288" r:id="rId19"/>
    <p:sldId id="287" r:id="rId20"/>
    <p:sldId id="28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4660"/>
  </p:normalViewPr>
  <p:slideViewPr>
    <p:cSldViewPr>
      <p:cViewPr>
        <p:scale>
          <a:sx n="33" d="100"/>
          <a:sy n="33" d="100"/>
        </p:scale>
        <p:origin x="-2448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7FC29-A808-4D43-85DB-31DF7B63E0CF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81034-6E45-4171-9697-DE7F8E3235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A3A50-DA22-41D9-93B0-A4F185CF1A82}" type="slidenum">
              <a:rPr lang="en-US" altLang="ru-RU" smtClean="0"/>
              <a:pPr/>
              <a:t>18</a:t>
            </a:fld>
            <a:endParaRPr lang="en-US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BDA110-1128-44B6-96D3-3FEEA85CAB81}" type="slidenum">
              <a:rPr lang="en-US" altLang="ru-RU" smtClean="0"/>
              <a:pPr/>
              <a:t>19</a:t>
            </a:fld>
            <a:endParaRPr lang="en-US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98425"/>
            <a:ext cx="6858000" cy="10747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D17FE-FF2E-46C8-84BC-D35216F44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A93B2-7B6E-4C1E-B927-F08905DD960A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02461-C7EF-4339-B7AB-AF9618B2A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884261"/>
            <a:ext cx="6357982" cy="3973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071670" y="0"/>
            <a:ext cx="4940583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Минем </a:t>
            </a:r>
          </a:p>
          <a:p>
            <a:pPr algn="ctr"/>
            <a:r>
              <a:rPr lang="tt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туганым ягым</a:t>
            </a:r>
          </a:p>
          <a:p>
            <a:pPr algn="ctr"/>
            <a:r>
              <a:rPr lang="tt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</a:t>
            </a:r>
            <a:r>
              <a:rPr lang="tt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атарстан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14810" y="5143512"/>
            <a:ext cx="4929190" cy="17144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atin typeface="+mj-lt"/>
                <a:ea typeface="+mj-ea"/>
                <a:cs typeface="+mj-cs"/>
              </a:rPr>
              <a:t>МБОУ «гимназия № 21»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Сибгатуллина</a:t>
            </a:r>
            <a:r>
              <a:rPr kumimoji="0" lang="ru-RU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Наталья Леонид </a:t>
            </a:r>
            <a:r>
              <a:rPr kumimoji="0" lang="ru-RU" sz="32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кызы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alt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44" y="-1357346"/>
            <a:ext cx="13501782" cy="1008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865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Туган</a:t>
            </a:r>
            <a:r>
              <a:rPr lang="ru-RU" dirty="0" smtClean="0"/>
              <a:t> </a:t>
            </a:r>
            <a:r>
              <a:rPr lang="ru-RU" dirty="0" err="1" smtClean="0"/>
              <a:t>илем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Нинди</a:t>
            </a:r>
            <a:r>
              <a:rPr lang="ru-RU" dirty="0" smtClean="0"/>
              <a:t> </a:t>
            </a:r>
            <a:r>
              <a:rPr lang="ru-RU" dirty="0" err="1" smtClean="0"/>
              <a:t>матур</a:t>
            </a:r>
            <a:r>
              <a:rPr lang="ru-RU" dirty="0" smtClean="0"/>
              <a:t> минем </a:t>
            </a:r>
            <a:r>
              <a:rPr lang="ru-RU" dirty="0" err="1" smtClean="0"/>
              <a:t>Туган</a:t>
            </a:r>
            <a:r>
              <a:rPr lang="ru-RU" dirty="0" smtClean="0"/>
              <a:t> </a:t>
            </a:r>
            <a:r>
              <a:rPr lang="ru-RU" dirty="0" err="1" smtClean="0"/>
              <a:t>илем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Җир шарында</a:t>
            </a:r>
            <a:r>
              <a:rPr lang="ru-RU" dirty="0" smtClean="0"/>
              <a:t> </a:t>
            </a:r>
            <a:r>
              <a:rPr lang="ru-RU" dirty="0" err="1" smtClean="0"/>
              <a:t>тиңдәш юк</a:t>
            </a:r>
            <a:r>
              <a:rPr lang="ru-RU" dirty="0" smtClean="0"/>
              <a:t> </a:t>
            </a:r>
            <a:r>
              <a:rPr lang="ru-RU" dirty="0" err="1" smtClean="0"/>
              <a:t>аңар</a:t>
            </a:r>
            <a:r>
              <a:rPr lang="ru-RU" dirty="0" smtClean="0"/>
              <a:t>!</a:t>
            </a:r>
            <a:br>
              <a:rPr lang="ru-RU" dirty="0" smtClean="0"/>
            </a:br>
            <a:r>
              <a:rPr lang="ru-RU" dirty="0" err="1" smtClean="0"/>
              <a:t>Киң кырларда</a:t>
            </a:r>
            <a:r>
              <a:rPr lang="ru-RU" dirty="0" smtClean="0"/>
              <a:t> </a:t>
            </a:r>
            <a:r>
              <a:rPr lang="ru-RU" dirty="0" err="1" smtClean="0"/>
              <a:t>үсә </a:t>
            </a:r>
            <a:r>
              <a:rPr lang="ru-RU" dirty="0" smtClean="0"/>
              <a:t>мул </a:t>
            </a:r>
            <a:r>
              <a:rPr lang="ru-RU" dirty="0" err="1" smtClean="0"/>
              <a:t>игеннәр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Шаулап</a:t>
            </a:r>
            <a:r>
              <a:rPr lang="ru-RU" dirty="0" smtClean="0"/>
              <a:t> ага </a:t>
            </a:r>
            <a:r>
              <a:rPr lang="ru-RU" dirty="0" err="1" smtClean="0"/>
              <a:t>озын</a:t>
            </a:r>
            <a:r>
              <a:rPr lang="ru-RU" dirty="0" smtClean="0"/>
              <a:t> </a:t>
            </a:r>
            <a:r>
              <a:rPr lang="ru-RU" dirty="0" err="1" smtClean="0"/>
              <a:t>елгалар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Ал </a:t>
            </a:r>
            <a:r>
              <a:rPr lang="ru-RU" dirty="0" err="1" smtClean="0"/>
              <a:t>чәчәкләр үскән болыннарда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Уйнап-көлеп йөри балалар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Сандугачлар</a:t>
            </a:r>
            <a:r>
              <a:rPr lang="ru-RU" dirty="0" smtClean="0"/>
              <a:t> </a:t>
            </a:r>
            <a:r>
              <a:rPr lang="ru-RU" dirty="0" err="1" smtClean="0"/>
              <a:t>белән бергә кушылып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Ил </a:t>
            </a:r>
            <a:r>
              <a:rPr lang="ru-RU" dirty="0" err="1" smtClean="0"/>
              <a:t>шатлыгын</a:t>
            </a:r>
            <a:r>
              <a:rPr lang="ru-RU" dirty="0" smtClean="0"/>
              <a:t> </a:t>
            </a:r>
            <a:r>
              <a:rPr lang="ru-RU" dirty="0" err="1" smtClean="0"/>
              <a:t>җырлыйлар алар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altLang="ru-RU" b="0" i="1" dirty="0" smtClean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C4CA6-C54A-4D0F-8919-061BACC81E7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omp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85794"/>
            <a:ext cx="7187968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mp\Desktop\polya-v-rossii-[1920x1200]-[2696463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172" y="-1600708"/>
            <a:ext cx="12501650" cy="933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5" name="Объект 3"/>
          <p:cNvSpPr>
            <a:spLocks noGrp="1"/>
          </p:cNvSpPr>
          <p:nvPr>
            <p:ph sz="half" idx="2"/>
          </p:nvPr>
        </p:nvSpPr>
        <p:spPr>
          <a:xfrm>
            <a:off x="-2071734" y="285728"/>
            <a:ext cx="11215734" cy="150019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altLang="ru-RU" sz="5400" b="1" i="1" dirty="0" smtClean="0">
                <a:solidFill>
                  <a:srgbClr val="000000"/>
                </a:solidFill>
              </a:rPr>
              <a:t>                           </a:t>
            </a:r>
            <a:r>
              <a:rPr lang="ru-RU" altLang="ru-RU" sz="3600" b="1" i="1" dirty="0" smtClean="0">
                <a:solidFill>
                  <a:srgbClr val="000000"/>
                </a:solidFill>
              </a:rPr>
              <a:t>ТУЫП </a:t>
            </a:r>
            <a:r>
              <a:rPr lang="tt-RU" altLang="ru-RU" sz="3600" b="1" i="1" dirty="0" smtClean="0">
                <a:solidFill>
                  <a:srgbClr val="000000"/>
                </a:solidFill>
              </a:rPr>
              <a:t>ҮСКӘН ШӘҺӘРЕМ-КАЗАН</a:t>
            </a:r>
            <a:endParaRPr lang="ru-RU" altLang="ru-RU" sz="3600" dirty="0" smtClean="0"/>
          </a:p>
          <a:p>
            <a:pPr algn="just">
              <a:buFontTx/>
              <a:buNone/>
            </a:pPr>
            <a:r>
              <a:rPr lang="tt-RU" altLang="ru-RU" sz="5400" dirty="0" smtClean="0"/>
              <a:t>  </a:t>
            </a:r>
            <a:endParaRPr lang="ru-RU" altLang="ru-RU" sz="5400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754FB-11E0-4C3A-956A-7D9DCBEBFAB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6" name="Picture 2" descr="C:\Users\komp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785926"/>
            <a:ext cx="6929486" cy="47148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053"/>
            <a:ext cx="9144000" cy="6007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85728"/>
            <a:ext cx="822960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22" y="571480"/>
            <a:ext cx="8486620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36" name="AutoShape 4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38" name="AutoShape 6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40" name="AutoShape 8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42" name="AutoShape 10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44" name="AutoShape 12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46" name="AutoShape 14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48" name="AutoShape 16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50" name="AutoShape 18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52" name="AutoShape 20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54" name="AutoShape 22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56" name="AutoShape 24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58" name="AutoShape 26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60" name="AutoShape 28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62" name="AutoShape 30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64" name="AutoShape 32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66" name="AutoShape 34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68" name="AutoShape 36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70" name="AutoShape 38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72" name="AutoShape 40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74" name="AutoShape 42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76" name="AutoShape 44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478" name="AutoShape 46" descr="https://mw2.google.com/mw-panoramio/photos/medium/301287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9143999" cy="3775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01" t="10306" r="12067" b="10567"/>
          <a:stretch/>
        </p:blipFill>
        <p:spPr bwMode="auto">
          <a:xfrm>
            <a:off x="7264943" y="0"/>
            <a:ext cx="1879057" cy="22188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01" t="10306" r="12067" b="10567"/>
          <a:stretch/>
        </p:blipFill>
        <p:spPr bwMode="auto">
          <a:xfrm>
            <a:off x="0" y="0"/>
            <a:ext cx="1879057" cy="22188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0" name="Текст 2"/>
          <p:cNvSpPr txBox="1">
            <a:spLocks/>
          </p:cNvSpPr>
          <p:nvPr/>
        </p:nvSpPr>
        <p:spPr bwMode="black">
          <a:xfrm>
            <a:off x="0" y="5500702"/>
            <a:ext cx="9144000" cy="135729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0" lang="ru-RU" altLang="ru-RU" sz="4400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МИНЕМ</a:t>
            </a:r>
            <a:r>
              <a:rPr kumimoji="0" lang="ru-RU" altLang="ru-RU" sz="4400" kern="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   ЭШЛӘГӘН   УРЫНЫМ</a:t>
            </a:r>
          </a:p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МБОУ  «Гимназия №21»</a:t>
            </a:r>
            <a:endParaRPr kumimoji="0" lang="en-US" alt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_gimnazi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463550"/>
            <a:ext cx="8890000" cy="593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3175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"/>
            <a:ext cx="9143999" cy="2857495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ru-RU" altLang="ru-RU" sz="3900" b="1" dirty="0" smtClean="0"/>
              <a:t>МБОУ «Гимназия №21»</a:t>
            </a:r>
          </a:p>
          <a:p>
            <a:pPr eaLnBrk="1" hangingPunct="1"/>
            <a:r>
              <a:rPr lang="ru-RU" altLang="ru-RU" sz="3900" i="1" dirty="0" smtClean="0"/>
              <a:t>Юридический адрес: 420110, Казань, </a:t>
            </a:r>
            <a:r>
              <a:rPr lang="ru-RU" altLang="ru-RU" sz="3900" i="1" dirty="0" err="1" smtClean="0"/>
              <a:t>Р.Зорге</a:t>
            </a:r>
            <a:r>
              <a:rPr lang="ru-RU" altLang="ru-RU" sz="3900" i="1" dirty="0" smtClean="0"/>
              <a:t>, 71</a:t>
            </a:r>
          </a:p>
          <a:p>
            <a:pPr eaLnBrk="1" hangingPunct="1"/>
            <a:r>
              <a:rPr lang="ru-RU" altLang="ru-RU" sz="3900" i="1" dirty="0" smtClean="0"/>
              <a:t>Телефон: (843) 268-84-87</a:t>
            </a:r>
          </a:p>
          <a:p>
            <a:pPr eaLnBrk="1" hangingPunct="1"/>
            <a:r>
              <a:rPr lang="ru-RU" altLang="ru-RU" sz="3900" i="1" dirty="0" smtClean="0"/>
              <a:t>Е-</a:t>
            </a:r>
            <a:r>
              <a:rPr lang="en-US" altLang="ru-RU" sz="3900" i="1" dirty="0" smtClean="0"/>
              <a:t>mail: gim21@bk.ru</a:t>
            </a:r>
          </a:p>
          <a:p>
            <a:pPr eaLnBrk="1" hangingPunct="1"/>
            <a:r>
              <a:rPr lang="ru-RU" altLang="ru-RU" sz="3900" i="1" dirty="0" smtClean="0"/>
              <a:t>Свидетельство о государственной регистрации учреждения:</a:t>
            </a:r>
          </a:p>
          <a:p>
            <a:pPr eaLnBrk="1" hangingPunct="1">
              <a:buFontTx/>
              <a:buNone/>
            </a:pPr>
            <a:r>
              <a:rPr lang="ru-RU" altLang="ru-RU" sz="1800" i="1" dirty="0" smtClean="0"/>
              <a:t>       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SzPct val="90000"/>
              <a:buFontTx/>
              <a:buNone/>
            </a:pPr>
            <a:endParaRPr lang="en-US" altLang="ru-RU" sz="2600" dirty="0" smtClean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8F695-F341-42D7-96CF-E3B3FBD6CA1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pic>
        <p:nvPicPr>
          <p:cNvPr id="6150" name="Picture 6" descr="C:\Users\1\Desktop\Document_0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997200"/>
            <a:ext cx="2465387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AutoShape 8" descr="https://edu.tatar.ru/upload/images/files/%D0%BB%D0%B8%D1%86%D0%B5%D0%BD%D0%B7%D0%B8%D1%8F(349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6152" name="AutoShape 10" descr="https://edu.tatar.ru/upload/images/files/%D0%BB%D0%B8%D1%86%D0%B5%D0%BD%D0%B7%D0%B8%D1%8F(349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6153" name="Picture 11" descr="C:\Users\1\Desktop\лицензия(34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5488" y="2997200"/>
            <a:ext cx="26130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2" descr="C:\Users\1\Desktop\аккредитация(131).jpg"/>
          <p:cNvPicPr>
            <a:picLocks noChangeAspect="1" noChangeArrowheads="1"/>
          </p:cNvPicPr>
          <p:nvPr/>
        </p:nvPicPr>
        <p:blipFill>
          <a:blip r:embed="rId5"/>
          <a:srcRect r="2853"/>
          <a:stretch>
            <a:fillRect/>
          </a:stretch>
        </p:blipFill>
        <p:spPr bwMode="auto">
          <a:xfrm>
            <a:off x="6084888" y="2997200"/>
            <a:ext cx="244951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6083320"/>
          </a:xfrm>
        </p:spPr>
        <p:txBody>
          <a:bodyPr/>
          <a:lstStyle/>
          <a:p>
            <a:r>
              <a:rPr lang="tt-RU" altLang="ru-RU" dirty="0" smtClean="0"/>
              <a:t>Яңа заман  укыту модель шартларында  укытучыларның педагогик</a:t>
            </a:r>
            <a:br>
              <a:rPr lang="tt-RU" altLang="ru-RU" dirty="0" smtClean="0"/>
            </a:br>
            <a:r>
              <a:rPr lang="tt-RU" altLang="ru-RU" dirty="0" smtClean="0"/>
              <a:t>кул</a:t>
            </a:r>
            <a:r>
              <a:rPr lang="ru-RU" altLang="ru-RU" dirty="0" err="1" smtClean="0"/>
              <a:t>ь</a:t>
            </a:r>
            <a:r>
              <a:rPr lang="tt-RU" altLang="ru-RU" dirty="0" smtClean="0"/>
              <a:t>турасың </a:t>
            </a:r>
            <a:r>
              <a:rPr lang="tt-RU" altLang="ru-RU" dirty="0" smtClean="0"/>
              <a:t>формалаштыру</a:t>
            </a:r>
            <a:br>
              <a:rPr lang="tt-RU" altLang="ru-RU" dirty="0" smtClean="0"/>
            </a:br>
            <a:r>
              <a:rPr lang="tt-RU" altLang="ru-RU" dirty="0" smtClean="0"/>
              <a:t>  </a:t>
            </a:r>
            <a:endParaRPr lang="ru-RU" altLang="ru-RU" dirty="0" smtClean="0"/>
          </a:p>
        </p:txBody>
      </p:sp>
      <p:sp>
        <p:nvSpPr>
          <p:cNvPr id="10245" name="Объект 3"/>
          <p:cNvSpPr>
            <a:spLocks noGrp="1"/>
          </p:cNvSpPr>
          <p:nvPr>
            <p:ph sz="half" idx="2"/>
          </p:nvPr>
        </p:nvSpPr>
        <p:spPr>
          <a:xfrm>
            <a:off x="827088" y="571481"/>
            <a:ext cx="7058025" cy="135732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altLang="ru-RU" sz="4000" b="1" i="1" dirty="0" smtClean="0">
                <a:solidFill>
                  <a:srgbClr val="000000"/>
                </a:solidFill>
              </a:rPr>
              <a:t>           </a:t>
            </a:r>
            <a:r>
              <a:rPr lang="tt-RU" altLang="ru-RU" sz="4000" dirty="0" smtClean="0"/>
              <a:t>МӘКТӘПНЕҢ ТЕМАСЫ</a:t>
            </a:r>
            <a:endParaRPr lang="ru-RU" altLang="ru-RU" sz="4000" dirty="0" smtClean="0"/>
          </a:p>
          <a:p>
            <a:pPr algn="just">
              <a:buFontTx/>
              <a:buNone/>
            </a:pPr>
            <a:r>
              <a:rPr lang="tt-RU" altLang="ru-RU" dirty="0" smtClean="0"/>
              <a:t> </a:t>
            </a:r>
            <a:endParaRPr lang="ru-RU" altLang="ru-RU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754FB-11E0-4C3A-956A-7D9DCBEBFAB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628652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altLang="ru-RU" sz="44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17" descr="C:\Users\Лиля\Desktop\методическая работа\семинар историков\IMG_2301.JPG"/>
          <p:cNvPicPr>
            <a:picLocks noChangeAspect="1" noChangeArrowheads="1"/>
          </p:cNvPicPr>
          <p:nvPr/>
        </p:nvPicPr>
        <p:blipFill>
          <a:blip r:embed="rId2"/>
          <a:srcRect l="14488" t="9657" r="21077" b="39304"/>
          <a:stretch>
            <a:fillRect/>
          </a:stretch>
        </p:blipFill>
        <p:spPr bwMode="auto">
          <a:xfrm>
            <a:off x="0" y="0"/>
            <a:ext cx="3714744" cy="3922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3857621" y="1071546"/>
            <a:ext cx="528638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4400" b="0" dirty="0" smtClean="0">
                <a:solidFill>
                  <a:schemeClr val="accent3">
                    <a:lumMod val="50000"/>
                  </a:schemeClr>
                </a:solidFill>
              </a:rPr>
              <a:t>СИБГАТУЛЛИНА </a:t>
            </a:r>
            <a:r>
              <a:rPr lang="ru-RU" altLang="ru-RU" sz="4400" dirty="0" smtClean="0">
                <a:solidFill>
                  <a:schemeClr val="accent3">
                    <a:lumMod val="50000"/>
                  </a:schemeClr>
                </a:solidFill>
              </a:rPr>
              <a:t>НАТАЛЬЯ ЛЕОНИД КЫЗЫ </a:t>
            </a:r>
          </a:p>
          <a:p>
            <a:pPr algn="ctr"/>
            <a:r>
              <a:rPr lang="ru-RU" altLang="ru-RU" sz="4400" b="0" dirty="0" smtClean="0">
                <a:solidFill>
                  <a:schemeClr val="accent3">
                    <a:lumMod val="50000"/>
                  </a:schemeClr>
                </a:solidFill>
              </a:rPr>
              <a:t>Татар теле </a:t>
            </a:r>
            <a:r>
              <a:rPr lang="ru-RU" altLang="ru-RU" sz="4400" b="0" dirty="0" err="1" smtClean="0">
                <a:solidFill>
                  <a:schemeClr val="accent3">
                    <a:lumMod val="50000"/>
                  </a:schemeClr>
                </a:solidFill>
              </a:rPr>
              <a:t>укытучысы</a:t>
            </a:r>
            <a:r>
              <a:rPr lang="ru-RU" altLang="ru-RU" sz="4400" b="0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ru-RU" altLang="ru-RU" sz="4400" b="0" dirty="0" smtClean="0">
                <a:solidFill>
                  <a:schemeClr val="accent3">
                    <a:lumMod val="50000"/>
                  </a:schemeClr>
                </a:solidFill>
              </a:rPr>
              <a:t>9 </a:t>
            </a:r>
            <a:r>
              <a:rPr lang="ru-RU" altLang="ru-RU" sz="4400" b="0" dirty="0" err="1" smtClean="0">
                <a:solidFill>
                  <a:schemeClr val="accent3">
                    <a:lumMod val="50000"/>
                  </a:schemeClr>
                </a:solidFill>
              </a:rPr>
              <a:t>сыйныф</a:t>
            </a:r>
            <a:r>
              <a:rPr lang="ru-RU" altLang="ru-RU" sz="4400" dirty="0" err="1" smtClean="0">
                <a:solidFill>
                  <a:schemeClr val="accent3">
                    <a:lumMod val="50000"/>
                  </a:schemeClr>
                </a:solidFill>
              </a:rPr>
              <a:t>ның сыйныф</a:t>
            </a:r>
            <a:r>
              <a:rPr lang="ru-RU" altLang="ru-RU" sz="4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altLang="ru-RU" sz="4400" dirty="0" err="1" smtClean="0">
                <a:solidFill>
                  <a:schemeClr val="accent3">
                    <a:lumMod val="50000"/>
                  </a:schemeClr>
                </a:solidFill>
              </a:rPr>
              <a:t>җитәкчесе</a:t>
            </a:r>
            <a:endParaRPr lang="ru-RU" altLang="ru-RU" sz="4400" b="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6083320"/>
          </a:xfrm>
        </p:spPr>
        <p:txBody>
          <a:bodyPr>
            <a:normAutofit/>
          </a:bodyPr>
          <a:lstStyle/>
          <a:p>
            <a:r>
              <a:rPr lang="ru-RU" altLang="ru-RU" sz="4800" dirty="0" smtClean="0"/>
              <a:t/>
            </a:r>
            <a:br>
              <a:rPr lang="ru-RU" altLang="ru-RU" sz="4800" dirty="0" smtClean="0"/>
            </a:br>
            <a:r>
              <a:rPr lang="ru-RU" altLang="ru-RU" sz="4800" dirty="0" smtClean="0"/>
              <a:t/>
            </a:r>
            <a:br>
              <a:rPr lang="ru-RU" altLang="ru-RU" sz="4800" dirty="0" smtClean="0"/>
            </a:br>
            <a:r>
              <a:rPr lang="ru-RU" altLang="ru-RU" sz="4800" dirty="0" smtClean="0"/>
              <a:t>Татар теле </a:t>
            </a:r>
            <a:r>
              <a:rPr lang="ru-RU" altLang="ru-RU" sz="4800" dirty="0" err="1" smtClean="0"/>
              <a:t>дәресләрендә укучыларның иҗади сәләтләрен</a:t>
            </a:r>
            <a:r>
              <a:rPr lang="ru-RU" altLang="ru-RU" sz="4800" dirty="0" smtClean="0"/>
              <a:t/>
            </a:r>
            <a:br>
              <a:rPr lang="ru-RU" altLang="ru-RU" sz="4800" dirty="0" smtClean="0"/>
            </a:br>
            <a:r>
              <a:rPr lang="ru-RU" altLang="ru-RU" sz="4800" dirty="0" err="1" smtClean="0"/>
              <a:t>үстерү</a:t>
            </a:r>
            <a:r>
              <a:rPr lang="ru-RU" altLang="ru-RU" sz="4800" dirty="0" smtClean="0"/>
              <a:t/>
            </a:r>
            <a:br>
              <a:rPr lang="ru-RU" altLang="ru-RU" sz="4800" dirty="0" smtClean="0"/>
            </a:br>
            <a:endParaRPr lang="ru-RU" altLang="ru-RU" sz="4800" dirty="0" smtClean="0"/>
          </a:p>
        </p:txBody>
      </p:sp>
      <p:sp>
        <p:nvSpPr>
          <p:cNvPr id="10245" name="Объект 3"/>
          <p:cNvSpPr>
            <a:spLocks noGrp="1"/>
          </p:cNvSpPr>
          <p:nvPr>
            <p:ph sz="half" idx="2"/>
          </p:nvPr>
        </p:nvSpPr>
        <p:spPr>
          <a:xfrm>
            <a:off x="0" y="285727"/>
            <a:ext cx="9144000" cy="164307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altLang="ru-RU" sz="3600" b="1" i="1" dirty="0" smtClean="0">
                <a:solidFill>
                  <a:srgbClr val="000000"/>
                </a:solidFill>
              </a:rPr>
              <a:t>             </a:t>
            </a:r>
            <a:r>
              <a:rPr lang="ru-RU" altLang="ru-RU" sz="4800" b="1" i="1" dirty="0" smtClean="0">
                <a:solidFill>
                  <a:srgbClr val="000000"/>
                </a:solidFill>
              </a:rPr>
              <a:t>минем </a:t>
            </a:r>
            <a:r>
              <a:rPr lang="ru-RU" altLang="ru-RU" sz="4800" b="1" i="1" dirty="0" err="1" smtClean="0">
                <a:solidFill>
                  <a:srgbClr val="000000"/>
                </a:solidFill>
              </a:rPr>
              <a:t>эшләгән </a:t>
            </a:r>
            <a:r>
              <a:rPr lang="ru-RU" altLang="ru-RU" sz="4800" b="1" i="1" dirty="0" smtClean="0">
                <a:solidFill>
                  <a:srgbClr val="000000"/>
                </a:solidFill>
              </a:rPr>
              <a:t>темам</a:t>
            </a:r>
            <a:endParaRPr lang="ru-RU" altLang="ru-RU" sz="4800" dirty="0" smtClean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E754FB-11E0-4C3A-956A-7D9DCBEBFAB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BBB55-A169-4C4C-915A-C98CA9B88F2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179388" y="1773238"/>
            <a:ext cx="42981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t-RU" altLang="ru-RU" b="0" dirty="0">
                <a:solidFill>
                  <a:srgbClr val="000000"/>
                </a:solidFill>
              </a:rPr>
              <a:t>“</a:t>
            </a:r>
            <a:r>
              <a:rPr lang="tt-RU" altLang="ru-RU" sz="2800" b="0" dirty="0">
                <a:solidFill>
                  <a:srgbClr val="000000"/>
                </a:solidFill>
              </a:rPr>
              <a:t>Г. Тукай- бөек шагыйр</a:t>
            </a:r>
            <a:r>
              <a:rPr lang="ru-RU" altLang="ru-RU" sz="2800" b="0" dirty="0" err="1">
                <a:solidFill>
                  <a:srgbClr val="000000"/>
                </a:solidFill>
              </a:rPr>
              <a:t>ь</a:t>
            </a:r>
            <a:r>
              <a:rPr lang="ru-RU" altLang="ru-RU" sz="2800" b="0" dirty="0">
                <a:solidFill>
                  <a:srgbClr val="000000"/>
                </a:solidFill>
              </a:rPr>
              <a:t>» </a:t>
            </a:r>
          </a:p>
          <a:p>
            <a:r>
              <a:rPr lang="ru-RU" altLang="ru-RU" sz="2800" b="0" dirty="0">
                <a:solidFill>
                  <a:srgbClr val="000000"/>
                </a:solidFill>
              </a:rPr>
              <a:t>( « Г. Тукай- великий поэт»)</a:t>
            </a:r>
          </a:p>
          <a:p>
            <a:endParaRPr lang="ru-RU" altLang="ru-RU" sz="2800" dirty="0">
              <a:solidFill>
                <a:srgbClr val="000000"/>
              </a:solidFill>
            </a:endParaRPr>
          </a:p>
        </p:txBody>
      </p:sp>
      <p:sp>
        <p:nvSpPr>
          <p:cNvPr id="43013" name="Прямоугольник 5"/>
          <p:cNvSpPr>
            <a:spLocks noChangeArrowheads="1"/>
          </p:cNvSpPr>
          <p:nvPr/>
        </p:nvSpPr>
        <p:spPr bwMode="auto">
          <a:xfrm>
            <a:off x="4572000" y="2928934"/>
            <a:ext cx="42148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800" b="0" dirty="0" err="1">
                <a:solidFill>
                  <a:srgbClr val="000000"/>
                </a:solidFill>
              </a:rPr>
              <a:t>Исемд</a:t>
            </a:r>
            <a:r>
              <a:rPr lang="tt-RU" altLang="ru-RU" sz="2800" b="0" dirty="0">
                <a:solidFill>
                  <a:srgbClr val="000000"/>
                </a:solidFill>
              </a:rPr>
              <a:t>ә калганнар  (“Воспоминания...) </a:t>
            </a:r>
            <a:endParaRPr lang="ru-RU" altLang="ru-RU" sz="2800" dirty="0">
              <a:solidFill>
                <a:srgbClr val="000000"/>
              </a:solidFill>
            </a:endParaRPr>
          </a:p>
        </p:txBody>
      </p:sp>
      <p:sp>
        <p:nvSpPr>
          <p:cNvPr id="43014" name="Прямоугольник 7"/>
          <p:cNvSpPr>
            <a:spLocks noChangeArrowheads="1"/>
          </p:cNvSpPr>
          <p:nvPr/>
        </p:nvSpPr>
        <p:spPr bwMode="auto">
          <a:xfrm>
            <a:off x="179388" y="5084763"/>
            <a:ext cx="457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t-RU" altLang="ru-RU" b="0" dirty="0" smtClean="0">
              <a:solidFill>
                <a:srgbClr val="000000"/>
              </a:solidFill>
            </a:endParaRPr>
          </a:p>
          <a:p>
            <a:endParaRPr lang="ru-RU" altLang="ru-RU" b="0" dirty="0">
              <a:solidFill>
                <a:srgbClr val="000000"/>
              </a:solidFill>
            </a:endParaRPr>
          </a:p>
        </p:txBody>
      </p:sp>
      <p:pic>
        <p:nvPicPr>
          <p:cNvPr id="43015" name="Picture 2" descr="C:\Users\1\AppData\Local\Temp\Rar$DI26.334\DSC_03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357562"/>
            <a:ext cx="3290887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4" descr="C:\Users\1\AppData\Local\Temp\Rar$DI30.994\DSC_04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4365625"/>
            <a:ext cx="3311525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8" name="Заголовок 1"/>
          <p:cNvSpPr>
            <a:spLocks noGrp="1"/>
          </p:cNvSpPr>
          <p:nvPr>
            <p:ph type="title"/>
          </p:nvPr>
        </p:nvSpPr>
        <p:spPr>
          <a:xfrm>
            <a:off x="0" y="404813"/>
            <a:ext cx="8786842" cy="1074737"/>
          </a:xfrm>
        </p:spPr>
        <p:txBody>
          <a:bodyPr>
            <a:normAutofit/>
          </a:bodyPr>
          <a:lstStyle/>
          <a:p>
            <a:pPr algn="ctr"/>
            <a:r>
              <a:rPr lang="tt-RU" altLang="ru-RU" sz="3200" b="0" i="1" smtClean="0">
                <a:solidFill>
                  <a:schemeClr val="bg1"/>
                </a:solidFill>
              </a:rPr>
              <a:t>ЧАРАЛАР</a:t>
            </a:r>
            <a:endParaRPr lang="ru-RU" altLang="ru-RU" sz="3200" b="0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9" name="Rectangle 17"/>
          <p:cNvSpPr>
            <a:spLocks noChangeArrowheads="1"/>
          </p:cNvSpPr>
          <p:nvPr/>
        </p:nvSpPr>
        <p:spPr bwMode="gray">
          <a:xfrm>
            <a:off x="717550" y="2816225"/>
            <a:ext cx="2954338" cy="363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en-US" altLang="ru-RU" sz="1600" b="0">
                <a:latin typeface="Calibri" pitchFamily="34" charset="0"/>
              </a:rPr>
              <a:t>.</a:t>
            </a: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830715-35EE-4C4A-8005-82A717240475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45062" name="Picture 28" descr="H:\работа\фото\1 сентября 2012\IMG_6807 (0-00-00-00)_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590675"/>
            <a:ext cx="3368675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29" descr="H:\работа\фото\1 сентября 2012\IMG_6807 (0-00-00-00)_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1574800"/>
            <a:ext cx="3489325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31" descr="H:\работа\фото\1 сентября 2012\IMG_6807 (0-00-00-00)_3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1225" y="4232275"/>
            <a:ext cx="3516313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32" descr="H:\работа\фото\1 сентября 2012\IMG_6807 (0-00-00-00)_3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7550" y="4225925"/>
            <a:ext cx="3538538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ru-RU" altLang="ru-RU" sz="4800" dirty="0" smtClean="0"/>
              <a:t/>
            </a:r>
            <a:br>
              <a:rPr lang="ru-RU" altLang="ru-RU" sz="4800" dirty="0" smtClean="0"/>
            </a:br>
            <a:r>
              <a:rPr lang="ru-RU" altLang="ru-RU" sz="4800" dirty="0" smtClean="0"/>
              <a:t>МИНЕМ УКУЧЫЛАРЫМ</a:t>
            </a:r>
            <a:br>
              <a:rPr lang="ru-RU" altLang="ru-RU" sz="4800" dirty="0" smtClean="0"/>
            </a:br>
            <a:endParaRPr lang="ru-RU" altLang="ru-RU" sz="4800" dirty="0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3175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3" name="Rectangle 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dirty="0" smtClean="0"/>
              <a:t>КОНКУРСЛАР</a:t>
            </a:r>
            <a:endParaRPr lang="en-US" altLang="ru-RU" sz="2000" dirty="0" smtClean="0">
              <a:solidFill>
                <a:srgbClr val="FF0000"/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18EAA1-56C3-4DB3-9AF6-AA05AE380A32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51205" name="Picture 28" descr="H:\работа\фото\Конкурс агитбригад\DSC_09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038" y="1196975"/>
            <a:ext cx="389255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30" descr="H:\работа\фото\Конкурс агитбригад\DSC_10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00613" y="1225550"/>
            <a:ext cx="3849687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95538" y="3284538"/>
            <a:ext cx="5011737" cy="33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0" y="3175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252" name="Rectangle 25"/>
          <p:cNvSpPr>
            <a:spLocks noChangeArrowheads="1"/>
          </p:cNvSpPr>
          <p:nvPr/>
        </p:nvSpPr>
        <p:spPr bwMode="gray">
          <a:xfrm>
            <a:off x="76200" y="6629400"/>
            <a:ext cx="899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800" b="0"/>
              <a:t>. </a:t>
            </a:r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B3F694-F573-4BE5-AC20-5DB80D3CA4C7}" type="slidenum">
              <a:rPr lang="en-US"/>
              <a:pPr>
                <a:defRPr/>
              </a:pPr>
              <a:t>18</a:t>
            </a:fld>
            <a:endParaRPr lang="en-US"/>
          </a:p>
        </p:txBody>
      </p:sp>
      <p:pic>
        <p:nvPicPr>
          <p:cNvPr id="53254" name="Picture 24" descr="H:\работа\фото\фото ярмарка благотворительности, 14.12.12\IMG_0595.JPG"/>
          <p:cNvPicPr>
            <a:picLocks noChangeAspect="1" noChangeArrowheads="1"/>
          </p:cNvPicPr>
          <p:nvPr/>
        </p:nvPicPr>
        <p:blipFill>
          <a:blip r:embed="rId4"/>
          <a:srcRect l="4475" b="6438"/>
          <a:stretch>
            <a:fillRect/>
          </a:stretch>
        </p:blipFill>
        <p:spPr bwMode="auto">
          <a:xfrm>
            <a:off x="293688" y="1268413"/>
            <a:ext cx="3514725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25" descr="H:\работа\фото\фото ярмарка благотворительности, 14.12.12\IMG_0559.JPG"/>
          <p:cNvPicPr>
            <a:picLocks noChangeAspect="1" noChangeArrowheads="1"/>
          </p:cNvPicPr>
          <p:nvPr/>
        </p:nvPicPr>
        <p:blipFill>
          <a:blip r:embed="rId5"/>
          <a:srcRect t="8572" r="12805"/>
          <a:stretch>
            <a:fillRect/>
          </a:stretch>
        </p:blipFill>
        <p:spPr bwMode="auto">
          <a:xfrm>
            <a:off x="5076825" y="1287463"/>
            <a:ext cx="32893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6" name="Picture 9"/>
          <p:cNvPicPr>
            <a:picLocks noChangeAspect="1" noChangeArrowheads="1"/>
          </p:cNvPicPr>
          <p:nvPr/>
        </p:nvPicPr>
        <p:blipFill>
          <a:blip r:embed="rId6"/>
          <a:srcRect t="5167" r="9483" b="9953"/>
          <a:stretch>
            <a:fillRect/>
          </a:stretch>
        </p:blipFill>
        <p:spPr bwMode="auto">
          <a:xfrm>
            <a:off x="2411413" y="3432175"/>
            <a:ext cx="453707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0" y="3175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C0712-F32D-4EA5-8A81-1417B13DC0C0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5222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dirty="0" smtClean="0">
                <a:solidFill>
                  <a:srgbClr val="FF0000"/>
                </a:solidFill>
              </a:rPr>
              <a:t>БӘЙРӘМНӘР</a:t>
            </a:r>
            <a:r>
              <a:rPr lang="ru-RU" altLang="ru-RU" sz="2400" dirty="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52229" name="Picture 21" descr="H:\работа\фото\Новогодние мероприятия 2013\DSC_11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213" y="1196975"/>
            <a:ext cx="37782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22" descr="H:\работа\фото\Новогодние мероприятия 2013\DSC_119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1196975"/>
            <a:ext cx="377983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24" descr="H:\работа\фото\Новогодние мероприятия 2013\DSC_123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288" y="3933825"/>
            <a:ext cx="3813175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23" descr="H:\работа\фото\Новогодние мероприятия 2013\DSC_120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32338" y="3949700"/>
            <a:ext cx="3763962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3175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B968D-11D5-4D19-A0DE-9179BB5E7D5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58373" name="Рисунок 5" descr="C:\Users\1\AppData\Local\Microsoft\Windows\Temporary Internet Files\Content.Word\DSC_05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1125538"/>
            <a:ext cx="429895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Рисунок 6" descr="C:\Users\1\AppData\Local\Microsoft\Windows\Temporary Internet Files\Content.Word\DSC_04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1125538"/>
            <a:ext cx="40322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Рисунок 7" descr="H:\работа\фото\ДЕНЬ ПОБЕДЫ -2014\DSC_0578.jpg"/>
          <p:cNvPicPr>
            <a:picLocks noChangeAspect="1" noChangeArrowheads="1"/>
          </p:cNvPicPr>
          <p:nvPr/>
        </p:nvPicPr>
        <p:blipFill>
          <a:blip r:embed="rId5"/>
          <a:srcRect l="2188" t="4897" r="10109"/>
          <a:stretch>
            <a:fillRect/>
          </a:stretch>
        </p:blipFill>
        <p:spPr bwMode="auto">
          <a:xfrm>
            <a:off x="2020888" y="3068638"/>
            <a:ext cx="5389562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1612</TotalTime>
  <Words>132</Words>
  <Application>Microsoft Office PowerPoint</Application>
  <PresentationFormat>Экран (4:3)</PresentationFormat>
  <Paragraphs>47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«Туган илем»  Нинди матур минем Туган илем, Җир шарында тиңдәш юк аңар! Киң кырларда үсә мул игеннәр, Шаулап ага озын елгалар.   Ал чәчәкләр үскән болыннарда Уйнап-көлеп йөри балалар, Сандугачлар белән бергә кушылып, Ил шатлыгын җырлыйлар алар.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Яңа заман  укыту модель шартларында  укытучыларның педагогик культурасың формалаштыру   </vt:lpstr>
      <vt:lpstr>Слайд 13</vt:lpstr>
      <vt:lpstr>  Татар теле дәресләрендә укучыларның иҗади сәләтләрен үстерү </vt:lpstr>
      <vt:lpstr>ЧАРАЛАР</vt:lpstr>
      <vt:lpstr> МИНЕМ УКУЧЫЛАРЫМ </vt:lpstr>
      <vt:lpstr>КОНКУРСЛАР</vt:lpstr>
      <vt:lpstr>Слайд 18</vt:lpstr>
      <vt:lpstr>БӘЙРӘМНӘР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komp</dc:creator>
  <cp:lastModifiedBy>8</cp:lastModifiedBy>
  <cp:revision>51</cp:revision>
  <dcterms:created xsi:type="dcterms:W3CDTF">2016-02-16T09:07:15Z</dcterms:created>
  <dcterms:modified xsi:type="dcterms:W3CDTF">2016-02-24T10:43:23Z</dcterms:modified>
</cp:coreProperties>
</file>