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0"/>
  </p:notesMasterIdLst>
  <p:sldIdLst>
    <p:sldId id="256" r:id="rId2"/>
    <p:sldId id="292" r:id="rId3"/>
    <p:sldId id="287" r:id="rId4"/>
    <p:sldId id="286" r:id="rId5"/>
    <p:sldId id="307" r:id="rId6"/>
    <p:sldId id="308" r:id="rId7"/>
    <p:sldId id="309" r:id="rId8"/>
    <p:sldId id="304" r:id="rId9"/>
    <p:sldId id="313" r:id="rId10"/>
    <p:sldId id="306" r:id="rId11"/>
    <p:sldId id="311" r:id="rId12"/>
    <p:sldId id="314" r:id="rId13"/>
    <p:sldId id="265" r:id="rId14"/>
    <p:sldId id="317" r:id="rId15"/>
    <p:sldId id="319" r:id="rId16"/>
    <p:sldId id="320" r:id="rId17"/>
    <p:sldId id="323" r:id="rId18"/>
    <p:sldId id="324" r:id="rId19"/>
    <p:sldId id="326" r:id="rId20"/>
    <p:sldId id="327" r:id="rId21"/>
    <p:sldId id="328" r:id="rId22"/>
    <p:sldId id="333" r:id="rId23"/>
    <p:sldId id="332" r:id="rId24"/>
    <p:sldId id="335" r:id="rId25"/>
    <p:sldId id="334" r:id="rId26"/>
    <p:sldId id="331" r:id="rId27"/>
    <p:sldId id="330" r:id="rId28"/>
    <p:sldId id="329" r:id="rId29"/>
    <p:sldId id="338" r:id="rId30"/>
    <p:sldId id="337" r:id="rId31"/>
    <p:sldId id="305" r:id="rId32"/>
    <p:sldId id="310" r:id="rId33"/>
    <p:sldId id="312" r:id="rId34"/>
    <p:sldId id="316" r:id="rId35"/>
    <p:sldId id="315" r:id="rId36"/>
    <p:sldId id="318" r:id="rId37"/>
    <p:sldId id="321" r:id="rId38"/>
    <p:sldId id="322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704A3-5EDD-4FF0-A462-4BA8CB5C3BF7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C1BBD-DE9B-4878-AB26-66117C21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69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C1BBD-DE9B-4878-AB26-66117C2147E1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0290" y="0"/>
            <a:ext cx="92742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214282" y="3357562"/>
            <a:ext cx="442915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Социально-нравственный проект</a:t>
            </a: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«Помнить, чтобы жить!»</a:t>
            </a: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5214942" y="2300504"/>
            <a:ext cx="3846865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одготовил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учитель начальных классов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Хасанова Н.В.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643570" cy="32861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727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59632" y="692696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Конкурс патриотической песни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37891" name="Picture 3" descr="G:\фото для през\битва хоров нач классы\IMG_07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3779912" cy="2519941"/>
          </a:xfrm>
          <a:prstGeom prst="rect">
            <a:avLst/>
          </a:prstGeom>
          <a:noFill/>
        </p:spPr>
      </p:pic>
      <p:pic>
        <p:nvPicPr>
          <p:cNvPr id="37892" name="Picture 4" descr="G:\фото для през\битва хоров нач классы\IMG_07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412776"/>
            <a:ext cx="3600399" cy="2400266"/>
          </a:xfrm>
          <a:prstGeom prst="rect">
            <a:avLst/>
          </a:prstGeom>
          <a:noFill/>
        </p:spPr>
      </p:pic>
      <p:pic>
        <p:nvPicPr>
          <p:cNvPr id="37893" name="Picture 5" descr="G:\фото для през\битва хоров нач классы\IMG_07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861048"/>
            <a:ext cx="3168352" cy="2112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83568" y="548680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Конкурс стенгазет  «Помним и чтим», «Великие полководцы», «Подвиг в мирное время», «Гордимся тобою, солдат»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2771" name="Picture 3" descr="G:\фото для през\битва хоров нач классы\IMG_07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268760"/>
            <a:ext cx="3312368" cy="2208245"/>
          </a:xfrm>
          <a:prstGeom prst="rect">
            <a:avLst/>
          </a:prstGeom>
          <a:noFill/>
        </p:spPr>
      </p:pic>
      <p:pic>
        <p:nvPicPr>
          <p:cNvPr id="32772" name="Picture 4" descr="G:\фото для през\битва хоров нач классы\IMG_0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501008"/>
            <a:ext cx="4176464" cy="2784309"/>
          </a:xfrm>
          <a:prstGeom prst="rect">
            <a:avLst/>
          </a:prstGeom>
          <a:noFill/>
        </p:spPr>
      </p:pic>
      <p:pic>
        <p:nvPicPr>
          <p:cNvPr id="32773" name="Picture 5" descr="G:\фото для през\битва хоров нач классы\IMG_07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268760"/>
            <a:ext cx="4320480" cy="2496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27584" y="54868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</a:rPr>
              <a:t>День Защитника Отечества</a:t>
            </a:r>
            <a:endParaRPr lang="ru-RU" sz="3600" b="1" dirty="0">
              <a:solidFill>
                <a:srgbClr val="00B0F0"/>
              </a:solidFill>
            </a:endParaRPr>
          </a:p>
        </p:txBody>
      </p:sp>
      <p:pic>
        <p:nvPicPr>
          <p:cNvPr id="31747" name="Picture 3" descr="G:\фото для през\4А 23 Ф\IMG_08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3960440" cy="3304388"/>
          </a:xfrm>
          <a:prstGeom prst="rect">
            <a:avLst/>
          </a:prstGeom>
          <a:noFill/>
        </p:spPr>
      </p:pic>
      <p:pic>
        <p:nvPicPr>
          <p:cNvPr id="31748" name="Picture 4" descr="G:\фото для през\4А 23 Ф\IMG_08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124744"/>
            <a:ext cx="3996444" cy="3304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1785926"/>
            <a:ext cx="6572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8" name="Рисунок 7" descr="IMG_08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59731">
            <a:off x="339762" y="386214"/>
            <a:ext cx="6606185" cy="44041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156516" y="3244334"/>
            <a:ext cx="563032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Викторина</a:t>
            </a:r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«Богатыри земли русской»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85786" y="214290"/>
            <a:ext cx="7500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Классный час «Великие полководцы»</a:t>
            </a:r>
          </a:p>
        </p:txBody>
      </p:sp>
      <p:pic>
        <p:nvPicPr>
          <p:cNvPr id="4" name="Рисунок 3" descr="IMG_08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28868"/>
            <a:ext cx="4929222" cy="4429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08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546" y="571480"/>
            <a:ext cx="5257453" cy="3786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1785926"/>
            <a:ext cx="65722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 descr="IMG_08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85728"/>
            <a:ext cx="8286808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08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85728"/>
            <a:ext cx="8572560" cy="628654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         Конкурс «Строй песни»</a:t>
            </a:r>
          </a:p>
        </p:txBody>
      </p:sp>
      <p:pic>
        <p:nvPicPr>
          <p:cNvPr id="4" name="Picture 3" descr="G:\фото для през\4А 23 Ф\IMG_08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500042"/>
            <a:ext cx="4532514" cy="38313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G:\фото для през\4А 23 Ф\IMG_08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785794"/>
            <a:ext cx="3929090" cy="4714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1785926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</a:p>
        </p:txBody>
      </p:sp>
      <p:pic>
        <p:nvPicPr>
          <p:cNvPr id="5" name="Рисунок 4" descr="IMG_08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81000"/>
            <a:ext cx="8286776" cy="609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1785926"/>
            <a:ext cx="657229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2800" b="1" i="1" dirty="0" smtClean="0">
              <a:solidFill>
                <a:srgbClr val="FF0000"/>
              </a:solidFill>
            </a:endParaRPr>
          </a:p>
          <a:p>
            <a:endParaRPr lang="ru-RU" sz="2800" b="1" i="1" dirty="0" smtClean="0">
              <a:solidFill>
                <a:srgbClr val="FF0000"/>
              </a:solidFill>
            </a:endParaRPr>
          </a:p>
          <a:p>
            <a:endParaRPr lang="ru-RU" sz="2800" b="1" i="1" dirty="0" smtClean="0">
              <a:solidFill>
                <a:srgbClr val="FF0000"/>
              </a:solidFill>
            </a:endParaRPr>
          </a:p>
          <a:p>
            <a:endParaRPr lang="ru-RU" sz="2800" b="1" i="1" dirty="0" smtClean="0">
              <a:solidFill>
                <a:srgbClr val="FF0000"/>
              </a:solidFill>
            </a:endParaRPr>
          </a:p>
          <a:p>
            <a:endParaRPr lang="ru-RU" sz="2800" b="1" i="1" dirty="0" smtClean="0">
              <a:solidFill>
                <a:srgbClr val="FF0000"/>
              </a:solidFill>
            </a:endParaRP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           Привал .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Сромна</a:t>
            </a:r>
            <a:r>
              <a:rPr lang="ru-RU" sz="2800" b="1" i="1" dirty="0" smtClean="0">
                <a:solidFill>
                  <a:srgbClr val="FF0000"/>
                </a:solidFill>
              </a:rPr>
              <a:t> солдатская еда.</a:t>
            </a:r>
          </a:p>
        </p:txBody>
      </p:sp>
      <p:pic>
        <p:nvPicPr>
          <p:cNvPr id="4" name="Рисунок 3" descr="IMG_09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57166"/>
            <a:ext cx="8429684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74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3928543" cy="2946407"/>
          </a:xfrm>
        </p:spPr>
      </p:pic>
      <p:pic>
        <p:nvPicPr>
          <p:cNvPr id="6" name="Рисунок 5" descr="DSCF74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85729"/>
            <a:ext cx="4143372" cy="3107529"/>
          </a:xfrm>
          <a:prstGeom prst="rect">
            <a:avLst/>
          </a:prstGeom>
        </p:spPr>
      </p:pic>
      <p:pic>
        <p:nvPicPr>
          <p:cNvPr id="7" name="Рисунок 6" descr="DSCF74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500438"/>
            <a:ext cx="4095745" cy="3071809"/>
          </a:xfrm>
          <a:prstGeom prst="rect">
            <a:avLst/>
          </a:prstGeom>
        </p:spPr>
      </p:pic>
      <p:pic>
        <p:nvPicPr>
          <p:cNvPr id="8" name="Рисунок 7" descr="DSCF738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3571876"/>
            <a:ext cx="3929058" cy="294679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20717489">
            <a:off x="1857356" y="2928934"/>
            <a:ext cx="4143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Игра «</a:t>
            </a:r>
            <a:r>
              <a:rPr lang="ru-RU" sz="3200" b="1" dirty="0" err="1" smtClean="0">
                <a:solidFill>
                  <a:srgbClr val="FF0000"/>
                </a:solidFill>
              </a:rPr>
              <a:t>Зарничка</a:t>
            </a:r>
            <a:r>
              <a:rPr lang="ru-RU" sz="3200" b="1" dirty="0" smtClean="0">
                <a:solidFill>
                  <a:srgbClr val="FF0000"/>
                </a:solidFill>
              </a:rPr>
              <a:t>»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290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412"/>
            <a:ext cx="9149892" cy="685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99592" y="548680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Всемирный день Добра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1340768"/>
            <a:ext cx="58326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i="1" dirty="0" smtClean="0">
                <a:solidFill>
                  <a:srgbClr val="0070C0"/>
                </a:solidFill>
              </a:rPr>
              <a:t>Сбор макулатуры</a:t>
            </a:r>
          </a:p>
          <a:p>
            <a:pPr marL="342900" indent="-342900">
              <a:buAutoNum type="arabicPeriod"/>
            </a:pPr>
            <a:r>
              <a:rPr lang="ru-RU" sz="2800" b="1" i="1" dirty="0" smtClean="0">
                <a:solidFill>
                  <a:srgbClr val="0070C0"/>
                </a:solidFill>
              </a:rPr>
              <a:t> Посещение ветеранов ВОВ</a:t>
            </a:r>
          </a:p>
          <a:p>
            <a:pPr marL="342900" indent="-342900">
              <a:buAutoNum type="arabicPeriod"/>
            </a:pPr>
            <a:r>
              <a:rPr lang="ru-RU" sz="2800" b="1" i="1" dirty="0" smtClean="0">
                <a:solidFill>
                  <a:srgbClr val="0070C0"/>
                </a:solidFill>
              </a:rPr>
              <a:t> Изготовление открыток к 9 мая</a:t>
            </a:r>
          </a:p>
          <a:p>
            <a:pPr marL="342900" indent="-342900">
              <a:buAutoNum type="arabicPeriod"/>
            </a:pPr>
            <a:r>
              <a:rPr lang="ru-RU" sz="2800" b="1" i="1" dirty="0" smtClean="0">
                <a:solidFill>
                  <a:srgbClr val="0070C0"/>
                </a:solidFill>
              </a:rPr>
              <a:t> Весёлые музыкальные  переменки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479845"/>
              </p:ext>
            </p:extLst>
          </p:nvPr>
        </p:nvGraphicFramePr>
        <p:xfrm>
          <a:off x="357158" y="928669"/>
          <a:ext cx="8429685" cy="5378387"/>
        </p:xfrm>
        <a:graphic>
          <a:graphicData uri="http://schemas.openxmlformats.org/drawingml/2006/table">
            <a:tbl>
              <a:tblPr/>
              <a:tblGrid>
                <a:gridCol w="1060985"/>
                <a:gridCol w="1768587"/>
                <a:gridCol w="3806580"/>
                <a:gridCol w="1793533"/>
              </a:tblGrid>
              <a:tr h="2169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Основная работа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Исполнители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6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Октябрь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Классный час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«Воспоминания о войне»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составление перспективного плана по проекту.</a:t>
                      </a: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распределение поручений среди учащихся;                                             </a:t>
                      </a: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 анкетирование с целью выяснения, что учащиеся класса знают о Великой Отечественной войне,  знают ли они ветеранов-родственников. кто из их родственников был участником войны или тыла </a:t>
                      </a: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экскурсия в школьный музей «Дом в котором мы живём»</a:t>
                      </a: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изучение мнения учащихся 1-ых классов гимназии и их родителей: «Почему мы не вправе забывать тех, кто отстоял для нас Великую Победу?» </a:t>
                      </a: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просмотр фильмов и презентаций о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ВОв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: «Битва за Москву»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Times New Roman"/>
                          <a:cs typeface="Times New Roman"/>
                        </a:rPr>
                        <a:t>- Классный час "...Но </a:t>
                      </a:r>
                      <a:r>
                        <a:rPr lang="ru-RU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выстоял бесстрашный тот</a:t>
                      </a:r>
                      <a:r>
                        <a:rPr lang="ru-RU" sz="1400" b="1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солдат</a:t>
                      </a:r>
                      <a:r>
                        <a:rPr lang="ru-RU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"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Великая Отечественная война в произведениях художников 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классный руководитель</a:t>
                      </a: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ученики,</a:t>
                      </a:r>
                      <a:endParaRPr lang="ru-RU" sz="14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родители</a:t>
                      </a:r>
                    </a:p>
                  </a:txBody>
                  <a:tcPr marL="43688" marR="43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142976" y="0"/>
            <a:ext cx="7500990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по реализации проекта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285729"/>
          <a:ext cx="8286808" cy="6309360"/>
        </p:xfrm>
        <a:graphic>
          <a:graphicData uri="http://schemas.openxmlformats.org/drawingml/2006/table">
            <a:tbl>
              <a:tblPr/>
              <a:tblGrid>
                <a:gridCol w="1043002"/>
                <a:gridCol w="1738611"/>
                <a:gridCol w="3742062"/>
                <a:gridCol w="1763133"/>
              </a:tblGrid>
              <a:tr h="50020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Ноябрь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Наши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герои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посещение сквера памяти и возложение цветов;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ВОв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 художественных произведениях – школьная библиотека;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поисковая деятельность по сбору материала о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родственниках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участниках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войны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 родственниках тыловиках -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сбор чернового материала для календаря «Мы потомки великой Победы»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изучение альбома «Награды Родины»;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- библиотечные уроки «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Сурвые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годы войны»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конкурс рисунков «И в мирном мире жить..»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классный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руководитель,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учащиеся, родители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285728"/>
          <a:ext cx="8358246" cy="6215105"/>
        </p:xfrm>
        <a:graphic>
          <a:graphicData uri="http://schemas.openxmlformats.org/drawingml/2006/table">
            <a:tbl>
              <a:tblPr/>
              <a:tblGrid>
                <a:gridCol w="1051994"/>
                <a:gridCol w="1753599"/>
                <a:gridCol w="3774321"/>
                <a:gridCol w="1778332"/>
              </a:tblGrid>
              <a:tr h="6215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Декабрь-февраль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«Вечная слава героям»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выставка фотографий, плакатов и рисунков;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песни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ВОв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просмотр фильмов и презентаций о Вов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-Заключительный этап по сбору материала для календаря «Мы потомки великой Победы»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Классный час «Мой папа служил»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Классный час «Разговор о мужестве»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Конкурс рисунков « Мои мечты»  </a:t>
                      </a:r>
                      <a:endParaRPr lang="ru-RU" sz="2000" b="1" dirty="0" smtClean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Классный час «Герои земляки»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классный руководитель,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ученики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родители.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14290"/>
          <a:ext cx="8501121" cy="6357982"/>
        </p:xfrm>
        <a:graphic>
          <a:graphicData uri="http://schemas.openxmlformats.org/drawingml/2006/table">
            <a:tbl>
              <a:tblPr/>
              <a:tblGrid>
                <a:gridCol w="1069977"/>
                <a:gridCol w="1783575"/>
                <a:gridCol w="3838839"/>
                <a:gridCol w="1808730"/>
              </a:tblGrid>
              <a:tr h="6357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Март-май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написание и вручение писем-благодарностей, поздравительных открыток ветеранам войны и участникам тыла 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-Выпуск календаря «Мы потомки великой Победы»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-Концерт для ветеранов. Вручение календарей ветеранам и их родственникам.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защита мини-проектов «Юные участники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ВОв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образовательное событие «Помнить, чтобы жить!»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участие в параде Победы, возложение цветов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классный руководитель,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ученики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родители.</a:t>
                      </a: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-31188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15443"/>
            <a:ext cx="39959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24744"/>
            <a:ext cx="639045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ea typeface="Times New Roman"/>
                <a:cs typeface="Times New Roman"/>
              </a:rPr>
              <a:t>Классный час </a:t>
            </a:r>
            <a:r>
              <a:rPr lang="ru-RU" sz="20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>"Но </a:t>
            </a:r>
            <a:r>
              <a:rPr lang="ru-RU" sz="2000" b="1" dirty="0">
                <a:solidFill>
                  <a:srgbClr val="FF0000"/>
                </a:solidFill>
                <a:ea typeface="Times New Roman"/>
                <a:cs typeface="Times New Roman"/>
              </a:rPr>
              <a:t>выстоял </a:t>
            </a:r>
            <a:r>
              <a:rPr lang="ru-RU" sz="20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>бесстрашный тот </a:t>
            </a:r>
            <a:r>
              <a:rPr lang="ru-RU" sz="2000" b="1" dirty="0">
                <a:solidFill>
                  <a:srgbClr val="FF0000"/>
                </a:solidFill>
                <a:ea typeface="Times New Roman"/>
                <a:cs typeface="Times New Roman"/>
              </a:rPr>
              <a:t>солдат"</a:t>
            </a:r>
            <a:endParaRPr lang="ru-RU" sz="2000" b="1" dirty="0">
              <a:solidFill>
                <a:srgbClr val="FF0000"/>
              </a:solidFill>
              <a:ea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0537">
            <a:off x="138696" y="1711817"/>
            <a:ext cx="4563144" cy="3520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75390"/>
            <a:ext cx="4365612" cy="3240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99" y="4429132"/>
            <a:ext cx="4393458" cy="2327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52" y="0"/>
            <a:ext cx="915578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 flipV="1">
            <a:off x="6228184" y="5721940"/>
            <a:ext cx="205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483768" y="323165"/>
            <a:ext cx="133384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Классный </a:t>
            </a:r>
            <a:r>
              <a:rPr lang="ru-RU" sz="24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час «Герои -земляки</a:t>
            </a:r>
            <a:r>
              <a:rPr lang="ru-RU" sz="28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»                                                                                                 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СЫРТЛАНО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3786" y="163242"/>
            <a:ext cx="2195736" cy="2579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9553" y="2060848"/>
            <a:ext cx="19099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М.Сыртланова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8" name="Picture 9" descr="ДЕВЯТАЕ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280" y="221392"/>
            <a:ext cx="1872208" cy="20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 flipH="1">
            <a:off x="7236294" y="2060848"/>
            <a:ext cx="1728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dirty="0" smtClean="0"/>
          </a:p>
          <a:p>
            <a:pPr algn="ctr">
              <a:defRPr/>
            </a:pPr>
            <a:r>
              <a:rPr lang="ru-RU" b="1" dirty="0" err="1" smtClean="0"/>
              <a:t>М.П.Девятаев</a:t>
            </a:r>
            <a:endParaRPr lang="ru-RU" b="1" dirty="0"/>
          </a:p>
        </p:txBody>
      </p:sp>
      <p:pic>
        <p:nvPicPr>
          <p:cNvPr id="10" name="Picture 10" descr="МУС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44207" y="2735194"/>
            <a:ext cx="1920280" cy="227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483768" y="882671"/>
            <a:ext cx="4560439" cy="31920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044206" y="5112761"/>
            <a:ext cx="1920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М. </a:t>
            </a:r>
            <a:r>
              <a:rPr lang="ru-RU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Джалиль</a:t>
            </a:r>
            <a:endParaRPr lang="ru-RU" sz="2400" b="1" dirty="0">
              <a:solidFill>
                <a:prstClr val="white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3" name="Picture 11" descr="АЛИШ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523" y="2802254"/>
            <a:ext cx="2148999" cy="254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 rot="10800000" flipV="1">
            <a:off x="539553" y="1874734"/>
            <a:ext cx="352839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ru-RU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ru-RU" sz="280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А. Алиш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6" name="Picture 13" descr="ДЕВЯТАЕВ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43177" y="4114488"/>
            <a:ext cx="2253465" cy="24285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Picture 14" descr="Musa_Jalil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90627" y="4114488"/>
            <a:ext cx="2304254" cy="24652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919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8" y="260648"/>
            <a:ext cx="4499992" cy="2999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76077" y="2420889"/>
            <a:ext cx="527604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rgbClr val="7030A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Конкурс рисунков «И </a:t>
            </a:r>
            <a:r>
              <a:rPr lang="ru-RU" sz="20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в мирном мире жить..»</a:t>
            </a:r>
            <a:endParaRPr lang="ru-RU" sz="2000" b="1" dirty="0">
              <a:solidFill>
                <a:srgbClr val="FFFF00"/>
              </a:solidFill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109" y="3260642"/>
            <a:ext cx="4254363" cy="3216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070" y="260648"/>
            <a:ext cx="3944401" cy="2914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8" y="3536926"/>
            <a:ext cx="4073999" cy="2845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40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1769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917573" cy="276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50888"/>
            <a:ext cx="4749108" cy="33340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8640"/>
            <a:ext cx="4248472" cy="276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40968"/>
            <a:ext cx="4464495" cy="31440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259632" y="2492896"/>
            <a:ext cx="5598368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8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Конкурс 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рисунков </a:t>
            </a:r>
            <a:r>
              <a:rPr lang="ru-RU" sz="28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«Мои мечты»</a:t>
            </a:r>
            <a:endParaRPr lang="ru-RU" sz="2800" b="1" dirty="0">
              <a:solidFill>
                <a:srgbClr val="0070C0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829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42" y="240145"/>
            <a:ext cx="4644516" cy="3026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708920"/>
            <a:ext cx="5207376" cy="3920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330">
            <a:off x="4415465" y="172977"/>
            <a:ext cx="4464496" cy="3058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2" y="2852936"/>
            <a:ext cx="3746310" cy="377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50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sz="3600" b="1" dirty="0" smtClean="0">
              <a:solidFill>
                <a:srgbClr val="7030A0"/>
              </a:solidFill>
            </a:endParaRPr>
          </a:p>
          <a:p>
            <a:r>
              <a:rPr lang="ru-RU" sz="3600" b="1" dirty="0" smtClean="0">
                <a:solidFill>
                  <a:srgbClr val="7030A0"/>
                </a:solidFill>
              </a:rPr>
              <a:t>                   Акция «Аллея славы»         </a:t>
            </a:r>
            <a:endParaRPr lang="ru-RU" sz="3600" b="1" dirty="0" smtClean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7" cy="5136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50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pPr algn="ctr"/>
            <a:endParaRPr lang="ru-RU" sz="5400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874">
            <a:off x="461653" y="178651"/>
            <a:ext cx="4320480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0548">
            <a:off x="4080286" y="939959"/>
            <a:ext cx="5580723" cy="4050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 descr="G:\фото для през\4А 23 Ф\IMG_07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31403">
            <a:off x="324241" y="2964979"/>
            <a:ext cx="4242581" cy="2597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85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116632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  <a:p>
            <a:r>
              <a:rPr lang="ru-RU" sz="4400" b="1" dirty="0" smtClean="0">
                <a:solidFill>
                  <a:srgbClr val="FF0000"/>
                </a:solidFill>
              </a:rPr>
              <a:t>                            </a:t>
            </a:r>
            <a:endParaRPr lang="ru-RU" sz="44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16181" y="1151563"/>
            <a:ext cx="6479704" cy="4176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83568" y="3044280"/>
            <a:ext cx="626469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4400" b="1" dirty="0" smtClean="0">
              <a:solidFill>
                <a:srgbClr val="FF0000"/>
              </a:solidFill>
            </a:endParaRPr>
          </a:p>
          <a:p>
            <a:pPr lvl="0"/>
            <a:endParaRPr lang="ru-RU" sz="4400" b="1" dirty="0">
              <a:solidFill>
                <a:srgbClr val="FF0000"/>
              </a:solidFill>
            </a:endParaRPr>
          </a:p>
          <a:p>
            <a:pPr lvl="0"/>
            <a:endParaRPr lang="ru-RU" sz="4400" b="1" dirty="0" smtClean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0932" y="1018603"/>
            <a:ext cx="6398597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958945" y="3044280"/>
            <a:ext cx="707277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</a:rPr>
              <a:t> </a:t>
            </a:r>
          </a:p>
          <a:p>
            <a:pPr lvl="0"/>
            <a:endParaRPr lang="ru-RU" sz="4400" b="1" dirty="0">
              <a:solidFill>
                <a:srgbClr val="FF0000"/>
              </a:solidFill>
            </a:endParaRPr>
          </a:p>
          <a:p>
            <a:pPr lvl="0"/>
            <a:endParaRPr lang="ru-RU" sz="4400" b="1" dirty="0" smtClean="0">
              <a:solidFill>
                <a:srgbClr val="FF0000"/>
              </a:solidFill>
            </a:endParaRPr>
          </a:p>
          <a:p>
            <a:pPr lvl="0"/>
            <a:r>
              <a:rPr lang="ru-RU" sz="4800" b="1" dirty="0" smtClean="0">
                <a:solidFill>
                  <a:srgbClr val="FF0000"/>
                </a:solidFill>
              </a:rPr>
              <a:t>Н а ш и  н а г р а д ы</a:t>
            </a:r>
            <a:r>
              <a:rPr lang="ru-RU" sz="4800" b="1" dirty="0">
                <a:solidFill>
                  <a:srgbClr val="FF0000"/>
                </a:solidFill>
              </a:rPr>
              <a:t>.          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52513"/>
            <a:ext cx="6192688" cy="609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15880" y="1199694"/>
            <a:ext cx="6305375" cy="44586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55576" y="2644170"/>
            <a:ext cx="7531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4800" b="1" dirty="0" smtClean="0">
              <a:solidFill>
                <a:srgbClr val="FF0000"/>
              </a:solidFill>
            </a:endParaRPr>
          </a:p>
          <a:p>
            <a:pPr lvl="0"/>
            <a:endParaRPr lang="ru-RU" sz="4800" b="1" dirty="0">
              <a:solidFill>
                <a:srgbClr val="FF0000"/>
              </a:solidFill>
            </a:endParaRPr>
          </a:p>
          <a:p>
            <a:pPr lvl="0"/>
            <a:endParaRPr lang="ru-RU" sz="4800" b="1" dirty="0" smtClean="0">
              <a:solidFill>
                <a:srgbClr val="FF0000"/>
              </a:solidFill>
            </a:endParaRPr>
          </a:p>
          <a:p>
            <a:pPr lvl="0"/>
            <a:r>
              <a:rPr lang="ru-RU" sz="4800" b="1" dirty="0" smtClean="0">
                <a:solidFill>
                  <a:srgbClr val="FF0000"/>
                </a:solidFill>
              </a:rPr>
              <a:t>Н </a:t>
            </a:r>
            <a:r>
              <a:rPr lang="ru-RU" sz="4800" b="1" dirty="0">
                <a:solidFill>
                  <a:srgbClr val="FF0000"/>
                </a:solidFill>
              </a:rPr>
              <a:t>а ш и  н а г р а д ы.          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821116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68660"/>
            <a:ext cx="5366306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714480" y="3223559"/>
            <a:ext cx="6385911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b="1" dirty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                 Классный час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              «Мой папа служил»</a:t>
            </a:r>
            <a:endParaRPr lang="ru-RU" sz="3200" b="1" dirty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50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5760132" cy="384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852936"/>
            <a:ext cx="5544616" cy="3624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829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97" y="381000"/>
            <a:ext cx="5616624" cy="5136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5" y="379009"/>
            <a:ext cx="5252248" cy="4824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547664" y="2533370"/>
            <a:ext cx="5310336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endParaRPr lang="ru-RU" sz="32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endParaRPr lang="ru-RU" sz="3200" b="1" dirty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endParaRPr lang="ru-RU" sz="32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endParaRPr lang="ru-RU" sz="3200" b="1" dirty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endParaRPr lang="ru-RU" sz="32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32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Классный </a:t>
            </a:r>
            <a:r>
              <a:rPr lang="ru-RU" sz="32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час</a:t>
            </a:r>
          </a:p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              «Мой папа служил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81013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39"/>
            <a:ext cx="5112568" cy="3909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539" y="3550311"/>
            <a:ext cx="4122792" cy="3092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8933"/>
            <a:ext cx="3507854" cy="3909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7544" y="3205862"/>
            <a:ext cx="636055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endParaRPr lang="ru-RU" sz="2000" b="1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endParaRPr lang="ru-RU" sz="2000" b="1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 smtClean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Классный </a:t>
            </a:r>
            <a:r>
              <a:rPr lang="ru-RU" sz="36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час </a:t>
            </a:r>
            <a:endParaRPr lang="ru-RU" sz="3600" b="1" dirty="0" smtClean="0">
              <a:solidFill>
                <a:srgbClr val="FFFF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</a:pPr>
            <a:r>
              <a:rPr lang="ru-RU" sz="3600" b="1" dirty="0" smtClean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36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Разговор о мужестве»</a:t>
            </a:r>
            <a:endParaRPr lang="ru-RU" sz="3600" b="1" dirty="0">
              <a:solidFill>
                <a:srgbClr val="FFFF00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3128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357694"/>
            <a:ext cx="657229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Календарь 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         </a:t>
            </a:r>
          </a:p>
        </p:txBody>
      </p:sp>
      <p:pic>
        <p:nvPicPr>
          <p:cNvPr id="7" name="Рисунок 6" descr="Облож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357166"/>
            <a:ext cx="6858016" cy="492922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1785926"/>
            <a:ext cx="65722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 descr="Март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14290"/>
            <a:ext cx="4643469" cy="56436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Апрель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85728"/>
            <a:ext cx="4143372" cy="46408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19940" y="3244334"/>
            <a:ext cx="576690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800" b="1" dirty="0" smtClean="0">
                <a:solidFill>
                  <a:srgbClr val="FF0000"/>
                </a:solidFill>
              </a:rPr>
              <a:t>     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        Письмо солдату Победителю.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1785926"/>
            <a:ext cx="65722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Пусть помнят все про подвиг вашей жизни, </a:t>
            </a:r>
            <a:r>
              <a:rPr lang="ru-RU" sz="1400" b="1" i="1" dirty="0" smtClean="0">
                <a:solidFill>
                  <a:srgbClr val="FF0000"/>
                </a:solidFill>
              </a:rPr>
              <a:t/>
            </a:r>
            <a:br>
              <a:rPr lang="ru-RU" sz="1400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Пусть люди помнят ваши имена.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И пусть умолкнут войны, что есть в мире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В тот день, когда черемуха цвела. 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Декабр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57166"/>
            <a:ext cx="8286808" cy="5000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7" name="Рисунок 6" descr="Январь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4290"/>
            <a:ext cx="4785742" cy="621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Февраль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0"/>
            <a:ext cx="4000528" cy="6429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70009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FF0000"/>
              </a:solidFill>
            </a:endParaRPr>
          </a:p>
          <a:p>
            <a:endParaRPr lang="ru-RU" sz="3200" b="1" i="1" dirty="0" smtClean="0">
              <a:solidFill>
                <a:srgbClr val="FF0000"/>
              </a:solidFill>
            </a:endParaRPr>
          </a:p>
          <a:p>
            <a:endParaRPr lang="ru-RU" sz="3200" b="1" i="1" dirty="0" smtClean="0">
              <a:solidFill>
                <a:srgbClr val="FF0000"/>
              </a:solidFill>
            </a:endParaRPr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   </a:t>
            </a:r>
            <a:r>
              <a:rPr lang="ru-RU" sz="3200" b="1" i="1" dirty="0" smtClean="0">
                <a:solidFill>
                  <a:srgbClr val="002060"/>
                </a:solidFill>
              </a:rPr>
              <a:t>История моей семьи в годы войны.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Сентябр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57166"/>
            <a:ext cx="7858180" cy="5500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70009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FF0000"/>
              </a:solidFill>
            </a:endParaRPr>
          </a:p>
          <a:p>
            <a:endParaRPr lang="ru-RU" sz="3200" b="1" i="1" dirty="0" smtClean="0">
              <a:solidFill>
                <a:srgbClr val="FF0000"/>
              </a:solidFill>
            </a:endParaRPr>
          </a:p>
          <a:p>
            <a:endParaRPr lang="ru-RU" sz="3200" b="1" i="1" dirty="0" smtClean="0">
              <a:solidFill>
                <a:srgbClr val="FF0000"/>
              </a:solidFill>
            </a:endParaRPr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   </a:t>
            </a:r>
            <a:r>
              <a:rPr lang="ru-RU" sz="2800" b="1" i="1" dirty="0" smtClean="0">
                <a:solidFill>
                  <a:srgbClr val="002060"/>
                </a:solidFill>
              </a:rPr>
              <a:t>История моей семьи в годы войны.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Октябрь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214290"/>
            <a:ext cx="4856121" cy="5857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Октябр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214290"/>
            <a:ext cx="3643338" cy="5715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5265865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Поздравительные письма-обращения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Рисунок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0"/>
            <a:ext cx="2214578" cy="3000396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57200"/>
            <a:ext cx="6734857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УВАЖАЕМЫЙ____________________________________________</a:t>
            </a:r>
            <a:r>
              <a:rPr kumimoji="0" lang="ru-RU" sz="2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МБОУ «Гимназия №40»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поздравляет Вас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 самым светлым,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самым прекрасным,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самым долгожданным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праздником весны!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809388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ru-RU" sz="5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lang="ru-RU" sz="5500" dirty="0" smtClean="0"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ru-RU" sz="5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5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  ДНЁМ  ПОБЕДЫ!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Спасибо Вам, что мы войны не знали, 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    Что мы не слышим шума страшных лет, 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    Что Вы нам жизнь своею жизнью дали! 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         Пусть судьба Вам подарит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долгих ,счастливых лет!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82" y="0"/>
            <a:ext cx="9155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442913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428596" y="642918"/>
            <a:ext cx="8475123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Заключение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Работая над проектом по столь значимой теме «Помнить, чтобы жить!»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ярких примерах героизма нашей армии, храбрости и мужества народа, призванной помочь решению проблемы патриотического воспитания в школе, мне открылись очевидные плюсы от  его реализации.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Кроме повышения патриотического сознания  у школьников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 позволил интенсивнее вовлечь детей  и их родителей в исследовательскую деятельность: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поиск материала к внеклассным мероприятиям, сбор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материала для календаря «Мы потомки великой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Победы»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подготовка презентаций и выступлений, что способствовало развитию аналитических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способностей детей, сотрудничеству детей с родителями(маленький возраст учащихся затрудняет самостоятельное выполнение некоторых этапов проекта и требует безусловную помощь со стороны родителей.)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самостоятельность в поиске информации и принятии решений.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752</Words>
  <Application>Microsoft Office PowerPoint</Application>
  <PresentationFormat>Экран (4:3)</PresentationFormat>
  <Paragraphs>312</Paragraphs>
  <Slides>38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Надежда Хасанова</cp:lastModifiedBy>
  <cp:revision>76</cp:revision>
  <dcterms:created xsi:type="dcterms:W3CDTF">2014-05-05T13:56:03Z</dcterms:created>
  <dcterms:modified xsi:type="dcterms:W3CDTF">2015-03-04T11:49:16Z</dcterms:modified>
</cp:coreProperties>
</file>