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893" r:id="rId2"/>
    <p:sldId id="999" r:id="rId3"/>
    <p:sldId id="1017" r:id="rId4"/>
    <p:sldId id="1020" r:id="rId5"/>
    <p:sldId id="1022" r:id="rId6"/>
    <p:sldId id="1023" r:id="rId7"/>
    <p:sldId id="1019" r:id="rId8"/>
    <p:sldId id="1024" r:id="rId9"/>
    <p:sldId id="1028" r:id="rId10"/>
    <p:sldId id="1083" r:id="rId11"/>
    <p:sldId id="1084" r:id="rId12"/>
    <p:sldId id="1046" r:id="rId13"/>
    <p:sldId id="1085" r:id="rId14"/>
    <p:sldId id="1061" r:id="rId15"/>
    <p:sldId id="1079" r:id="rId16"/>
    <p:sldId id="1086" r:id="rId17"/>
    <p:sldId id="1052" r:id="rId18"/>
    <p:sldId id="1087" r:id="rId19"/>
    <p:sldId id="1021" r:id="rId20"/>
    <p:sldId id="1088" r:id="rId21"/>
    <p:sldId id="1089" r:id="rId22"/>
    <p:sldId id="1090" r:id="rId23"/>
    <p:sldId id="1091" r:id="rId24"/>
    <p:sldId id="1092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57" autoAdjust="0"/>
  </p:normalViewPr>
  <p:slideViewPr>
    <p:cSldViewPr showGuides="1">
      <p:cViewPr varScale="1">
        <p:scale>
          <a:sx n="82" d="100"/>
          <a:sy n="82" d="100"/>
        </p:scale>
        <p:origin x="60" y="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01.01.2024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hyperlink" Target="https://docs.cntd.ru/document/130137357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#7DK0KA" TargetMode="External"/><Relationship Id="rId2" Type="http://schemas.openxmlformats.org/officeDocument/2006/relationships/hyperlink" Target="https://docs.cntd.ru/document/1301373571#7DK0KB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BQI0P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Q0KB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#7DO0KD" TargetMode="External"/><Relationship Id="rId2" Type="http://schemas.openxmlformats.org/officeDocument/2006/relationships/hyperlink" Target="https://docs.cntd.ru/document/1301373572#7DG0K9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cntd.ru/document/1301373572#7DC0K7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5516" y="2058812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</a:t>
            </a:r>
          </a:p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2024г.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1F3D65-5DF0-40FD-AE26-BA5E553217A4}"/>
              </a:ext>
            </a:extLst>
          </p:cNvPr>
          <p:cNvSpPr/>
          <p:nvPr/>
        </p:nvSpPr>
        <p:spPr>
          <a:xfrm>
            <a:off x="1331640" y="47029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Аникеева Эльвира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Дамировна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высшей квалификационной категории,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Зам. директора по УР, 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8693618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(ред. от 07.10.2022) "Об образовании в Российской Федерации" 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70F243-F8E9-575A-2E9C-8570A2FB6C81}"/>
              </a:ext>
            </a:extLst>
          </p:cNvPr>
          <p:cNvSpPr txBox="1"/>
          <p:nvPr/>
        </p:nvSpPr>
        <p:spPr>
          <a:xfrm>
            <a:off x="305526" y="1951672"/>
            <a:ext cx="8532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основных образовательных программ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основного общего и среднего общего образования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основных профессиональных образовательных программ,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обязательной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 проводится в порядке и в форме, которые установлены образовательной организацией, если иное не установлено настоящим Федеральным законом.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ABB5E6-1380-0328-C3A4-D48439486C5A}"/>
              </a:ext>
            </a:extLst>
          </p:cNvPr>
          <p:cNvSpPr txBox="1"/>
          <p:nvPr/>
        </p:nvSpPr>
        <p:spPr>
          <a:xfrm>
            <a:off x="406841" y="3928109"/>
            <a:ext cx="85525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имеющих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государственную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аккредитацию основных образовательных программ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государственной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итоговой аттестацией.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77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(ред. от 07.10.2022) "Об образовании в Российской Федерации" (с изм. и доп., вступ. в силу с 13.10.2022)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24A86-2DAB-AA95-6D81-67B5EFB52B3E}"/>
              </a:ext>
            </a:extLst>
          </p:cNvPr>
          <p:cNvSpPr txBox="1"/>
          <p:nvPr/>
        </p:nvSpPr>
        <p:spPr>
          <a:xfrm>
            <a:off x="467544" y="2125453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К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допускается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обучающийся,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имеющий академической задолженности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и в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полном объеме выполнивший учебный план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или индивидуальный учебный план, если иное не установлено порядком 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95DC2-EF2C-B759-2F67-0D450D219AC5}"/>
              </a:ext>
            </a:extLst>
          </p:cNvPr>
          <p:cNvSpPr txBox="1"/>
          <p:nvPr/>
        </p:nvSpPr>
        <p:spPr>
          <a:xfrm>
            <a:off x="467544" y="4221088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7. Обучающиеся,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прошедшие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или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получившие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государственной итоговой аттестации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неудовлетворительные результаты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вправе пройти государственную итоговую аттестацию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 сроки, определяемые порядком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608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Государственная итоговая аттестация</a:t>
            </a:r>
            <a:endParaRPr lang="ru-RU" dirty="0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0ADA0C7B-D515-0EED-9433-6540FECF1ABD}"/>
              </a:ext>
            </a:extLst>
          </p:cNvPr>
          <p:cNvSpPr/>
          <p:nvPr/>
        </p:nvSpPr>
        <p:spPr>
          <a:xfrm>
            <a:off x="2123728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C348DC72-AAAD-F472-504F-BAE3DEA428EA}"/>
              </a:ext>
            </a:extLst>
          </p:cNvPr>
          <p:cNvSpPr/>
          <p:nvPr/>
        </p:nvSpPr>
        <p:spPr>
          <a:xfrm>
            <a:off x="6363816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37FF38-6FE4-41D8-95CA-F2AFAF04417F}"/>
              </a:ext>
            </a:extLst>
          </p:cNvPr>
          <p:cNvSpPr/>
          <p:nvPr/>
        </p:nvSpPr>
        <p:spPr>
          <a:xfrm>
            <a:off x="1295636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6F6210-67D6-40A0-C955-8704CC5936AB}"/>
              </a:ext>
            </a:extLst>
          </p:cNvPr>
          <p:cNvSpPr/>
          <p:nvPr/>
        </p:nvSpPr>
        <p:spPr>
          <a:xfrm>
            <a:off x="5535724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21EA4C-2753-9847-0694-02A3B382CB33}"/>
              </a:ext>
            </a:extLst>
          </p:cNvPr>
          <p:cNvSpPr txBox="1"/>
          <p:nvPr/>
        </p:nvSpPr>
        <p:spPr>
          <a:xfrm>
            <a:off x="1403648" y="142968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9 класс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E1C80-7C53-D801-E992-AE5D854F8FBD}"/>
              </a:ext>
            </a:extLst>
          </p:cNvPr>
          <p:cNvSpPr txBox="1"/>
          <p:nvPr/>
        </p:nvSpPr>
        <p:spPr>
          <a:xfrm>
            <a:off x="5643736" y="147169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11 класс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4AE0EA-0A86-6592-0E2F-2AC82CDE43FD}"/>
              </a:ext>
            </a:extLst>
          </p:cNvPr>
          <p:cNvSpPr txBox="1"/>
          <p:nvPr/>
        </p:nvSpPr>
        <p:spPr>
          <a:xfrm>
            <a:off x="107504" y="4243738"/>
            <a:ext cx="4303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6128A9-C703-AA75-3BF6-DD47B7FD2166}"/>
              </a:ext>
            </a:extLst>
          </p:cNvPr>
          <p:cNvSpPr txBox="1"/>
          <p:nvPr/>
        </p:nvSpPr>
        <p:spPr>
          <a:xfrm>
            <a:off x="4498624" y="4243738"/>
            <a:ext cx="47853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https://docs.cntd.ru/document/1301373571</a:t>
            </a:r>
            <a:r>
              <a:rPr lang="ru-RU" sz="1600" dirty="0"/>
              <a:t>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87BD09B-DBF3-BB15-15D0-27B1767A99B4}"/>
              </a:ext>
            </a:extLst>
          </p:cNvPr>
          <p:cNvSpPr/>
          <p:nvPr/>
        </p:nvSpPr>
        <p:spPr>
          <a:xfrm>
            <a:off x="3483496" y="4878618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32EAF-1509-AC6E-453F-E81F48F8F4DE}"/>
              </a:ext>
            </a:extLst>
          </p:cNvPr>
          <p:cNvSpPr txBox="1"/>
          <p:nvPr/>
        </p:nvSpPr>
        <p:spPr>
          <a:xfrm>
            <a:off x="3591508" y="4839149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ГВЭ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4B703-73B6-E425-A3B9-5DFAD0F3FD6F}"/>
              </a:ext>
            </a:extLst>
          </p:cNvPr>
          <p:cNvSpPr txBox="1"/>
          <p:nvPr/>
        </p:nvSpPr>
        <p:spPr>
          <a:xfrm>
            <a:off x="431540" y="5483941"/>
            <a:ext cx="8280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Futura"/>
              </a:rPr>
              <a:t>Государственный выпускной экзамен по образовательным программам среднего общего образования или основного общего образования для определенных категорий лиц.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0C8E26-B513-3DC3-75FF-9E3C3BB8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23" y="2054011"/>
            <a:ext cx="4188202" cy="222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DE209A-6A86-7EF4-C162-E670AFA4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889" y="2054010"/>
            <a:ext cx="4398153" cy="221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15F2F2-4F4B-24BA-95EF-B9A45EE20E6B}"/>
              </a:ext>
            </a:extLst>
          </p:cNvPr>
          <p:cNvSpPr txBox="1"/>
          <p:nvPr/>
        </p:nvSpPr>
        <p:spPr>
          <a:xfrm>
            <a:off x="251520" y="454578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1.09.2023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47F8E7-2059-8267-B22E-D01E628B429F}"/>
              </a:ext>
            </a:extLst>
          </p:cNvPr>
          <p:cNvSpPr txBox="1"/>
          <p:nvPr/>
        </p:nvSpPr>
        <p:spPr>
          <a:xfrm>
            <a:off x="7691046" y="449889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1.09.2023</a:t>
            </a:r>
          </a:p>
        </p:txBody>
      </p:sp>
    </p:spTree>
    <p:extLst>
      <p:ext uri="{BB962C8B-B14F-4D97-AF65-F5344CB8AC3E}">
        <p14:creationId xmlns:p14="http://schemas.microsoft.com/office/powerpoint/2010/main" val="19425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233/552</a:t>
            </a: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среднего общего образования»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34D79C-9D4B-1CB0-CB86-A0B95147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760622"/>
            <a:ext cx="4824060" cy="5097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4B8445-EB77-6428-7DC0-7E7AFB69351D}"/>
              </a:ext>
            </a:extLst>
          </p:cNvPr>
          <p:cNvSpPr txBox="1"/>
          <p:nvPr/>
        </p:nvSpPr>
        <p:spPr>
          <a:xfrm>
            <a:off x="4499992" y="2420888"/>
            <a:ext cx="4600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https://docs.cntd.ru/document/1301373571</a:t>
            </a:r>
            <a:r>
              <a:rPr lang="ru-RU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96CAF9-1F1C-E688-282F-D4A64DA40A24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-11</a:t>
            </a:r>
          </a:p>
        </p:txBody>
      </p:sp>
    </p:spTree>
    <p:extLst>
      <p:ext uri="{BB962C8B-B14F-4D97-AF65-F5344CB8AC3E}">
        <p14:creationId xmlns:p14="http://schemas.microsoft.com/office/powerpoint/2010/main" val="134522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404428" y="90287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20977D-29B4-B4D9-7241-462B75C215A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84185" y="1940982"/>
            <a:ext cx="856895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ru-RU" sz="2400" dirty="0"/>
              <a:t>8.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К ГИА допускаются лица, указанные в </a:t>
            </a:r>
            <a:r>
              <a:rPr lang="ru-RU" sz="2400" b="0" i="0" u="sng" dirty="0">
                <a:effectLst/>
                <a:hlinkClick r:id="rId2"/>
              </a:rPr>
              <a:t>пункте 7 Порядка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 (за исключением экстернов),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не имеющие академической задолженности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в полном объеме выполнившие учебный план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или индивидуальный учебный план (имеющие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444444"/>
                </a:solidFill>
                <a:effectLst/>
              </a:rPr>
              <a:t>а также имеющие результат </a:t>
            </a:r>
            <a:r>
              <a:rPr lang="ru-RU" sz="2400" b="0" i="0" dirty="0">
                <a:solidFill>
                  <a:srgbClr val="FF0000"/>
                </a:solidFill>
                <a:effectLst/>
              </a:rPr>
              <a:t>"зачет" за итоговое сочинение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(изложение)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BE3AAC5-6734-4226-46F2-CC253161528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0410571" y="2804346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A04A5-95C8-301F-58B4-4FBD2D596AEB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1955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6874" y="26064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9. ГИА проводится: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 (базового и профильного уровней) </a:t>
            </a:r>
            <a:r>
              <a:rPr lang="ru-RU" sz="14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(п.56.Участники ГИА, получившие неудовлетворительный результат на ЕГЭ по математике, вправе изменить выбранный ими ранее уровень ЕГЭ по математике для повторного участия в ЕГЭ в резервные сроки).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Э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кзамены на добровольной основе (для поступления в вузы):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немецкий, французский, испанский и китайский),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литература.</a:t>
            </a:r>
            <a:endParaRPr lang="ru-RU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AA6BA7-86D8-16B1-71EC-D39D27936A35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374361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91970" y="32262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287524" y="1124744"/>
            <a:ext cx="85329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выбранных учебных предметов, уровня ЕГЭ по математике (базовый или профильный),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7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10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экзаменах (далее - заявления об участии в экзаменах) подаются </a:t>
            </a:r>
            <a:r>
              <a:rPr lang="ru-RU" sz="4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февраля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включительно: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458126" y="4077072"/>
            <a:ext cx="822774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обучающимися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 в образовательные организации, в которых обучающиеся осваивают образовательные программы среднего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6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4B2538-DA9A-1493-DD6D-6350382CB56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673165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6115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251564" y="1042220"/>
            <a:ext cx="40611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Экзамены проводятся в досрочный, основной и дополнительный периоды. В каждом из периодов проведения экзаменов предусматриваются резервные сроки.</a:t>
            </a:r>
            <a:endParaRPr lang="ru-RU" sz="10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004048" y="326427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8F8F11-7A93-5558-0979-326047369F81}"/>
              </a:ext>
            </a:extLst>
          </p:cNvPr>
          <p:cNvSpPr txBox="1"/>
          <p:nvPr/>
        </p:nvSpPr>
        <p:spPr>
          <a:xfrm>
            <a:off x="5436096" y="2111144"/>
            <a:ext cx="3483040" cy="216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BFBDEE-F797-46B6-8D3E-FED9CD82D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860969"/>
            <a:ext cx="4655453" cy="4746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829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CFD9B-4FA4-940C-7CEC-C348D16B98FD}"/>
              </a:ext>
            </a:extLst>
          </p:cNvPr>
          <p:cNvSpPr txBox="1"/>
          <p:nvPr/>
        </p:nvSpPr>
        <p:spPr>
          <a:xfrm>
            <a:off x="16913" y="723780"/>
            <a:ext cx="936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Основной этап. Для других категорий участников ГИА смотрим в Приказе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6D5CBB-D6B5-05E5-89D5-F7D5CC450D8B}"/>
              </a:ext>
            </a:extLst>
          </p:cNvPr>
          <p:cNvSpPr txBox="1"/>
          <p:nvPr/>
        </p:nvSpPr>
        <p:spPr>
          <a:xfrm>
            <a:off x="395536" y="1268760"/>
            <a:ext cx="7206492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 мая (четверг) – география, литература, химия;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мая (вторник) – русский язык;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 мая (пятница) – ЕГЭ по математике базового уровня, ЕГЭ по математике профильного уровня;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июня (вторник) – обществознание;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июня (пятница) – информатика;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июня (суббота) – информатика;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июня (понедельник) – история, физика;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июня (четверг) – биология, иностранные языки (английский, испанский, китайский, немецкий, французский) (письменная часть);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июня (понедельник) – иностранные языки (английский, испанский, китайский, немецкий, французский) (устная часть);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июня (вторник) – иностранные языки (английский, испанский, китайский, немецкий, французский) (устная часть).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73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734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spcAft>
                <a:spcPts val="10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ЕГЭ: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информатике, литературе, математике профильного уровня, физике составляет 3 часа 55 минут (235 минут);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русскому языку, химии – 3 часа 30 минут (210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иностранным языкам (английский, испанский, немецкий, французский) (письменная часть) – 3 часа 10 минут (190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географии, иностранному языку (китайский) (письменная часть), математике базового уровня – 3 часа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17 минут; по иностранному языку (китайский) (устная часть) – 14 минут.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2232085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5485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для обучающихся с ОВЗ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4A9C42-9BCA-9340-1002-0B78E39B5E6D}"/>
              </a:ext>
            </a:extLst>
          </p:cNvPr>
          <p:cNvSpPr txBox="1"/>
          <p:nvPr/>
        </p:nvSpPr>
        <p:spPr>
          <a:xfrm>
            <a:off x="791580" y="5373216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УКАЗАННЫМИ ДОКУМЕНТАМИ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</a:t>
            </a:r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ЗАВУЧУ</a:t>
            </a:r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ЛИЧНО, ВСЕ ВОПРОСЫ РЕШАЕМ В ИНДИВВИДУАЛЬНОМ ПОРЯДКЕ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102CE-3445-7675-978A-135050E88532}"/>
              </a:ext>
            </a:extLst>
          </p:cNvPr>
          <p:cNvSpPr txBox="1"/>
          <p:nvPr/>
        </p:nvSpPr>
        <p:spPr>
          <a:xfrm>
            <a:off x="413538" y="1340768"/>
            <a:ext cx="853294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ГИА по желанию проводится в форме ЕГЭ. При этом допускается сочетание форм проведения ГИА (ЕГЭ и ГВЭ).</a:t>
            </a:r>
          </a:p>
          <a:p>
            <a:pPr algn="just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подаче заявления предъявляют оригинал или заверенную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копию рекомендаций психолого-медико-педагогической комисси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(далее - ПМПК), а обучающиеся-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дети-инвалиды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инвалиды (в т.ч. экстерны)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оригинал или заверенную копию справки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подтверждающей факт установления инвалидности, выданной федеральным государственным учреждением медико-социальной экспертизы (далее - справка, подтверждающая инвалидность), а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также оригинал или заверенную копию рекомендаций ПМПК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случаях, установленных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пунктом 60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444444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53960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сочинение (изложение)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1053898"/>
            <a:ext cx="806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сочинения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06.12.2023г.</a:t>
            </a:r>
          </a:p>
          <a:p>
            <a:r>
              <a:rPr lang="ru-RU" sz="3200" dirty="0"/>
              <a:t>Время написания: 3ч. 55 мин.</a:t>
            </a:r>
          </a:p>
          <a:p>
            <a:endParaRPr lang="ru-RU" sz="3200" dirty="0"/>
          </a:p>
          <a:p>
            <a:pPr algn="ctr"/>
            <a:r>
              <a:rPr lang="ru-RU" sz="3200" i="1" dirty="0"/>
              <a:t>Даты пересдачи: 7февраля, 1 апреля 2024г. </a:t>
            </a:r>
          </a:p>
        </p:txBody>
      </p:sp>
    </p:spTree>
    <p:extLst>
      <p:ext uri="{BB962C8B-B14F-4D97-AF65-F5344CB8AC3E}">
        <p14:creationId xmlns:p14="http://schemas.microsoft.com/office/powerpoint/2010/main" val="56411944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8100B7-1197-9133-416D-2D0569D1DC58}"/>
              </a:ext>
            </a:extLst>
          </p:cNvPr>
          <p:cNvSpPr txBox="1"/>
          <p:nvPr/>
        </p:nvSpPr>
        <p:spPr>
          <a:xfrm>
            <a:off x="252745" y="908720"/>
            <a:ext cx="86769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 проведения итогового сочинения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(изложения):</a:t>
            </a:r>
          </a:p>
          <a:p>
            <a:pPr algn="just" fontAlgn="base"/>
            <a:b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среднего общего образования;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лично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их родителями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(законными представителями)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уполномоченными лицами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предъявлении документов, удостоверяющих личность, и доверенности.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заявлений об участии в итоговом сочинении (изложении)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D555D-BFC8-145E-4CDC-545DB91F0528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3224462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8FDB27-001B-5ECB-BB8D-78754FE7A9FD}"/>
              </a:ext>
            </a:extLst>
          </p:cNvPr>
          <p:cNvSpPr txBox="1"/>
          <p:nvPr/>
        </p:nvSpPr>
        <p:spPr>
          <a:xfrm>
            <a:off x="251520" y="824485"/>
            <a:ext cx="86769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29. Проверка итогового сочинения (изложения) участников итогового сочинения (изложения) осуществляется лицами, входящими в состав комиссии по проверке итогового сочинения (изложения), в соответствии с критериями оценивания итогового сочинения (изложения), разработанными Рособрнадзором. </a:t>
            </a:r>
          </a:p>
          <a:p>
            <a:pPr algn="just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проверки итогового сочинения (изложения) является "зачет" или "незачет".</a:t>
            </a:r>
          </a:p>
          <a:p>
            <a:pPr fontAlgn="base"/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Проверка итогового сочинения (изложения) и обработка материалов итогового сочинения (изложения) должны завершиться в следующие сроки: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итоговое сочинение (изложение), проведенное в основную дату проведения итогового сочинения (изложения) и в первую среду февраля, - не позднее чем через двенадцать календарных дней с соответствующей даты проведения итогового сочинения (изложения);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итоговое сочинение (изложение), проведенное во вторую среду апреля, а также в дополнительную дату, определенную Рособрнадзором в соответствии с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подпунктом 3 пункта 20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- не позднее чем через восемь календарных дней с даты проведения итогового сочинения (изложения).</a:t>
            </a:r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83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09FCAE-B34A-687B-7C49-6C335FAC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62466"/>
            <a:ext cx="5041332" cy="4685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E3B6A-2382-03CD-41AF-6988BF6FF661}"/>
              </a:ext>
            </a:extLst>
          </p:cNvPr>
          <p:cNvSpPr txBox="1"/>
          <p:nvPr/>
        </p:nvSpPr>
        <p:spPr>
          <a:xfrm>
            <a:off x="5940152" y="20608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Действует с 1.09.2023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5076895" y="2694740"/>
            <a:ext cx="46068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13BEAF-BEEC-26B0-F2B4-6F4E1F908226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-9</a:t>
            </a:r>
          </a:p>
        </p:txBody>
      </p:sp>
    </p:spTree>
    <p:extLst>
      <p:ext uri="{BB962C8B-B14F-4D97-AF65-F5344CB8AC3E}">
        <p14:creationId xmlns:p14="http://schemas.microsoft.com/office/powerpoint/2010/main" val="386409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341205" y="1268760"/>
            <a:ext cx="86056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7. К ГИА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допускаются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лица, указанные в </a:t>
            </a:r>
            <a:r>
              <a:rPr lang="ru-RU" sz="28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экстернов):</a:t>
            </a:r>
            <a:endParaRPr lang="ru-RU" sz="2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имеющие академической задолженности,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полном объеме выполнившие учебный план или индивидуальный учебный план (имеющие годовые отметки по всем учебным предметам учебного плана за IX класс не ниже удовлетворительных),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а также имеющие результат "зачет" за итоговое собеседование по русскому языку.</a:t>
            </a:r>
            <a:endParaRPr lang="ru-RU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9D2AD-54F6-E17D-34A5-5B2F8C99BDA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2777853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8. ГИА в форме ОГЭ и (или) ГВЭ включает в себя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четыре экзамена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следующим учебным предметам: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Учебные предметы 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выбору: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французский, немецкий и испанский),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 (если изучали).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875E4-E78B-6FB3-321A-B28A8DB9A771}"/>
              </a:ext>
            </a:extLst>
          </p:cNvPr>
          <p:cNvSpPr txBox="1"/>
          <p:nvPr/>
        </p:nvSpPr>
        <p:spPr>
          <a:xfrm>
            <a:off x="4860488" y="4005064"/>
            <a:ext cx="403244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effectLst/>
                <a:latin typeface="Arial" panose="020B0604020202020204" pitchFamily="34" charset="0"/>
              </a:rPr>
              <a:t>Для участников ГИА с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ограниченными возможностями здоровья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, участников ГИА -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детей-инвалидов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и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 их желанию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проводится только по обязательным учебным предметам (далее - участники ГИА, проходящие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только по обязательным 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учебным предметам).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B9E08-4417-9B90-2F9E-1029C2D676E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118238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305526" y="1376189"/>
            <a:ext cx="853294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учебных предметов,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9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ГИА (далее - заявления об участии в ГИА) подаются </a:t>
            </a:r>
          </a:p>
          <a:p>
            <a:pPr algn="ctr"/>
            <a:r>
              <a:rPr lang="ru-RU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марта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включительно: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377534" y="3778968"/>
            <a:ext cx="83889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fontAlgn="base">
              <a:buAutoNum type="arabicParenR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4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</a:t>
            </a: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-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образовательные организации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указанные лица осваивают образовательные программы основного общего образования;</a:t>
            </a:r>
          </a:p>
          <a:p>
            <a:pPr marL="285750" indent="-285750" algn="just" fontAlgn="base">
              <a:buFontTx/>
              <a:buChar char="-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B5E809-76F2-BE18-684D-133681E5553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2496414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611560" y="1052736"/>
            <a:ext cx="3312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sz="10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2EDC5-75D9-8668-9D3E-F256AB0FEF4A}"/>
              </a:ext>
            </a:extLst>
          </p:cNvPr>
          <p:cNvSpPr txBox="1"/>
          <p:nvPr/>
        </p:nvSpPr>
        <p:spPr>
          <a:xfrm>
            <a:off x="5004048" y="326427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3E50CD-8AA8-0086-4266-B815277B066D}"/>
              </a:ext>
            </a:extLst>
          </p:cNvPr>
          <p:cNvSpPr txBox="1"/>
          <p:nvPr/>
        </p:nvSpPr>
        <p:spPr>
          <a:xfrm>
            <a:off x="4255622" y="788633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Есть изменения относительно Проекта. Комментарии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2C3B0E-0FDD-DB31-BEC4-16351C5F9182}"/>
              </a:ext>
            </a:extLst>
          </p:cNvPr>
          <p:cNvSpPr txBox="1"/>
          <p:nvPr/>
        </p:nvSpPr>
        <p:spPr>
          <a:xfrm>
            <a:off x="5436096" y="2111144"/>
            <a:ext cx="3483040" cy="216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B8E663-A0A1-4496-8AEC-9FA80A060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76" y="1879657"/>
            <a:ext cx="4484601" cy="4773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5933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-966194" y="77449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CFD9B-4FA4-940C-7CEC-C348D16B98FD}"/>
              </a:ext>
            </a:extLst>
          </p:cNvPr>
          <p:cNvSpPr txBox="1"/>
          <p:nvPr/>
        </p:nvSpPr>
        <p:spPr>
          <a:xfrm>
            <a:off x="4165357" y="121525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Есть изменения в датах относительно Проекта. Другие категории участников ГИА смотри в Приказе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F6634CE-C1E8-4B36-8008-19058C1EF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551118"/>
            <a:ext cx="8458869" cy="40324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F35B0A-9B47-4A7E-A9E3-019FF1B8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55" y="1137188"/>
            <a:ext cx="4253722" cy="141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4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литературе, математике, русскому языку составляет 3 часа 55 минут (235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физике, химии – 3 часа (180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географии, информатике – 2 часа 30 минут (150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(письменная часть) – 2 часа (120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15 минут.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191058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900815"/>
            <a:ext cx="80648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собеседования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14.02.2024г.</a:t>
            </a:r>
          </a:p>
          <a:p>
            <a:r>
              <a:rPr lang="ru-RU" sz="3200" dirty="0"/>
              <a:t>Время написания: 15 мин.</a:t>
            </a:r>
          </a:p>
          <a:p>
            <a:endParaRPr lang="ru-RU" sz="3200" dirty="0"/>
          </a:p>
          <a:p>
            <a:pPr algn="ctr"/>
            <a:r>
              <a:rPr lang="ru-RU" sz="2800" i="1" dirty="0"/>
              <a:t>Даты пересдачи: 13 марта, 15 апреля 2024г. </a:t>
            </a:r>
          </a:p>
        </p:txBody>
      </p:sp>
    </p:spTree>
    <p:extLst>
      <p:ext uri="{BB962C8B-B14F-4D97-AF65-F5344CB8AC3E}">
        <p14:creationId xmlns:p14="http://schemas.microsoft.com/office/powerpoint/2010/main" val="1174151021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287524" y="2420888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F42EE4-D445-B45A-5B00-0FFBF2DDF0AE}"/>
              </a:ext>
            </a:extLst>
          </p:cNvPr>
          <p:cNvSpPr txBox="1"/>
          <p:nvPr/>
        </p:nvSpPr>
        <p:spPr>
          <a:xfrm>
            <a:off x="327223" y="1192290"/>
            <a:ext cx="86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Новое: п.16. – функции Рособрнадзора,</a:t>
            </a:r>
          </a:p>
          <a:p>
            <a:pPr algn="ctr"/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П.17. – функции ОИВ, учредителя, </a:t>
            </a:r>
            <a:r>
              <a:rPr lang="ru-RU" sz="2400" dirty="0" err="1">
                <a:solidFill>
                  <a:srgbClr val="444444"/>
                </a:solidFill>
                <a:latin typeface="Arial" panose="020B0604020202020204" pitchFamily="34" charset="0"/>
              </a:rPr>
              <a:t>загранучредителя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395536" y="4523099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27163" y="3610492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911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39321</TotalTime>
  <Words>2304</Words>
  <Application>Microsoft Office PowerPoint</Application>
  <PresentationFormat>Экран (4:3)</PresentationFormat>
  <Paragraphs>215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Futura</vt:lpstr>
      <vt:lpstr>PT Sans</vt:lpstr>
      <vt:lpstr>PT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Илья Аникеев</cp:lastModifiedBy>
  <cp:revision>1272</cp:revision>
  <cp:lastPrinted>2020-09-26T10:10:14Z</cp:lastPrinted>
  <dcterms:created xsi:type="dcterms:W3CDTF">2013-02-06T07:02:31Z</dcterms:created>
  <dcterms:modified xsi:type="dcterms:W3CDTF">2024-01-01T19:05:03Z</dcterms:modified>
</cp:coreProperties>
</file>