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7EAF463A-BC7C-46EE-9F1E-7F377CCA4891}" type="datetimeFigureOut">
              <a:rPr lang="en-US" smtClean="0"/>
              <a:pPr/>
              <a:t>4/8/2020</a:t>
            </a:fld>
            <a:endParaRPr lang="en-US"/>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en-US"/>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7EAF463A-BC7C-46EE-9F1E-7F377CCA4891}" type="datetimeFigureOut">
              <a:rPr lang="en-US" smtClean="0"/>
              <a:pPr/>
              <a:t>4/8/2020</a:t>
            </a:fld>
            <a:endParaRPr lang="en-US"/>
          </a:p>
        </p:txBody>
      </p:sp>
      <p:sp>
        <p:nvSpPr>
          <p:cNvPr id="9" name="Номер слайда 8"/>
          <p:cNvSpPr>
            <a:spLocks noGrp="1"/>
          </p:cNvSpPr>
          <p:nvPr>
            <p:ph type="sldNum" sz="quarter" idx="15"/>
          </p:nvPr>
        </p:nvSpPr>
        <p:spPr/>
        <p:txBody>
          <a:bodyPr rtlCol="0"/>
          <a:lstStyle/>
          <a:p>
            <a:fld id="{A483448D-3A78-4528-A469-B745A65DA480}" type="slidenum">
              <a:rPr lang="en-US" smtClean="0"/>
              <a:pPr/>
              <a:t>‹#›</a:t>
            </a:fld>
            <a:endParaRPr lang="en-US"/>
          </a:p>
        </p:txBody>
      </p:sp>
      <p:sp>
        <p:nvSpPr>
          <p:cNvPr id="10" name="Нижний колонтитул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7EAF463A-BC7C-46EE-9F1E-7F377CCA4891}" type="datetimeFigureOut">
              <a:rPr lang="en-US" smtClean="0"/>
              <a:pPr/>
              <a:t>4/8/2020</a:t>
            </a:fld>
            <a:endParaRPr lang="en-US"/>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en-US"/>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4/8/2020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4/8/2020</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7EAF463A-BC7C-46EE-9F1E-7F377CCA4891}" type="datetimeFigureOut">
              <a:rPr lang="en-US" smtClean="0"/>
              <a:pPr/>
              <a:t>4/8/2020</a:t>
            </a:fld>
            <a:endParaRPr lang="en-US"/>
          </a:p>
        </p:txBody>
      </p:sp>
      <p:sp>
        <p:nvSpPr>
          <p:cNvPr id="7" name="Номер слайда 6"/>
          <p:cNvSpPr>
            <a:spLocks noGrp="1"/>
          </p:cNvSpPr>
          <p:nvPr>
            <p:ph type="sldNum" sz="quarter" idx="11"/>
          </p:nvPr>
        </p:nvSpPr>
        <p:spPr/>
        <p:txBody>
          <a:bodyPr rtlCol="0"/>
          <a:lstStyle/>
          <a:p>
            <a:fld id="{A483448D-3A78-4528-A469-B745A65DA480}" type="slidenum">
              <a:rPr lang="en-US" smtClean="0"/>
              <a:pPr/>
              <a:t>‹#›</a:t>
            </a:fld>
            <a:endParaRPr lang="en-US"/>
          </a:p>
        </p:txBody>
      </p:sp>
      <p:sp>
        <p:nvSpPr>
          <p:cNvPr id="8" name="Нижний колонтитул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4/8/2020</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7EAF463A-BC7C-46EE-9F1E-7F377CCA4891}" type="datetimeFigureOut">
              <a:rPr lang="en-US" smtClean="0"/>
              <a:pPr/>
              <a:t>4/8/2020</a:t>
            </a:fld>
            <a:endParaRPr lang="en-US"/>
          </a:p>
        </p:txBody>
      </p:sp>
      <p:sp>
        <p:nvSpPr>
          <p:cNvPr id="22" name="Номер слайда 21"/>
          <p:cNvSpPr>
            <a:spLocks noGrp="1"/>
          </p:cNvSpPr>
          <p:nvPr>
            <p:ph type="sldNum" sz="quarter" idx="15"/>
          </p:nvPr>
        </p:nvSpPr>
        <p:spPr/>
        <p:txBody>
          <a:bodyPr rtlCol="0"/>
          <a:lstStyle/>
          <a:p>
            <a:fld id="{A483448D-3A78-4528-A469-B745A65DA480}" type="slidenum">
              <a:rPr lang="en-US" smtClean="0"/>
              <a:pPr/>
              <a:t>‹#›</a:t>
            </a:fld>
            <a:endParaRPr lang="en-US"/>
          </a:p>
        </p:txBody>
      </p:sp>
      <p:sp>
        <p:nvSpPr>
          <p:cNvPr id="23" name="Нижний колонтитул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7EAF463A-BC7C-46EE-9F1E-7F377CCA4891}" type="datetimeFigureOut">
              <a:rPr lang="en-US" smtClean="0"/>
              <a:pPr/>
              <a:t>4/8/2020</a:t>
            </a:fld>
            <a:endParaRPr lang="en-US"/>
          </a:p>
        </p:txBody>
      </p:sp>
      <p:sp>
        <p:nvSpPr>
          <p:cNvPr id="18" name="Номер слайда 17"/>
          <p:cNvSpPr>
            <a:spLocks noGrp="1"/>
          </p:cNvSpPr>
          <p:nvPr>
            <p:ph type="sldNum" sz="quarter" idx="11"/>
          </p:nvPr>
        </p:nvSpPr>
        <p:spPr/>
        <p:txBody>
          <a:bodyPr rtlCol="0"/>
          <a:lstStyle/>
          <a:p>
            <a:fld id="{A483448D-3A78-4528-A469-B745A65DA480}" type="slidenum">
              <a:rPr lang="en-US" smtClean="0"/>
              <a:pPr/>
              <a:t>‹#›</a:t>
            </a:fld>
            <a:endParaRPr lang="en-US"/>
          </a:p>
        </p:txBody>
      </p:sp>
      <p:sp>
        <p:nvSpPr>
          <p:cNvPr id="21" name="Нижний колонтитул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4/8/2020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4/8/2020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EAF463A-BC7C-46EE-9F1E-7F377CCA4891}" type="datetimeFigureOut">
              <a:rPr lang="en-US" smtClean="0"/>
              <a:pPr/>
              <a:t>4/8/2020</a:t>
            </a:fld>
            <a:endParaRPr lang="en-US"/>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2819400" y="2895600"/>
            <a:ext cx="6096000" cy="1219200"/>
          </a:xfrm>
        </p:spPr>
        <p:txBody>
          <a:bodyPr>
            <a:noAutofit/>
          </a:bodyPr>
          <a:lstStyle/>
          <a:p>
            <a:pPr algn="r"/>
            <a:r>
              <a:rPr lang="ru-RU" sz="3600" i="1" dirty="0" smtClean="0"/>
              <a:t/>
            </a:r>
            <a:br>
              <a:rPr lang="ru-RU" sz="3600" i="1" dirty="0" smtClean="0"/>
            </a:br>
            <a:r>
              <a:rPr lang="ru-RU" sz="3600" i="1" dirty="0" smtClean="0"/>
              <a:t/>
            </a:r>
            <a:br>
              <a:rPr lang="ru-RU" sz="3600" i="1" dirty="0" smtClean="0"/>
            </a:br>
            <a:r>
              <a:rPr lang="ru-RU" sz="3600" i="1" dirty="0" smtClean="0"/>
              <a:t/>
            </a:r>
            <a:br>
              <a:rPr lang="ru-RU" sz="3600" i="1" dirty="0" smtClean="0"/>
            </a:br>
            <a:r>
              <a:rPr lang="ru-RU" sz="3600" i="1" dirty="0" smtClean="0"/>
              <a:t/>
            </a:r>
            <a:br>
              <a:rPr lang="ru-RU" sz="3600" i="1" dirty="0" smtClean="0"/>
            </a:br>
            <a:r>
              <a:rPr lang="ru-RU" sz="3600" i="1" dirty="0" err="1" smtClean="0"/>
              <a:t>Сказкотерапия</a:t>
            </a:r>
            <a:endParaRPr lang="ru-RU" sz="3600" i="1" dirty="0"/>
          </a:p>
        </p:txBody>
      </p:sp>
      <p:sp>
        <p:nvSpPr>
          <p:cNvPr id="5" name="Подзаголовок 4"/>
          <p:cNvSpPr>
            <a:spLocks noGrp="1"/>
          </p:cNvSpPr>
          <p:nvPr>
            <p:ph type="subTitle" idx="1"/>
          </p:nvPr>
        </p:nvSpPr>
        <p:spPr>
          <a:xfrm>
            <a:off x="2590800" y="4114800"/>
            <a:ext cx="6324600" cy="940278"/>
          </a:xfrm>
        </p:spPr>
        <p:txBody>
          <a:bodyPr/>
          <a:lstStyle/>
          <a:p>
            <a:pPr algn="r"/>
            <a:r>
              <a:rPr lang="ru-RU" i="1" dirty="0" smtClean="0"/>
              <a:t>Когда можно обнять словом</a:t>
            </a:r>
            <a:endParaRPr lang="ru-RU" i="1" dirty="0"/>
          </a:p>
        </p:txBody>
      </p:sp>
      <p:pic>
        <p:nvPicPr>
          <p:cNvPr id="1027" name="Picture 3" descr="C:\Users\User\Desktop\oglyad-knyzhok-dlya-ditey-5-rokiv-6613x.jpg"/>
          <p:cNvPicPr>
            <a:picLocks noChangeAspect="1" noChangeArrowheads="1"/>
          </p:cNvPicPr>
          <p:nvPr/>
        </p:nvPicPr>
        <p:blipFill>
          <a:blip r:embed="rId2"/>
          <a:srcRect/>
          <a:stretch>
            <a:fillRect/>
          </a:stretch>
        </p:blipFill>
        <p:spPr bwMode="auto">
          <a:xfrm>
            <a:off x="1752599" y="152400"/>
            <a:ext cx="5038761" cy="304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543800" cy="715962"/>
          </a:xfrm>
        </p:spPr>
        <p:txBody>
          <a:bodyPr>
            <a:normAutofit/>
          </a:bodyPr>
          <a:lstStyle/>
          <a:p>
            <a:pPr algn="ctr"/>
            <a:r>
              <a:rPr lang="ru-RU" dirty="0" err="1" smtClean="0"/>
              <a:t>Сказкотерапия</a:t>
            </a:r>
            <a:endParaRPr lang="ru-RU" dirty="0"/>
          </a:p>
        </p:txBody>
      </p:sp>
      <p:sp>
        <p:nvSpPr>
          <p:cNvPr id="3" name="Содержимое 2"/>
          <p:cNvSpPr>
            <a:spLocks noGrp="1"/>
          </p:cNvSpPr>
          <p:nvPr>
            <p:ph sz="quarter" idx="1"/>
          </p:nvPr>
        </p:nvSpPr>
        <p:spPr>
          <a:xfrm>
            <a:off x="457200" y="1219200"/>
            <a:ext cx="7467600" cy="5254752"/>
          </a:xfrm>
        </p:spPr>
        <p:txBody>
          <a:bodyPr>
            <a:normAutofit lnSpcReduction="10000"/>
          </a:bodyPr>
          <a:lstStyle/>
          <a:p>
            <a:pPr algn="ctr">
              <a:buNone/>
            </a:pPr>
            <a:r>
              <a:rPr lang="ru-RU" b="1" dirty="0" err="1" smtClean="0"/>
              <a:t>Сказкотерапия</a:t>
            </a:r>
            <a:r>
              <a:rPr lang="ru-RU" b="1" dirty="0" smtClean="0"/>
              <a:t> - означает «лечение сказкой».</a:t>
            </a:r>
            <a:r>
              <a:rPr lang="ru-RU" dirty="0" smtClean="0"/>
              <a:t>  </a:t>
            </a:r>
          </a:p>
          <a:p>
            <a:pPr algn="ctr">
              <a:buNone/>
            </a:pPr>
            <a:endParaRPr lang="ru-RU" dirty="0" smtClean="0"/>
          </a:p>
          <a:p>
            <a:r>
              <a:rPr lang="ru-RU" dirty="0" smtClean="0"/>
              <a:t>   Сказку используют и врачи, и психологи, и педагоги, и каждый специалист находит в сказке тот ресурс, который помогает ему решать его профессиональные задачи.</a:t>
            </a:r>
            <a:endParaRPr lang="ru-RU" b="1" dirty="0" smtClean="0"/>
          </a:p>
          <a:p>
            <a:r>
              <a:rPr lang="ru-RU" dirty="0" smtClean="0"/>
              <a:t>   Вовремя рассказанная сказка для ребенка значит столько же, сколько психологическая консультация для взрослого. Отличие только в том, что от ребенка не требуют вслух делать выводы и анализировать, что с ним происходит: работа идет на внутреннем, подсознательном уровне .</a:t>
            </a:r>
            <a:endParaRPr lang="ru-RU" b="1"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4638"/>
            <a:ext cx="7239000" cy="563562"/>
          </a:xfrm>
        </p:spPr>
        <p:txBody>
          <a:bodyPr/>
          <a:lstStyle/>
          <a:p>
            <a:pPr algn="ctr"/>
            <a:r>
              <a:rPr lang="ru-RU" sz="2400" dirty="0" smtClean="0"/>
              <a:t>Функции сказок</a:t>
            </a:r>
            <a:r>
              <a:rPr lang="ru-RU" dirty="0" smtClean="0"/>
              <a:t>:</a:t>
            </a:r>
            <a:endParaRPr lang="ru-RU" dirty="0"/>
          </a:p>
        </p:txBody>
      </p:sp>
      <p:sp>
        <p:nvSpPr>
          <p:cNvPr id="3" name="Содержимое 2"/>
          <p:cNvSpPr>
            <a:spLocks noGrp="1"/>
          </p:cNvSpPr>
          <p:nvPr>
            <p:ph sz="quarter" idx="1"/>
          </p:nvPr>
        </p:nvSpPr>
        <p:spPr>
          <a:xfrm>
            <a:off x="457200" y="838200"/>
            <a:ext cx="7924800" cy="5635752"/>
          </a:xfrm>
        </p:spPr>
        <p:txBody>
          <a:bodyPr>
            <a:normAutofit fontScale="85000" lnSpcReduction="20000"/>
          </a:bodyPr>
          <a:lstStyle/>
          <a:p>
            <a:pPr>
              <a:buNone/>
            </a:pPr>
            <a:r>
              <a:rPr lang="ru-RU" dirty="0" smtClean="0"/>
              <a:t>      </a:t>
            </a:r>
            <a:r>
              <a:rPr lang="ru-RU" dirty="0" smtClean="0">
                <a:latin typeface="Times New Roman" pitchFamily="18" charset="0"/>
                <a:cs typeface="Times New Roman" pitchFamily="18" charset="0"/>
              </a:rPr>
              <a:t>1.  Тексты сказок вызывают эмоциональный резонанс как у детей, так и у   взрослых. Образы сказок обращаются одновременно к двум психическим уровням: к уровню  сознания и подсознания.</a:t>
            </a:r>
            <a:endParaRPr lang="ru-RU" b="1" dirty="0" smtClean="0">
              <a:latin typeface="Times New Roman" pitchFamily="18" charset="0"/>
              <a:cs typeface="Times New Roman" pitchFamily="18" charset="0"/>
            </a:endParaRPr>
          </a:p>
          <a:p>
            <a:pPr>
              <a:buNone/>
            </a:pPr>
            <a:r>
              <a:rPr lang="ru-RU" dirty="0" smtClean="0">
                <a:latin typeface="Times New Roman" pitchFamily="18" charset="0"/>
                <a:cs typeface="Times New Roman" pitchFamily="18" charset="0"/>
              </a:rPr>
              <a:t>      2.  Концепция </a:t>
            </a:r>
            <a:r>
              <a:rPr lang="ru-RU" dirty="0" err="1" smtClean="0">
                <a:latin typeface="Times New Roman" pitchFamily="18" charset="0"/>
                <a:cs typeface="Times New Roman" pitchFamily="18" charset="0"/>
              </a:rPr>
              <a:t>сказкотерапии</a:t>
            </a:r>
            <a:r>
              <a:rPr lang="ru-RU" dirty="0" smtClean="0">
                <a:latin typeface="Times New Roman" pitchFamily="18" charset="0"/>
                <a:cs typeface="Times New Roman" pitchFamily="18" charset="0"/>
              </a:rPr>
              <a:t> основана на идее ценности метафоры как носителя информации:</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о жизненно важных явлениях;</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о жизненных ценностях;</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о постановке целей;</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о внутреннем мире автора (в случае авторской сказки).</a:t>
            </a:r>
            <a:endParaRPr lang="ru-RU" b="1" dirty="0" smtClean="0">
              <a:latin typeface="Times New Roman" pitchFamily="18" charset="0"/>
              <a:cs typeface="Times New Roman" pitchFamily="18" charset="0"/>
            </a:endParaRPr>
          </a:p>
          <a:p>
            <a:pPr>
              <a:buNone/>
            </a:pPr>
            <a:r>
              <a:rPr lang="ru-RU" dirty="0" smtClean="0">
                <a:latin typeface="Times New Roman" pitchFamily="18" charset="0"/>
                <a:cs typeface="Times New Roman" pitchFamily="18" charset="0"/>
              </a:rPr>
              <a:t>      3.  В сказке в символической форме содержится информация о том:</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как устроен этот мир, кто его создал;</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что происходит с человеком в разные периоды его жизни;</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какие трудности препятствия можно встретить в жизни и как с ними справляться;</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как приобретать и ценить дружбу и любовь;</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какими ценностями руководствоваться в жизни;</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как строить отношения с родителями и детьми;</a:t>
            </a:r>
            <a:endParaRPr lang="ru-RU" b="1"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как прощать.</a:t>
            </a:r>
            <a:endParaRPr lang="ru-RU" b="1" dirty="0" smtClean="0">
              <a:latin typeface="Times New Roman" pitchFamily="18" charset="0"/>
              <a:cs typeface="Times New Roman" pitchFamily="18" charset="0"/>
            </a:endParaRP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391400" cy="487362"/>
          </a:xfrm>
        </p:spPr>
        <p:txBody>
          <a:bodyPr>
            <a:normAutofit fontScale="90000"/>
          </a:bodyPr>
          <a:lstStyle/>
          <a:p>
            <a:pPr algn="ctr"/>
            <a:r>
              <a:rPr lang="ru-RU" dirty="0" smtClean="0"/>
              <a:t>Как работают сказки:</a:t>
            </a:r>
            <a:endParaRPr lang="ru-RU" dirty="0"/>
          </a:p>
        </p:txBody>
      </p:sp>
      <p:sp>
        <p:nvSpPr>
          <p:cNvPr id="3" name="Содержимое 2"/>
          <p:cNvSpPr>
            <a:spLocks noGrp="1"/>
          </p:cNvSpPr>
          <p:nvPr>
            <p:ph sz="quarter" idx="1"/>
          </p:nvPr>
        </p:nvSpPr>
        <p:spPr>
          <a:xfrm>
            <a:off x="457200" y="1066800"/>
            <a:ext cx="7467600" cy="5407152"/>
          </a:xfrm>
        </p:spPr>
        <p:txBody>
          <a:bodyPr>
            <a:normAutofit lnSpcReduction="10000"/>
          </a:bodyPr>
          <a:lstStyle/>
          <a:p>
            <a:pPr>
              <a:buNone/>
            </a:pPr>
            <a:r>
              <a:rPr lang="ru-RU" dirty="0" smtClean="0"/>
              <a:t>     Для того чтобы сказка или история обрела силу и оказала помощь, необходимо придерживаться определенных правил ее создания:</a:t>
            </a:r>
            <a:endParaRPr lang="ru-RU" b="1" dirty="0" smtClean="0"/>
          </a:p>
          <a:p>
            <a:r>
              <a:rPr lang="ru-RU" dirty="0" smtClean="0"/>
              <a:t>1.  Сказка должна быть в чем-то идентичной проблеме ребенка, но ни в коем случае не иметь с ней прямого сходства.</a:t>
            </a:r>
            <a:endParaRPr lang="ru-RU" b="1" dirty="0" smtClean="0"/>
          </a:p>
          <a:p>
            <a:r>
              <a:rPr lang="ru-RU" dirty="0" smtClean="0"/>
              <a:t>2.  Сказка должна предлагать замещающий опыт, используя который ребенок может сделать новый выбор при решении своей проблемы. </a:t>
            </a:r>
            <a:endParaRPr lang="ru-RU" b="1" dirty="0" smtClean="0"/>
          </a:p>
          <a:p>
            <a:r>
              <a:rPr lang="ru-RU" dirty="0" smtClean="0"/>
              <a:t>3.  Сказочный сюжет должен разворачиваться в определенной </a:t>
            </a:r>
            <a:r>
              <a:rPr lang="ru-RU" dirty="0" smtClean="0">
                <a:latin typeface="Times New Roman" pitchFamily="18" charset="0"/>
                <a:cs typeface="Times New Roman" pitchFamily="18" charset="0"/>
              </a:rPr>
              <a:t>последовательности:  </a:t>
            </a:r>
          </a:p>
          <a:p>
            <a:pPr>
              <a:buNone/>
            </a:pPr>
            <a:r>
              <a:rPr lang="ru-RU" dirty="0" smtClean="0">
                <a:latin typeface="Times New Roman" pitchFamily="18" charset="0"/>
                <a:cs typeface="Times New Roman" pitchFamily="18" charset="0"/>
              </a:rPr>
              <a:t>    Жили-были… И вдруг однажды…, Из-за этого…, Кульминация, Развязка, Мораль сказки.</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772400" cy="487362"/>
          </a:xfrm>
        </p:spPr>
        <p:txBody>
          <a:bodyPr>
            <a:normAutofit fontScale="90000"/>
          </a:bodyPr>
          <a:lstStyle/>
          <a:p>
            <a:pPr algn="ctr"/>
            <a:r>
              <a:rPr lang="ru-RU" dirty="0" smtClean="0"/>
              <a:t>Как можно работать со сказкой</a:t>
            </a:r>
            <a:endParaRPr lang="ru-RU" dirty="0"/>
          </a:p>
        </p:txBody>
      </p:sp>
      <p:sp>
        <p:nvSpPr>
          <p:cNvPr id="3" name="Содержимое 2"/>
          <p:cNvSpPr>
            <a:spLocks noGrp="1"/>
          </p:cNvSpPr>
          <p:nvPr>
            <p:ph sz="quarter" idx="1"/>
          </p:nvPr>
        </p:nvSpPr>
        <p:spPr>
          <a:xfrm>
            <a:off x="457200" y="1219200"/>
            <a:ext cx="7467600" cy="5254752"/>
          </a:xfrm>
        </p:spPr>
        <p:txBody>
          <a:bodyPr/>
          <a:lstStyle/>
          <a:p>
            <a:pPr>
              <a:buNone/>
            </a:pPr>
            <a:r>
              <a:rPr lang="ru-RU" dirty="0" smtClean="0"/>
              <a:t> </a:t>
            </a:r>
            <a:endParaRPr lang="ru-RU" b="1" dirty="0" smtClean="0"/>
          </a:p>
          <a:p>
            <a:r>
              <a:rPr lang="ru-RU" b="1" dirty="0" smtClean="0"/>
              <a:t>      </a:t>
            </a:r>
            <a:r>
              <a:rPr lang="ru-RU" dirty="0" smtClean="0"/>
              <a:t>Рассказывание сказки.</a:t>
            </a:r>
            <a:endParaRPr lang="ru-RU" b="1" dirty="0" smtClean="0"/>
          </a:p>
          <a:p>
            <a:r>
              <a:rPr lang="ru-RU" dirty="0" smtClean="0"/>
              <a:t>      Рисование сказки.</a:t>
            </a:r>
            <a:endParaRPr lang="ru-RU" b="1" dirty="0" smtClean="0"/>
          </a:p>
          <a:p>
            <a:r>
              <a:rPr lang="ru-RU" dirty="0" smtClean="0"/>
              <a:t>      Сочинение сказки.</a:t>
            </a:r>
            <a:endParaRPr lang="ru-RU" b="1" dirty="0" smtClean="0"/>
          </a:p>
          <a:p>
            <a:r>
              <a:rPr lang="ru-RU" dirty="0" smtClean="0"/>
              <a:t>      Изготовление кукол.</a:t>
            </a:r>
            <a:endParaRPr lang="ru-RU" b="1" dirty="0" smtClean="0"/>
          </a:p>
          <a:p>
            <a:r>
              <a:rPr lang="ru-RU" dirty="0" smtClean="0"/>
              <a:t>      Постановка сказки.</a:t>
            </a:r>
            <a:endParaRPr lang="ru-RU" b="1" dirty="0" smtClean="0"/>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63562"/>
          </a:xfrm>
        </p:spPr>
        <p:txBody>
          <a:bodyPr>
            <a:normAutofit fontScale="90000"/>
          </a:bodyPr>
          <a:lstStyle/>
          <a:p>
            <a:pPr algn="ctr"/>
            <a:r>
              <a:rPr lang="ru-RU" dirty="0" smtClean="0"/>
              <a:t>Гномик Сережа и порядок</a:t>
            </a:r>
            <a:br>
              <a:rPr lang="ru-RU" dirty="0" smtClean="0"/>
            </a:br>
            <a:r>
              <a:rPr lang="ru-RU" sz="1300" dirty="0" smtClean="0"/>
              <a:t>(приучить ребенка к порядку)</a:t>
            </a:r>
            <a:endParaRPr lang="ru-RU" dirty="0"/>
          </a:p>
        </p:txBody>
      </p:sp>
      <p:sp>
        <p:nvSpPr>
          <p:cNvPr id="3" name="Содержимое 2"/>
          <p:cNvSpPr>
            <a:spLocks noGrp="1"/>
          </p:cNvSpPr>
          <p:nvPr>
            <p:ph sz="quarter" idx="1"/>
          </p:nvPr>
        </p:nvSpPr>
        <p:spPr>
          <a:xfrm>
            <a:off x="457200" y="914400"/>
            <a:ext cx="7696200" cy="5559552"/>
          </a:xfrm>
        </p:spPr>
        <p:txBody>
          <a:bodyPr>
            <a:normAutofit fontScale="55000" lnSpcReduction="20000"/>
          </a:bodyPr>
          <a:lstStyle/>
          <a:p>
            <a:endParaRPr lang="ru-RU" dirty="0" smtClean="0"/>
          </a:p>
          <a:p>
            <a:pPr>
              <a:buNone/>
            </a:pPr>
            <a:r>
              <a:rPr lang="ru-RU" dirty="0" smtClean="0"/>
              <a:t>         </a:t>
            </a:r>
            <a:r>
              <a:rPr lang="ru-RU" sz="2500" dirty="0" smtClean="0">
                <a:latin typeface="Times New Roman" pitchFamily="18" charset="0"/>
                <a:cs typeface="Times New Roman" pitchFamily="18" charset="0"/>
              </a:rPr>
              <a:t>В одном маленьком домике посреди леса вместе с родителями жил гномик Сережа. Послушный мальчик, добрый, и, главное, -любил познавать все новое. Если подумать, то возможно, и ты такой же?</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 </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   И все же был у него недостаток, пожалуй, как у всех нас, — не любил убирать на места свои вещи. Где раздевался, там и снимал штаны, рубашку или носки. В его комнате весь пол был застелен разбросанными вещами. Иногда мама сама складывала вещи в шкаф, а иногда напоминала Сергею убирать, и это только злило их обоих. Мама не знала, как приучить сына к порядку, молчала и думала.</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 </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   Но однажды случилось происшествие, после которого Сергей никогда не забывал раскладывать вещи по местам.</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Было теплое лето. Утром Сережа проснулся и увидел, что весь пол мокрый, а вещей нет. Мальчик побежал к маме:</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Мама, где мои вещи?</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О, ты проснулся, сынок?! И у меня плохие новости. Как ты уже заметил, весь пол мокрый, — сказала мама.</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Да, я заметил… А где же мои вещи? Что мне надеть?</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 </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  Так, именно здесь и возникла проблема. Ночью, пока мы спали, прорвало трубопровод, и вода затопила весь пол нашего дома. Но это оказалось не так страшно по сравнению с тем, что крысы прогрызли огромную дыру в полу, и именно через нее вытекла вся вода с вещами, которые были на полу, — сообщила мама.</a:t>
            </a:r>
          </a:p>
          <a:p>
            <a:pPr>
              <a:buNone/>
            </a:pPr>
            <a:r>
              <a:rPr lang="ru-RU" sz="2500" dirty="0" smtClean="0">
                <a:latin typeface="Times New Roman" pitchFamily="18" charset="0"/>
                <a:cs typeface="Times New Roman" pitchFamily="18" charset="0"/>
              </a:rPr>
              <a:t>          Но все мои вещи как раз и были разбросаны на полу! — воскликнул Сережа.</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Да, и теперь у тебя нет вещей, — грустно сказала мама.</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Погоди, мама, но я не понимаю, куда делись мои вещи? — снова спросил Сергей.</a:t>
            </a:r>
            <a:br>
              <a:rPr lang="ru-RU" sz="2500" dirty="0" smtClean="0">
                <a:latin typeface="Times New Roman" pitchFamily="18" charset="0"/>
                <a:cs typeface="Times New Roman" pitchFamily="18" charset="0"/>
              </a:rPr>
            </a:br>
            <a:r>
              <a:rPr lang="ru-RU" sz="2500" dirty="0" smtClean="0">
                <a:latin typeface="Times New Roman" pitchFamily="18" charset="0"/>
                <a:cs typeface="Times New Roman" pitchFamily="18" charset="0"/>
              </a:rPr>
              <a:t>Их унесла за собой вода через дыру в полу, которую прогрызли крысы, то есть вещи вытекли вместе с водой в отверстие в полу. А вот куда именно, надо выяснить.</a:t>
            </a:r>
            <a:br>
              <a:rPr lang="ru-RU" sz="2500" dirty="0" smtClean="0">
                <a:latin typeface="Times New Roman" pitchFamily="18" charset="0"/>
                <a:cs typeface="Times New Roman" pitchFamily="18" charset="0"/>
              </a:rPr>
            </a:br>
            <a:endParaRPr lang="ru-RU" sz="25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457200" y="381000"/>
            <a:ext cx="7467600" cy="6092952"/>
          </a:xfrm>
        </p:spPr>
        <p:txBody>
          <a:bodyPr>
            <a:normAutofit fontScale="70000" lnSpcReduction="20000"/>
          </a:bodyPr>
          <a:lstStyle/>
          <a:p>
            <a:pPr>
              <a:buNone/>
            </a:pPr>
            <a:r>
              <a:rPr lang="ru-RU"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Мама, но у меня, кроме последней пары носков, которые лежат в шкафу, нет никакой одежды, — грустно сказал гномик.</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А чтобы пойти искать вещи, нужно хоть что-то на себя надеть: штанишки или шорты, рубашку. А где я их возьму? — заплакал Сережа.</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Да, ситуация не из лучших, и безвыходных ситуаций не бывает. Например, пока мы будем искать твои вещи, ты можешь одеть папины брюки и рубашку, — сказала мама.</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-Точно! — обрадовался мальчик.</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Надев папину одежду парень повеселел, потому что теперь он имел на себе хоть какую-то одежду, а заодно и загрустил — папины вещи были велики. Но ничего не поделаешь, парень сам был виноват в том, что так небрежно относился к своим вещам.</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Собрались они с мамой, взяли бинокль, чтобы смотреть далеко, и пошли по мокрому следу, который оставила вода. Ой, как было неудобно Сергею, он постоянно спотыкался за широкие штаны. И, наконец, упал. Намучился в больших папиных вещах и очень скучал по своим.</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Мокрая тропа довела маму с сыном к ручейку, который бежал так быстро, что пришлось и им бежать тоже.</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Мама, мама, я вижу в бинокль свои вещи, они зацепились за ветку, как раз перед большой и бурной рекой, — сказал гномик, — побежали быстрее, может, успеем их схватить.</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Побежали скорее! — поддержала мама сына.</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Бежали они так быстро, как только могли, и успели в последний момент схватить хоть какие-то вещи, потому что ветвь, за которую зацепилась одежду, треснула, и река понесла вещи по течению. Спасли много вещей, но с некоторыми все же пришлось расстаться. Грустил Сережа по своим джинсовыми шортами, по футболке с любимым героем.</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Со временем родители купили сыну новую. Теперь Сергей не медлил — сразу складывал вещи в шкаф, потому что помнил, какое приключение с ним произошло.</a:t>
            </a:r>
            <a:endParaRPr lang="ru-RU"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543800" cy="868362"/>
          </a:xfrm>
        </p:spPr>
        <p:txBody>
          <a:bodyPr>
            <a:normAutofit fontScale="90000"/>
          </a:bodyPr>
          <a:lstStyle/>
          <a:p>
            <a:pPr algn="ctr"/>
            <a:r>
              <a:rPr lang="ru-RU" dirty="0" smtClean="0"/>
              <a:t/>
            </a:r>
            <a:br>
              <a:rPr lang="ru-RU" dirty="0" smtClean="0"/>
            </a:br>
            <a:r>
              <a:rPr lang="ru-RU" dirty="0" smtClean="0"/>
              <a:t/>
            </a:r>
            <a:br>
              <a:rPr lang="ru-RU" dirty="0" smtClean="0"/>
            </a:br>
            <a:r>
              <a:rPr lang="ru-RU" dirty="0" smtClean="0"/>
              <a:t>Роза и Ромашка</a:t>
            </a:r>
            <a:br>
              <a:rPr lang="ru-RU" dirty="0" smtClean="0"/>
            </a:br>
            <a:endParaRPr lang="ru-RU" dirty="0"/>
          </a:p>
        </p:txBody>
      </p:sp>
      <p:sp>
        <p:nvSpPr>
          <p:cNvPr id="3" name="Содержимое 2"/>
          <p:cNvSpPr>
            <a:spLocks noGrp="1"/>
          </p:cNvSpPr>
          <p:nvPr>
            <p:ph sz="quarter" idx="1"/>
          </p:nvPr>
        </p:nvSpPr>
        <p:spPr>
          <a:xfrm>
            <a:off x="457200" y="990600"/>
            <a:ext cx="7467600" cy="5483352"/>
          </a:xfrm>
        </p:spPr>
        <p:txBody>
          <a:bodyPr>
            <a:normAutofit/>
          </a:bodyPr>
          <a:lstStyle/>
          <a:p>
            <a:pPr>
              <a:buNone/>
            </a:pPr>
            <a:r>
              <a:rPr lang="ru-RU" sz="16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В маленьком городе без названия был крошечный садик, в котором росла прекрасная алая роза. Неподалеку от розы росла бедная беззащитная ромашка. Она только что распустилась, ее еще не окрепшие лепестки были белыми, обычными. Ромашку окружало множество разнообразных полевых цветов. Но ее ничего не радовало. В ее крошечной желтенькой головке была большая мечта — стать прекрасным, необычным цветком. Ромашка с восхищением смотрела на ухоженную розу. Когда была засуха, хозяин поливал свой цветок, когда шли обильные дожди, розу накрывали, и ни одна грозная капля не попадала на бархатные лепестки нежного цветка. «Как же ей хорошо,— думала ромашка.— Оказаться бы мне на ее месте»,— не переставал мечтать маленький желтенький цветок с длинными лепесточками, похожими на крылышки бабочек.</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Но вот однажды шел по дорожке ребенок. Увидев ромашку, он с восхищением сказал: «Какой красивый цветок!». Ромашка сначала не могла понять этих слов, до этого момента она считала себя самым уродливым растением. Малыш просветил ромашку, она поняла, что все цветы хороши по-своему.</a:t>
            </a:r>
            <a:endParaRPr lang="ru-RU" sz="1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391400" cy="639762"/>
          </a:xfrm>
        </p:spPr>
        <p:txBody>
          <a:bodyPr>
            <a:normAutofit fontScale="90000"/>
          </a:bodyPr>
          <a:lstStyle/>
          <a:p>
            <a:pPr algn="ctr"/>
            <a:r>
              <a:rPr lang="ru-RU" dirty="0" smtClean="0"/>
              <a:t>Часы</a:t>
            </a:r>
            <a:br>
              <a:rPr lang="ru-RU" dirty="0" smtClean="0"/>
            </a:br>
            <a:r>
              <a:rPr lang="ru-RU" sz="1400" dirty="0" smtClean="0"/>
              <a:t>(Организованность)</a:t>
            </a:r>
            <a:endParaRPr lang="ru-RU" sz="1400" dirty="0"/>
          </a:p>
        </p:txBody>
      </p:sp>
      <p:sp>
        <p:nvSpPr>
          <p:cNvPr id="3" name="Содержимое 2"/>
          <p:cNvSpPr>
            <a:spLocks noGrp="1"/>
          </p:cNvSpPr>
          <p:nvPr>
            <p:ph sz="quarter" idx="1"/>
          </p:nvPr>
        </p:nvSpPr>
        <p:spPr>
          <a:xfrm>
            <a:off x="457200" y="914400"/>
            <a:ext cx="7467600" cy="5559552"/>
          </a:xfrm>
        </p:spPr>
        <p:txBody>
          <a:bodyPr>
            <a:normAutofit fontScale="47500" lnSpcReduction="20000"/>
          </a:bodyPr>
          <a:lstStyle/>
          <a:p>
            <a:pPr>
              <a:buNone/>
            </a:pPr>
            <a:r>
              <a:rPr lang="ru-RU" dirty="0" smtClean="0"/>
              <a:t>             </a:t>
            </a:r>
          </a:p>
          <a:p>
            <a:pPr>
              <a:buNone/>
            </a:pPr>
            <a:endParaRPr lang="ru-RU" dirty="0" smtClean="0"/>
          </a:p>
          <a:p>
            <a:pPr>
              <a:buNone/>
            </a:pPr>
            <a:r>
              <a:rPr lang="ru-RU" dirty="0" smtClean="0"/>
              <a:t>              </a:t>
            </a:r>
            <a:r>
              <a:rPr lang="ru-RU" sz="2900" dirty="0" smtClean="0">
                <a:latin typeface="Times New Roman" pitchFamily="18" charset="0"/>
                <a:cs typeface="Times New Roman" pitchFamily="18" charset="0"/>
              </a:rPr>
              <a:t>На </a:t>
            </a:r>
            <a:r>
              <a:rPr lang="ru-RU" sz="2900" dirty="0" smtClean="0">
                <a:latin typeface="Times New Roman" pitchFamily="18" charset="0"/>
                <a:cs typeface="Times New Roman" pitchFamily="18" charset="0"/>
              </a:rPr>
              <a:t>самом обыкновенном письменном Столе самого обыкновенного Мальчика, едва виднеясь за разными ручками, тетрадками и линейками, разложенными в ужасном беспорядке, стояли Электронные Часы.</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 </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Стояли они во всех смыслах этого слова. Выглядывая из-за подставки для ручек, они печально темнели погасшим гладким окошком, за которым уже давно не светились яркие зеленые цифры. Погасли они в один грустный день, когда маленькое сердечко Часов, батарейка, перестало работать.</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 </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И вот тогда-то и появился на письменном Столе одного мальчика беспорядок. Ведь никто с того момента не знал, который час.</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 </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Семейство Карандашей стало постоянно опаздывать в Пенал, длинный и деревянный, который уже несколько лет служил им транспортом в школу, и некоторые Карандаши даже оставались дома. Шариковые Ручки слишком поздно принимались писать примеры, и Тетради из-за этого пестрели красными чернилами учительницы.</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 </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Лампа, наоборот, прежде времени выключалась, думая, что уже время ложиться спать, и все в темноте попадали в аварию. Так однажды степенная широкая Линейка, воткнутая в Подставку, задела своим концом в темноте густой бумажный Клей. И тот, не раздумывая; вылился на несчастный Письменный Стол и покрыл его липким непроходимым болотом, в котором утонули два новеньких белых Ластика.</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Все ругали Часы, как только могли.</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 Как вам не стыдно! — укорял их толстый черный Фломастер.— Все из-за вас мучаются.</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И туг же Фломастеру вторили Тетрадки:</a:t>
            </a:r>
            <a:br>
              <a:rPr lang="ru-RU" sz="2900" dirty="0" smtClean="0">
                <a:latin typeface="Times New Roman" pitchFamily="18" charset="0"/>
                <a:cs typeface="Times New Roman" pitchFamily="18" charset="0"/>
              </a:rPr>
            </a:br>
            <a:endParaRPr lang="ru-RU" sz="29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457200" y="304800"/>
            <a:ext cx="7467600" cy="6169152"/>
          </a:xfrm>
        </p:spPr>
        <p:txBody>
          <a:bodyPr>
            <a:normAutofit/>
          </a:bodyPr>
          <a:lstStyle/>
          <a:p>
            <a:pPr>
              <a:buNone/>
            </a:pPr>
            <a:r>
              <a:rPr lang="ru-RU" dirty="0" smtClean="0"/>
              <a:t>           </a:t>
            </a:r>
            <a:r>
              <a:rPr lang="ru-RU" sz="1400" dirty="0" smtClean="0">
                <a:latin typeface="Times New Roman" pitchFamily="18" charset="0"/>
                <a:cs typeface="Times New Roman" pitchFamily="18" charset="0"/>
              </a:rPr>
              <a:t>Мы </a:t>
            </a:r>
            <a:r>
              <a:rPr lang="ru-RU" sz="1400" dirty="0" smtClean="0">
                <a:latin typeface="Times New Roman" pitchFamily="18" charset="0"/>
                <a:cs typeface="Times New Roman" pitchFamily="18" charset="0"/>
              </a:rPr>
              <a:t>так надеялись на вас,— шелестели они своими страничками в клетку и полоску. — А теперь мы постоянно краснеем, потому что Ручки не знают, когда им браться за работу, и не успевают ее выполнить.</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Но Часам нечего было ответить. Они лишь покрывались все большим слоем пыли и беспомощно смотрели на творящийся на столе беспорядок.</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Однако всему плохому когда-нибудь приходит конец. В один прекрасный день все неприятности большой канцелярской семьи закончились. Часы получили в подарок новенькую, только что распечатанную батарейку!</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С них стерли пыль, аккуратно открыли дверцу сзади и вставили длинное блестящее сердечко. Тут же зажглось в Часах яркое окошко и весело загорелись четкие зеленые цифры.</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Началось новое время!— торжественно произнес деревянный Пенал и открыл свою крышечку.</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Карандаши дружно полезли в свой домик.</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Все зашевелилось на Столе, каждая вещь находила свое место. И когда все пришло в окончательный порядок, все дружно закричали:</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Ура! Да здравствует время! Да здравствуют наши Часы!</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Дружная семья Карандашей, Ручек и Тетрадок так радовалась, что едва успела замереть на местах, когда к столу подошел Мальчик.</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Он </a:t>
            </a:r>
            <a:r>
              <a:rPr lang="ru-RU" sz="1400" dirty="0" smtClean="0">
                <a:latin typeface="Times New Roman" pitchFamily="18" charset="0"/>
                <a:cs typeface="Times New Roman" pitchFamily="18" charset="0"/>
              </a:rPr>
              <a:t>немножко удивился, увидев, как преобразился его стол с тех пор, как он поменял в часах батарейку, но потом он посмотрел на их яркие зеленые цифры, и, сладко потянувшись, отправился в кровать — досматривать начавшийся прошлой ночью сон. А Часы, подмигнув всем своим друзьям светящимся окошком, вновь стали серьезными и, как строгие караульные, встали на страже покоя и порядка на самом обыкновенном письменном столе самого обыкновенного Мальчика.</a:t>
            </a:r>
            <a:endParaRPr lang="ru-RU" sz="14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37</TotalTime>
  <Words>286</Words>
  <PresentationFormat>Экран (4:3)</PresentationFormat>
  <Paragraphs>47</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Эркер</vt:lpstr>
      <vt:lpstr>    Сказкотерапия</vt:lpstr>
      <vt:lpstr>Сказкотерапия</vt:lpstr>
      <vt:lpstr>Функции сказок:</vt:lpstr>
      <vt:lpstr>Как работают сказки:</vt:lpstr>
      <vt:lpstr>Как можно работать со сказкой</vt:lpstr>
      <vt:lpstr>Гномик Сережа и порядок (приучить ребенка к порядку)</vt:lpstr>
      <vt:lpstr>Слайд 7</vt:lpstr>
      <vt:lpstr>  Роза и Ромашка </vt:lpstr>
      <vt:lpstr>Часы (Организованность)</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Сказкотерапия</dc:title>
  <dc:creator>Folken</dc:creator>
  <cp:lastModifiedBy>Folken</cp:lastModifiedBy>
  <cp:revision>7</cp:revision>
  <dcterms:created xsi:type="dcterms:W3CDTF">2020-04-07T23:09:27Z</dcterms:created>
  <dcterms:modified xsi:type="dcterms:W3CDTF">2020-04-08T00:04:16Z</dcterms:modified>
</cp:coreProperties>
</file>