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4" r:id="rId4"/>
    <p:sldId id="273" r:id="rId5"/>
    <p:sldId id="272" r:id="rId6"/>
    <p:sldId id="268" r:id="rId7"/>
    <p:sldId id="276" r:id="rId8"/>
    <p:sldId id="270" r:id="rId9"/>
    <p:sldId id="266" r:id="rId10"/>
    <p:sldId id="262" r:id="rId11"/>
    <p:sldId id="261" r:id="rId12"/>
    <p:sldId id="260" r:id="rId13"/>
    <p:sldId id="259" r:id="rId14"/>
    <p:sldId id="257" r:id="rId15"/>
    <p:sldId id="267" r:id="rId16"/>
    <p:sldId id="258" r:id="rId17"/>
    <p:sldId id="275" r:id="rId18"/>
    <p:sldId id="265" r:id="rId19"/>
    <p:sldId id="269" r:id="rId20"/>
    <p:sldId id="264" r:id="rId21"/>
    <p:sldId id="278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600" autoAdjust="0"/>
  </p:normalViewPr>
  <p:slideViewPr>
    <p:cSldViewPr>
      <p:cViewPr>
        <p:scale>
          <a:sx n="83" d="100"/>
          <a:sy n="83" d="100"/>
        </p:scale>
        <p:origin x="-504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2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0.jpeg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1.jpe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5" Type="http://schemas.openxmlformats.org/officeDocument/2006/relationships/image" Target="../media/image77.png"/><Relationship Id="rId10" Type="http://schemas.openxmlformats.org/officeDocument/2006/relationships/image" Target="../media/image72.jpeg"/><Relationship Id="rId19" Type="http://schemas.openxmlformats.org/officeDocument/2006/relationships/image" Target="../media/image81.png"/><Relationship Id="rId4" Type="http://schemas.openxmlformats.org/officeDocument/2006/relationships/image" Target="../media/image67.jpeg"/><Relationship Id="rId9" Type="http://schemas.openxmlformats.org/officeDocument/2006/relationships/image" Target="../media/image2.jpeg"/><Relationship Id="rId14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9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725" y="4484712"/>
            <a:ext cx="882196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sz="2600" b="1" dirty="0">
                <a:solidFill>
                  <a:schemeClr val="tx1"/>
                </a:solidFill>
                <a:latin typeface="Monotype Corsiva" pitchFamily="66" charset="0"/>
              </a:rPr>
              <a:t>Муниципальное бюджетное общеобразовательное учреждение </a:t>
            </a:r>
            <a:endParaRPr lang="ru-RU" sz="2600" b="1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r>
              <a:rPr lang="ru-RU" sz="2600" b="1" dirty="0" smtClean="0">
                <a:solidFill>
                  <a:schemeClr val="tx1"/>
                </a:solidFill>
                <a:latin typeface="Monotype Corsiva" pitchFamily="66" charset="0"/>
              </a:rPr>
              <a:t>«</a:t>
            </a:r>
            <a:r>
              <a:rPr lang="ru-RU" sz="2600" b="1" dirty="0">
                <a:solidFill>
                  <a:schemeClr val="tx1"/>
                </a:solidFill>
                <a:latin typeface="Monotype Corsiva" pitchFamily="66" charset="0"/>
              </a:rPr>
              <a:t>Лицей-интернат (школа для одаренных детей) </a:t>
            </a:r>
            <a:endParaRPr lang="ru-RU" sz="2600" b="1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r>
              <a:rPr lang="ru-RU" sz="2600" b="1" dirty="0" smtClean="0">
                <a:solidFill>
                  <a:schemeClr val="tx1"/>
                </a:solidFill>
                <a:latin typeface="Monotype Corsiva" pitchFamily="66" charset="0"/>
              </a:rPr>
              <a:t>г</a:t>
            </a:r>
            <a:r>
              <a:rPr lang="ru-RU" sz="2600" b="1" dirty="0">
                <a:solidFill>
                  <a:schemeClr val="tx1"/>
                </a:solidFill>
                <a:latin typeface="Monotype Corsiva" pitchFamily="66" charset="0"/>
              </a:rPr>
              <a:t>. Буинска Республики Татарстан</a:t>
            </a:r>
            <a:r>
              <a:rPr lang="ru-RU" sz="2600" b="1" dirty="0" smtClean="0">
                <a:solidFill>
                  <a:schemeClr val="tx1"/>
                </a:solidFill>
                <a:latin typeface="Monotype Corsiva" pitchFamily="66" charset="0"/>
              </a:rPr>
              <a:t>»</a:t>
            </a:r>
          </a:p>
          <a:p>
            <a:endParaRPr lang="ru-RU" sz="2600" b="1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r>
              <a:rPr lang="ru-RU" sz="2600" b="1" dirty="0" smtClean="0">
                <a:solidFill>
                  <a:schemeClr val="tx1"/>
                </a:solidFill>
                <a:latin typeface="Monotype Corsiva" pitchFamily="66" charset="0"/>
              </a:rPr>
              <a:t>Буинск – </a:t>
            </a:r>
            <a:r>
              <a:rPr lang="ru-RU" sz="2600" b="1" dirty="0" smtClean="0">
                <a:solidFill>
                  <a:schemeClr val="tx1"/>
                </a:solidFill>
                <a:latin typeface="Monotype Corsiva" pitchFamily="66" charset="0"/>
              </a:rPr>
              <a:t>2019 </a:t>
            </a:r>
            <a:r>
              <a:rPr lang="ru-RU" sz="2600" b="1" dirty="0" smtClean="0">
                <a:solidFill>
                  <a:schemeClr val="tx1"/>
                </a:solidFill>
                <a:latin typeface="Monotype Corsiva" pitchFamily="66" charset="0"/>
              </a:rPr>
              <a:t>г.</a:t>
            </a:r>
            <a:endParaRPr lang="ru-RU" sz="2600" b="1" dirty="0">
              <a:solidFill>
                <a:schemeClr val="tx1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pic>
        <p:nvPicPr>
          <p:cNvPr id="1027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004" y="2060848"/>
            <a:ext cx="9001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</a:rPr>
              <a:t>«Природа — дом, в котором живет человек»</a:t>
            </a:r>
            <a:r>
              <a:rPr lang="ru-RU" b="1" dirty="0"/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14817"/>
            <a:ext cx="9001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Monotype Corsiva" pitchFamily="66" charset="0"/>
              </a:rPr>
              <a:t>#</a:t>
            </a:r>
            <a:r>
              <a:rPr lang="ru-RU" sz="4000" b="1" dirty="0" err="1" smtClean="0">
                <a:solidFill>
                  <a:srgbClr val="C00000"/>
                </a:solidFill>
                <a:latin typeface="Monotype Corsiva" pitchFamily="66" charset="0"/>
              </a:rPr>
              <a:t>Экошкола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561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5427" y="353731"/>
            <a:ext cx="84540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Цель: </a:t>
            </a:r>
          </a:p>
          <a:p>
            <a:r>
              <a:rPr lang="ru-RU" sz="2800" b="1" dirty="0" smtClean="0">
                <a:latin typeface="Monotype Corsiva" pitchFamily="66" charset="0"/>
              </a:rPr>
              <a:t>содействовать </a:t>
            </a:r>
            <a:r>
              <a:rPr lang="ru-RU" sz="2800" b="1" dirty="0">
                <a:latin typeface="Monotype Corsiva" pitchFamily="66" charset="0"/>
              </a:rPr>
              <a:t>формированию у школьников представлений об экологической культуре и связанной с ней активной </a:t>
            </a:r>
            <a:r>
              <a:rPr lang="ru-RU" sz="2800" b="1" dirty="0" smtClean="0">
                <a:latin typeface="Monotype Corsiva" pitchFamily="66" charset="0"/>
              </a:rPr>
              <a:t>жизненной позиции</a:t>
            </a:r>
            <a:r>
              <a:rPr lang="ru-RU" sz="2800" b="1" dirty="0">
                <a:latin typeface="Monotype Corsiva" pitchFamily="66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0424" y="2564904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Monotype Corsiva" pitchFamily="66" charset="0"/>
              </a:rPr>
              <a:t>Задачи:</a:t>
            </a:r>
          </a:p>
          <a:p>
            <a:r>
              <a:rPr lang="ru-RU" sz="2000" b="1" dirty="0">
                <a:latin typeface="Monotype Corsiva" pitchFamily="66" charset="0"/>
              </a:rPr>
              <a:t>-формирование познавательного интереса, коммуникативных навыков при работе в группе;</a:t>
            </a:r>
          </a:p>
          <a:p>
            <a:r>
              <a:rPr lang="ru-RU" sz="2000" b="1" dirty="0">
                <a:latin typeface="Monotype Corsiva" pitchFamily="66" charset="0"/>
              </a:rPr>
              <a:t>-развитие творческих способностей и применение экологических знаний на практике;</a:t>
            </a:r>
          </a:p>
          <a:p>
            <a:r>
              <a:rPr lang="ru-RU" sz="2000" b="1" dirty="0">
                <a:latin typeface="Monotype Corsiva" pitchFamily="66" charset="0"/>
              </a:rPr>
              <a:t> вызвать беспокойство за экологическое состояние планеты, и желание созидательно взаимодействовать с природой;  </a:t>
            </a:r>
          </a:p>
          <a:p>
            <a:r>
              <a:rPr lang="ru-RU" sz="2000" b="1" dirty="0">
                <a:latin typeface="Monotype Corsiva" pitchFamily="66" charset="0"/>
              </a:rPr>
              <a:t>-воспитывать патриотическое отношение к своему краю, желание посильной помощи в выравнивании экологической обстановки в своей местности;</a:t>
            </a:r>
          </a:p>
          <a:p>
            <a:r>
              <a:rPr lang="ru-RU" sz="2000" b="1" dirty="0">
                <a:latin typeface="Monotype Corsiva" pitchFamily="66" charset="0"/>
              </a:rPr>
              <a:t>-привитие экологической культуры, природоохранных, </a:t>
            </a:r>
            <a:r>
              <a:rPr lang="ru-RU" sz="2000" b="1" dirty="0" err="1">
                <a:latin typeface="Monotype Corsiva" pitchFamily="66" charset="0"/>
              </a:rPr>
              <a:t>валеологических</a:t>
            </a:r>
            <a:r>
              <a:rPr lang="ru-RU" sz="2000" b="1" dirty="0">
                <a:latin typeface="Monotype Corsiva" pitchFamily="66" charset="0"/>
              </a:rPr>
              <a:t> навыков;</a:t>
            </a:r>
          </a:p>
        </p:txBody>
      </p:sp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382013"/>
            <a:ext cx="80648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latin typeface="Monotype Corsiva" pitchFamily="66" charset="0"/>
            </a:endParaRPr>
          </a:p>
          <a:p>
            <a:pPr algn="ctr"/>
            <a:endParaRPr lang="ru-RU" sz="3200" b="1" dirty="0">
              <a:latin typeface="Monotype Corsiva" pitchFamily="66" charset="0"/>
            </a:endParaRP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Земля </a:t>
            </a:r>
            <a:r>
              <a:rPr lang="ru-RU" sz="3200" b="1" dirty="0">
                <a:latin typeface="Monotype Corsiva" pitchFamily="66" charset="0"/>
              </a:rPr>
              <a:t>– это всего лишь бесконечно малая частичка Вселенной, но  только на ней одной из всех известных человеку планет есть жизнь. Природа Земли едина, и каждого человека касаются ее проблемы. Охрана окружающей среды стала одной из главнейших задач нашего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xmlns="" val="325015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056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1322" y="93978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Наша школа в цветах.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8194" name="Picture 2" descr="C:\Users\Учитель\Downloads\0\2\Новая папка\DSC021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664"/>
            <a:ext cx="2483768" cy="1862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Учитель\Downloads\0\2\Новая папка\DSC021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2564904"/>
            <a:ext cx="2483768" cy="1862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Учитель\Downloads\0\11-08-2017_21-58-39\20170810_1401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653136"/>
            <a:ext cx="2496278" cy="1872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Учитель\Desktop\Все с экрана\школа\Успешная школа_ 2016 г_ лицей-интернат_ г_ Буинск\ГРАНТ\УСПЕШНАЯ ШКОЛА\фото.грант\SAM_704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6584" y="4581128"/>
            <a:ext cx="3707904" cy="1872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Учитель\Desktop\Все с экрана\школа\фото школы 2015\DSC021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3032210" cy="2274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Учитель\Desktop\Все с экрана\школа\фото школы 2015\DSC0220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653136"/>
            <a:ext cx="2496278" cy="1872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80112" y="18593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Благоухает </a:t>
            </a:r>
            <a:r>
              <a:rPr lang="ru-RU" sz="2400" b="1" dirty="0">
                <a:latin typeface="Monotype Corsiva" pitchFamily="66" charset="0"/>
              </a:rPr>
              <a:t>школьный двор.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Всегда в цветном наряде.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Всем дарит сказочный узор.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Цветы как на параде.</a:t>
            </a:r>
          </a:p>
        </p:txBody>
      </p:sp>
    </p:spTree>
    <p:extLst>
      <p:ext uri="{BB962C8B-B14F-4D97-AF65-F5344CB8AC3E}">
        <p14:creationId xmlns:p14="http://schemas.microsoft.com/office/powerpoint/2010/main" xmlns="" val="31867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25885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Открытые уроки, классные часы и </a:t>
            </a:r>
            <a:b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родительские собрания</a:t>
            </a:r>
            <a:r>
              <a:rPr lang="ru-RU" sz="2800" b="1" dirty="0">
                <a:solidFill>
                  <a:srgbClr val="C00000"/>
                </a:solidFill>
                <a:latin typeface="Monotype Corsiva" pitchFamily="66" charset="0"/>
              </a:rPr>
              <a:t>,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b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посвященные экологии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  <a:endParaRPr lang="ru-RU" sz="2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9218" name="Picture 2" descr="C:\Users\Учитель\Downloads\0\3\Новая папка\DSC038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793"/>
            <a:ext cx="2501407" cy="18760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Учитель\Downloads\0\IMG-20170906-WA0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480" y="4436997"/>
            <a:ext cx="2496431" cy="1872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Учитель\Desktop\Все с экрана\школа\Успешная школа_ 2016 г_ лицей-интернат_ г_ Буинск\ГРАНТ\УСПЕШНАЯ ШКОЛА\Аринатовна\SAM_93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4784"/>
            <a:ext cx="3296568" cy="2472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Учитель\Desktop\Все с экрана\школа\Успешная школа_ 2016 г_ лицей-интернат_ г_ Буинск\ГРАНТ\Фото Алсу Мансуровны\DSC071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480" y="2240868"/>
            <a:ext cx="2496431" cy="1872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Учитель\Downloads\1\IMG-20180117-WA003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7713" y="2226558"/>
            <a:ext cx="3427459" cy="257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18865" y="494116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Любовь и нежность, торжество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Собрались воедино.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Кто же придумал волшебство?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Кто автор той картины?</a:t>
            </a:r>
          </a:p>
        </p:txBody>
      </p:sp>
    </p:spTree>
    <p:extLst>
      <p:ext uri="{BB962C8B-B14F-4D97-AF65-F5344CB8AC3E}">
        <p14:creationId xmlns:p14="http://schemas.microsoft.com/office/powerpoint/2010/main" xmlns="" val="31867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370611"/>
            <a:ext cx="5191367" cy="113842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Благоустройство </a:t>
            </a:r>
            <a:b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территории школы </a:t>
            </a:r>
            <a:b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и города Буинска.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6149" name="Picture 5" descr="C:\Users\Учитель\Downloads\0\IMG-20170427-WA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829" y="1196752"/>
            <a:ext cx="1445486" cy="25697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Учитель\Downloads\0\IMG-20170803-W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4645" y="4436950"/>
            <a:ext cx="2867835" cy="21508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Учитель\Desktop\экология\15-05-2018_16-07-18\P_20170429_0828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2348" y="4445576"/>
            <a:ext cx="2856332" cy="2142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Учитель\Desktop\экология\15-05-2018_16-07-18\P_20170429_0832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01" y="4445576"/>
            <a:ext cx="2856334" cy="2142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Учитель\Desktop\Все с экрана\школа\Успешная школа_ 2016 г_ лицей-интернат_ г_ Буинск\ГРАНТ\УСПЕШНАЯ ШКОЛА\Аринатовна\SAM_893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4610" y="2480849"/>
            <a:ext cx="2844453" cy="1896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Учитель\Desktop\Все с экрана\школа\Успешная школа_ 2016 г_ лицей-интернат_ г_ Буинск\ГРАНТ\УСПЕШНАЯ ШКОЛА\буинск\пришк уч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8056" y="149173"/>
            <a:ext cx="2867835" cy="2095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72562" y="20282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Кто тот волшебник, чародей,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Мечтатель вдохновенный?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Даритель сказочных идей,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Чей это труд бесценный?</a:t>
            </a:r>
          </a:p>
        </p:txBody>
      </p:sp>
    </p:spTree>
    <p:extLst>
      <p:ext uri="{BB962C8B-B14F-4D97-AF65-F5344CB8AC3E}">
        <p14:creationId xmlns:p14="http://schemas.microsoft.com/office/powerpoint/2010/main" xmlns="" val="3391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:\Users\Учитель\Desktop\Все с экрана\школа\Успешная школа_ 2016 г_ лицей-интернат_ г_ Буинск\ГРАНТ\УСПЕШНАЯ ШКОЛА\Аринатовна\SDC126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85" t="27618" b="5327"/>
          <a:stretch/>
        </p:blipFill>
        <p:spPr bwMode="auto">
          <a:xfrm>
            <a:off x="4567324" y="1124744"/>
            <a:ext cx="3943214" cy="3852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Учитель\Downloads\1\11-05-2018_17-51-04\IMG_20180508_113631_resized_20180511_0550432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434" y="2924944"/>
            <a:ext cx="2754306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Учитель\Downloads\1\11-05-2018_17-51-04\IMG_20180508_113623_resized_20180511_0550416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204" y="99107"/>
            <a:ext cx="2767451" cy="36899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37889" y="515719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Здесь все старались от души,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Трудились, словно пчелки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И взрослые и малыши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В посадке, на прополке.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297164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Посадка и побелка деревьев.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207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7769" y="93693"/>
            <a:ext cx="6742663" cy="139109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Праздник осени.</a:t>
            </a:r>
            <a:b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«Мисс весна – 2018»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42" name="Picture 2" descr="C:\Users\Учитель\Downloads\0\29-10-2017_20-43-17\Новая папка\IMG-20171026-WA0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34" y="4548806"/>
            <a:ext cx="2736304" cy="2052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Учитель\Downloads\0\29-10-2017_20-43-17\Новая папка\IMG-20171026-WA00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25" y="93692"/>
            <a:ext cx="2743712" cy="2057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Учитель\Downloads\0\29-10-2017_20-43-17\Новая папка\IMG-20171026-WA00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33" y="2303748"/>
            <a:ext cx="2736304" cy="2052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Учитель\Downloads\0\на сайт\10-03-2017_14-48-26\20170310_1446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20135"/>
            <a:ext cx="2758540" cy="2068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Учитель\Downloads\0\на сайт\10-03-2017_14-48-26\20170310_14174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50216"/>
            <a:ext cx="2724107" cy="2043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Учитель\Downloads\0\на сайт\20170310_15062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151" y="1988840"/>
            <a:ext cx="3305107" cy="2478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36096" y="479715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Красив двор раннею весной,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Когда цветут тюльпаны.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Жасмины здесь стоят стеной,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Ромашек сарафаны.</a:t>
            </a:r>
          </a:p>
        </p:txBody>
      </p:sp>
    </p:spTree>
    <p:extLst>
      <p:ext uri="{BB962C8B-B14F-4D97-AF65-F5344CB8AC3E}">
        <p14:creationId xmlns:p14="http://schemas.microsoft.com/office/powerpoint/2010/main" xmlns="" val="31867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210" y="-69427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0120" y="173707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Участники районного конкурса</a:t>
            </a:r>
            <a:b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«Секреты дружного класса». </a:t>
            </a:r>
            <a:b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Номинация «Экология»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098" name="Picture 2" descr="C:\Users\Учитель\Desktop\Все с экрана\1нов\грамоты Эльвины\5-11 класс\дружный класс\фото участие\20171204_1536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1728192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Учитель\Desktop\Все с экрана\1нов\грамоты Эльвины\5-11 класс\дружный класс\фото участие\IMG-20171204-WA0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49" y="116632"/>
            <a:ext cx="2816313" cy="1584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Учитель\Desktop\Все с экрана\1нов\грамоты Эльвины\5-11 класс\дружный класс\фото участие\20171204_1725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681" y="4293096"/>
            <a:ext cx="3072342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Учитель\Desktop\Все с экрана\1нов\грамоты Эльвины\5-11 класс\дружный класс\Новая папка\28-11-2017_21-08-31\20171128_1804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4155" y="2122537"/>
            <a:ext cx="5648325" cy="2314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82317" y="4845059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Пионы нежный аромат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Над клумбой источают.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Куда бы ты ни бросил взгляд –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Тебя цветы встречают!</a:t>
            </a:r>
          </a:p>
        </p:txBody>
      </p:sp>
    </p:spTree>
    <p:extLst>
      <p:ext uri="{BB962C8B-B14F-4D97-AF65-F5344CB8AC3E}">
        <p14:creationId xmlns:p14="http://schemas.microsoft.com/office/powerpoint/2010/main" xmlns="" val="3391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6288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Экскурсия </a:t>
            </a:r>
            <a:b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в министерство экологии г. Буинска.</a:t>
            </a:r>
          </a:p>
        </p:txBody>
      </p:sp>
      <p:pic>
        <p:nvPicPr>
          <p:cNvPr id="6" name="Picture 2" descr="C:\Users\Учитель\Desktop\дружный класс\экология фото\28-11-2017_15-35-33\20171128_1022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5274" y="1196752"/>
            <a:ext cx="2343150" cy="1757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Учитель\Desktop\дружный класс\экология фото\28-11-2017_15-35-33\20171128_1055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3" y="4653135"/>
            <a:ext cx="2592288" cy="1943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:\Users\Учитель\Desktop\дружный класс\экология фото\28-11-2017_15-35-33\20171128_1102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0878" y="4605338"/>
            <a:ext cx="1543050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:\Users\Учитель\Desktop\дружный класс\экология фото\28-11-2017_15-35-33\20171128_10594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9110" y="4605338"/>
            <a:ext cx="1543050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C:\Users\Учитель\Desktop\дружный класс\экология фото\28-11-2017_15-35-33\20171128_11041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646" y="4581128"/>
            <a:ext cx="1543050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C:\Users\Учитель\Desktop\дружный класс\экология фото\28-11-2017_15-35-33\20171128_10563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513" y="2420888"/>
            <a:ext cx="1527175" cy="2036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:\Users\Учитель\Desktop\дружный класс\экология фото\28-11-2017_15-35-33\20171128_11193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444625"/>
            <a:ext cx="3797456" cy="2848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C:\Users\Учитель\Desktop\дружный класс\экология фото\28-11-2017_15-35-33\20171128_11031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960" y="188641"/>
            <a:ext cx="1566728" cy="20882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24128" y="298169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Придет сентябрь, зазвенит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Двор школьный голосами.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А клумба снова удивит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Осенними цветами.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Учитель\Desktop\дружный класс\Асия Гараевна\В садике\IMG-20171102-WA00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650"/>
            <a:ext cx="2755900" cy="2066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Учитель\Downloads\фото\02-11-2017_20-47-54\IMG-20171102-WA0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313" y="4560888"/>
            <a:ext cx="2719387" cy="2039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C:\Users\Учитель\Desktop\дружный класс\Асия Гараевна\питомник, сбор мусора\20171102_11283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074"/>
          <a:stretch>
            <a:fillRect/>
          </a:stretch>
        </p:blipFill>
        <p:spPr bwMode="auto">
          <a:xfrm>
            <a:off x="6345671" y="3243319"/>
            <a:ext cx="2497509" cy="3420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:\Users\Учитель\Desktop\дружный класс\Асия Гараевна\В садике\IMG-20171102-WA00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4077"/>
            <a:ext cx="2681644" cy="20130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C:\Users\Учитель\Downloads\фото\02-11-2017_20-45-47\IMG-20171102-WA003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6640" y="5016557"/>
            <a:ext cx="2182688" cy="1636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C:\Users\Учитель\Desktop\дружный класс\Асия Гараевна\питомник, сбор мусора\20171102_10414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08720"/>
            <a:ext cx="3921125" cy="2205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2"/>
          <p:cNvSpPr>
            <a:spLocks noChangeArrowheads="1"/>
          </p:cNvSpPr>
          <p:nvPr/>
        </p:nvSpPr>
        <p:spPr bwMode="auto">
          <a:xfrm>
            <a:off x="3059832" y="116632"/>
            <a:ext cx="457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</a:rPr>
              <a:t>Экскурсия </a:t>
            </a:r>
            <a:br>
              <a:rPr lang="ru-RU" sz="40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</a:rPr>
              <a:t>в </a:t>
            </a:r>
            <a:r>
              <a:rPr lang="ru-RU" sz="4000" b="1" dirty="0" err="1">
                <a:solidFill>
                  <a:srgbClr val="C00000"/>
                </a:solidFill>
                <a:latin typeface="Monotype Corsiva" pitchFamily="66" charset="0"/>
              </a:rPr>
              <a:t>Буинский</a:t>
            </a:r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</a:rPr>
              <a:t> лесхоз.</a:t>
            </a:r>
            <a:endParaRPr lang="ru-RU" sz="4000" dirty="0"/>
          </a:p>
        </p:txBody>
      </p:sp>
      <p:pic>
        <p:nvPicPr>
          <p:cNvPr id="13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22426" y="3243319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Она цветет из года в год,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Меняя лишь наряды.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И каждого, кто к нам придет,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В лицее встретить рады!</a:t>
            </a:r>
          </a:p>
        </p:txBody>
      </p:sp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5446" y="23837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244039"/>
            <a:ext cx="4548808" cy="1312754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Monotype Corsiva" pitchFamily="66" charset="0"/>
              </a:rPr>
              <a:t>Беседа с воспитанниками </a:t>
            </a:r>
            <a:br>
              <a:rPr lang="ru-RU" sz="2800" b="1" i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Monotype Corsiva" pitchFamily="66" charset="0"/>
              </a:rPr>
              <a:t>ДОУ «Аленушка»</a:t>
            </a:r>
            <a:br>
              <a:rPr lang="ru-RU" sz="2800" b="1" i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Monotype Corsiva" pitchFamily="66" charset="0"/>
              </a:rPr>
              <a:t>«Давайте беречь нашу землю»</a:t>
            </a:r>
            <a:endParaRPr lang="ru-RU" sz="2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6" descr="C:\Users\Учитель\Desktop\дружный класс\Асия Гараевна\В садике\IMG-20171107-WA0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3733800" cy="2800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C:\Users\Учитель\Desktop\дружный класс\Асия Гараевна\В садике\IMG-20171107-WA0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120" y="3573016"/>
            <a:ext cx="3733800" cy="2800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C:\Users\Учитель\Desktop\дружный класс\Асия Гараевна\В садике\IMG-20171107-WA00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51157"/>
            <a:ext cx="3744416" cy="4992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19754" y="286777"/>
            <a:ext cx="3976582" cy="1035127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Увидел - убери…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:\Users\Учитель\Desktop\дружный класс\Асия Гараевна\питомник, сбор мусора\20171107_1224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282"/>
          <a:stretch>
            <a:fillRect/>
          </a:stretch>
        </p:blipFill>
        <p:spPr bwMode="auto">
          <a:xfrm>
            <a:off x="120362" y="286776"/>
            <a:ext cx="3015642" cy="3142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:\Users\Учитель\Desktop\дружный класс\Асия Гараевна\питомник, сбор мусора\20171107_1218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43" r="30138"/>
          <a:stretch>
            <a:fillRect/>
          </a:stretch>
        </p:blipFill>
        <p:spPr bwMode="auto">
          <a:xfrm>
            <a:off x="395536" y="3627181"/>
            <a:ext cx="2232248" cy="2820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Учитель\Desktop\дружный класс\Асия Гараевна\питомник, сбор мусора\20171107_1222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268760"/>
            <a:ext cx="4210000" cy="2368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Учитель\Desktop\дружный класс\Асия Гараевна\питомник, сбор мусора\20171107_1220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05064"/>
            <a:ext cx="4680520" cy="2632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1206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112" y="4551263"/>
            <a:ext cx="8579256" cy="1470025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Monotype Corsiva" pitchFamily="66" charset="0"/>
              </a:rPr>
              <a:t>Интерактивное мероприятие для детей 5-6 - х классов </a:t>
            </a:r>
            <a:r>
              <a:rPr lang="ru-RU" sz="2400" b="1" dirty="0" smtClean="0">
                <a:latin typeface="Monotype Corsiva" pitchFamily="66" charset="0"/>
              </a:rPr>
              <a:t>провел </a:t>
            </a:r>
            <a:r>
              <a:rPr lang="ru-RU" sz="2400" b="1" dirty="0">
                <a:latin typeface="Monotype Corsiva" pitchFamily="66" charset="0"/>
              </a:rPr>
              <a:t>педагог МБОУ ДО "Городской детский эколого-биологический центр" г. Казани </a:t>
            </a:r>
            <a:r>
              <a:rPr lang="ru-RU" sz="2400" b="1" dirty="0" err="1">
                <a:latin typeface="Monotype Corsiva" pitchFamily="66" charset="0"/>
              </a:rPr>
              <a:t>Шкуро</a:t>
            </a:r>
            <a:r>
              <a:rPr lang="ru-RU" sz="2400" b="1" dirty="0">
                <a:latin typeface="Monotype Corsiva" pitchFamily="66" charset="0"/>
              </a:rPr>
              <a:t> Андрей Александрович.  На мероприятии присутствовала Тарханова </a:t>
            </a:r>
            <a:r>
              <a:rPr lang="ru-RU" sz="2400" b="1" dirty="0" err="1">
                <a:latin typeface="Monotype Corsiva" pitchFamily="66" charset="0"/>
              </a:rPr>
              <a:t>Алсу</a:t>
            </a:r>
            <a:r>
              <a:rPr lang="ru-RU" sz="2400" b="1" dirty="0">
                <a:latin typeface="Monotype Corsiva" pitchFamily="66" charset="0"/>
              </a:rPr>
              <a:t> </a:t>
            </a:r>
            <a:r>
              <a:rPr lang="ru-RU" sz="2400" b="1" dirty="0" err="1">
                <a:latin typeface="Monotype Corsiva" pitchFamily="66" charset="0"/>
              </a:rPr>
              <a:t>Абдрахмановна</a:t>
            </a:r>
            <a:r>
              <a:rPr lang="ru-RU" sz="2400" b="1" dirty="0">
                <a:latin typeface="Monotype Corsiva" pitchFamily="66" charset="0"/>
              </a:rPr>
              <a:t>, Республиканского общественного движения "Татарстан-новый </a:t>
            </a:r>
            <a:r>
              <a:rPr lang="ru-RU" sz="2400" b="1" dirty="0" smtClean="0">
                <a:latin typeface="Monotype Corsiva" pitchFamily="66" charset="0"/>
              </a:rPr>
              <a:t>век«, методист </a:t>
            </a:r>
            <a:r>
              <a:rPr lang="ru-RU" sz="2400" b="1" dirty="0">
                <a:latin typeface="Monotype Corsiva" pitchFamily="66" charset="0"/>
              </a:rPr>
              <a:t>отдела </a:t>
            </a:r>
            <a:r>
              <a:rPr lang="ru-RU" sz="2400" b="1" dirty="0" smtClean="0">
                <a:latin typeface="Monotype Corsiva" pitchFamily="66" charset="0"/>
              </a:rPr>
              <a:t>образования </a:t>
            </a:r>
            <a:r>
              <a:rPr lang="ru-RU" sz="2400" b="1" dirty="0" err="1">
                <a:latin typeface="Monotype Corsiva" pitchFamily="66" charset="0"/>
              </a:rPr>
              <a:t>Загрутдинова</a:t>
            </a:r>
            <a:r>
              <a:rPr lang="ru-RU" sz="2400" b="1" dirty="0">
                <a:latin typeface="Monotype Corsiva" pitchFamily="66" charset="0"/>
              </a:rPr>
              <a:t> </a:t>
            </a:r>
            <a:r>
              <a:rPr lang="ru-RU" sz="2400" b="1" dirty="0" err="1">
                <a:latin typeface="Monotype Corsiva" pitchFamily="66" charset="0"/>
              </a:rPr>
              <a:t>Ильсияр</a:t>
            </a:r>
            <a:r>
              <a:rPr lang="ru-RU" sz="2400" b="1" dirty="0">
                <a:latin typeface="Monotype Corsiva" pitchFamily="66" charset="0"/>
              </a:rPr>
              <a:t> </a:t>
            </a:r>
            <a:r>
              <a:rPr lang="ru-RU" sz="2400" b="1" dirty="0" err="1">
                <a:latin typeface="Monotype Corsiva" pitchFamily="66" charset="0"/>
              </a:rPr>
              <a:t>Зуфаровна</a:t>
            </a:r>
            <a:r>
              <a:rPr lang="ru-RU" sz="2400" b="1" dirty="0">
                <a:latin typeface="Monotype Corsiva" pitchFamily="66" charset="0"/>
              </a:rPr>
              <a:t>.</a:t>
            </a:r>
          </a:p>
        </p:txBody>
      </p:sp>
      <p:pic>
        <p:nvPicPr>
          <p:cNvPr id="2051" name="Picture 3" descr="C:\Users\Учитель\Desktop\экология\IMG_07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3" y="102323"/>
            <a:ext cx="2395054" cy="15984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Учитель\Desktop\экология\IMG_07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3" y="83309"/>
            <a:ext cx="2423544" cy="16174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Учитель\Desktop\экология\15-05-2018_16-02-03\IMG_06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60848"/>
            <a:ext cx="2880321" cy="1922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Учитель\Desktop\экология\15-05-2018_16-02-03\IMG_067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0418" y="116633"/>
            <a:ext cx="2373614" cy="1584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Учитель\Desktop\экология\15-05-2018_16-02-03\IMG_07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7" y="2060848"/>
            <a:ext cx="2880321" cy="1922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Учитель\Desktop\экология\IMG_073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2060848"/>
            <a:ext cx="2880320" cy="1922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0366" y="14496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Акции, </a:t>
            </a:r>
            <a:r>
              <a:rPr lang="ru-RU" sz="3600" b="1" dirty="0" err="1" smtClean="0">
                <a:solidFill>
                  <a:srgbClr val="C00000"/>
                </a:solidFill>
                <a:latin typeface="Monotype Corsiva" pitchFamily="66" charset="0"/>
              </a:rPr>
              <a:t>флешмобы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123" name="Picture 3" descr="C:\Users\Учитель\Downloads\0\IMG-20170605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16" y="2564904"/>
            <a:ext cx="3203848" cy="1922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Учитель\Downloads\0\IMG-20170610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977" y="4320460"/>
            <a:ext cx="3227877" cy="2420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Учитель\Desktop\Все с экрана\школа\Успешная школа_ 2016 г_ лицей-интернат_ г_ Буинск\ГРАНТ\УСПЕШНАЯ ШКОЛА\ГРАНТ\1064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3406" y="1268845"/>
            <a:ext cx="4807026" cy="3168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Учитель\Downloads\0\IMG-20170803-WA0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16" y="100806"/>
            <a:ext cx="3203848" cy="2402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Учитель\Desktop\экология\15-05-2018_15-59-14\IMG-20180428-WA0006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00" r="18604"/>
          <a:stretch/>
        </p:blipFill>
        <p:spPr bwMode="auto">
          <a:xfrm>
            <a:off x="3451902" y="4586144"/>
            <a:ext cx="2187984" cy="1959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Учитель\Desktop\экология\163018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86582"/>
            <a:ext cx="2972963" cy="1959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1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3653" y="116633"/>
            <a:ext cx="5007007" cy="136815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Нас видят в </a:t>
            </a:r>
            <a:r>
              <a:rPr lang="ru-RU" sz="3200" b="1" dirty="0" err="1" smtClean="0">
                <a:solidFill>
                  <a:srgbClr val="C00000"/>
                </a:solidFill>
                <a:latin typeface="Monotype Corsiva" pitchFamily="66" charset="0"/>
              </a:rPr>
              <a:t>инстаграмме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C:\Users\Учитель\Desktop\экология\15-05-2018_19-12-32\Screenshot_20180515-17034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72" y="174614"/>
            <a:ext cx="1156452" cy="2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Учитель\Desktop\экология\15-05-2018_19-12-32\Screenshot_20180515-171807_resized_20180515_07071825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5017" y="174614"/>
            <a:ext cx="1156452" cy="2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Учитель\Desktop\экология\15-05-2018_19-12-32\Screenshot_20180515-17181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555059"/>
            <a:ext cx="1156452" cy="2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Учитель\Desktop\экология\15-05-2018_19-12-32\Screenshot_20180515-17182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41435"/>
            <a:ext cx="1156452" cy="2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Учитель\Desktop\экология\15-05-2018_19-12-32\Screenshot_20180515-17195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7890" y="4541436"/>
            <a:ext cx="1156452" cy="2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Учитель\Desktop\экология\15-05-2018_19-12-32\Screenshot_20180515-171958_resized_20180515_07071836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4541" y="4543360"/>
            <a:ext cx="1163033" cy="206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Учитель\Desktop\экология\15-05-2018_19-12-32\Screenshot_20180515-17211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40" y="2420888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Учитель\Desktop\экология\15-05-2018_19-12-32\Screenshot_20180515-17213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7408" y="2420888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:\Users\Учитель\Desktop\экология\15-05-2018_19-12-32\Screenshot_20180515-17215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595" y="2420888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Учитель\Desktop\экология\15-05-2018_19-12-32\Screenshot_20180515-172158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4564" y="2420888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Учитель\Desktop\экология\15-05-2018_19-12-32\Screenshot_20180515-17220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8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C:\Users\Учитель\Desktop\экология\15-05-2018_19-12-32\Screenshot_20180515-172248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2836" y="2420888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C:\Users\Учитель\Desktop\экология\15-05-2018_19-12-32\Screenshot_20180515-17230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5002" y="2420887"/>
            <a:ext cx="1139484" cy="20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C:\Users\Учитель\Desktop\экология\15-05-2018_19-12-32\Screenshot_20180515-17232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40" y="4509120"/>
            <a:ext cx="1170695" cy="208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:\Users\Учитель\Desktop\экология\15-05-2018_19-12-32\Screenshot_20180515-172328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7316" y="4541437"/>
            <a:ext cx="1156452" cy="20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C:\Users\Учитель\Desktop\экология\15-05-2018_19-12-32\Screenshot_20180515-17204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6264" y="4541437"/>
            <a:ext cx="1158895" cy="206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2582172" y="1202571"/>
            <a:ext cx="3183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Подписывайтесь на нашу школу:   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3092" name="Picture 20" descr="C:\Users\Учитель\Desktop\экология\Screenshot_20180515-225653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8317" y="1661857"/>
            <a:ext cx="3198366" cy="56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4174114" y="1596689"/>
            <a:ext cx="1034011" cy="284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55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0"/>
            <a:ext cx="5252120" cy="12241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Нас читают в </a:t>
            </a:r>
            <a:r>
              <a:rPr lang="en-US" sz="3200" b="1" dirty="0" smtClean="0">
                <a:solidFill>
                  <a:srgbClr val="C00000"/>
                </a:solidFill>
                <a:latin typeface="Monotype Corsiva" pitchFamily="66" charset="0"/>
              </a:rPr>
              <a:t>edu.tatar.ru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6309320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onotype Corsiva" pitchFamily="66" charset="0"/>
              </a:rPr>
              <a:t>https://edu.tatar.ru/buinsk/lic-int/sch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2290" name="Picture 2" descr="C:\Users\Учитель\Desktop\экология\Новая папка\Screenshot_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45" t="37673"/>
          <a:stretch/>
        </p:blipFill>
        <p:spPr bwMode="auto">
          <a:xfrm>
            <a:off x="26866" y="143060"/>
            <a:ext cx="3155790" cy="1181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Учитель\Desktop\экология\Новая папка\Screenshot_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1" t="11341" b="18731"/>
          <a:stretch/>
        </p:blipFill>
        <p:spPr bwMode="auto">
          <a:xfrm>
            <a:off x="40737" y="1636224"/>
            <a:ext cx="4159597" cy="12388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Учитель\Desktop\экология\Новая папка\Screenshot_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849" b="18649"/>
          <a:stretch/>
        </p:blipFill>
        <p:spPr bwMode="auto">
          <a:xfrm>
            <a:off x="-33861" y="3573015"/>
            <a:ext cx="4267200" cy="1204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Учитель\Desktop\экология\Новая папка\Screenshot_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4242" y="1475455"/>
            <a:ext cx="4267200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Учитель\Desktop\экология\Новая папка\Screenshot_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4242" y="3804270"/>
            <a:ext cx="4267200" cy="1409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Учитель\Desktop\экология\Новая папка\Screenshot_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639" y="5028280"/>
            <a:ext cx="4267200" cy="142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517740" y="5414805"/>
            <a:ext cx="2462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Адрес сайта нашей школы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652120" y="5784137"/>
            <a:ext cx="1015722" cy="525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746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404664"/>
            <a:ext cx="5576664" cy="10081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Экологическая конференция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7170" name="Picture 2" descr="C:\Users\Учитель\Downloads\1\27-02-2018_16-22-55\Новая папка\IMG_0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58" y="66368"/>
            <a:ext cx="2953982" cy="1971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Учитель\Downloads\1\27-02-2018_16-22-55\Новая папка\IMG_0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58" y="2321577"/>
            <a:ext cx="2953982" cy="1971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Учитель\Downloads\1\27-02-2018_16-22-55\Новая папка\IMG_04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65251"/>
            <a:ext cx="5495874" cy="3668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Учитель\Downloads\1\27-02-2018_16-22-55\Новая папка\IMG_045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755" y="4482415"/>
            <a:ext cx="2953085" cy="1970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1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37538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Проекты наших учащихся .</a:t>
            </a:r>
            <a:b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Макеты работ.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1266" name="Picture 2" descr="C:\Users\Учитель\Downloads\0\День города 2017\20170830_1558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08432"/>
            <a:ext cx="3614400" cy="271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Учитель\Desktop\Все с экрана\школа\Успешная школа_ 2016 г_ лицей-интернат_ г_ Буинск\ГРАНТ\УСПЕШНАЯ ШКОЛА\Успешная школа\фотки\IMG_20160305_1341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36" b="11452"/>
          <a:stretch/>
        </p:blipFill>
        <p:spPr bwMode="auto">
          <a:xfrm>
            <a:off x="234792" y="137538"/>
            <a:ext cx="2422024" cy="329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Учитель\Desktop\Все с экрана\1нов\грамоты Эльвины\НАЧАЛЬНАЯ ШКОЛА\Ученик года\30-03-2017_23-29-12\IMG-20170410-WA000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453" b="2993"/>
          <a:stretch/>
        </p:blipFill>
        <p:spPr bwMode="auto">
          <a:xfrm>
            <a:off x="251520" y="3000673"/>
            <a:ext cx="2376264" cy="37185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Учитель\Desktop\экология\Screenshot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4603" y="1534656"/>
            <a:ext cx="3259566" cy="2495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67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1592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Monotype Corsiva" pitchFamily="66" charset="0"/>
              </a:rPr>
              <a:t>Давайте вместе Землю украшать,</a:t>
            </a:r>
            <a:br>
              <a:rPr lang="ru-RU" sz="2000" b="1" dirty="0">
                <a:latin typeface="Monotype Corsiva" pitchFamily="66" charset="0"/>
              </a:rPr>
            </a:br>
            <a:r>
              <a:rPr lang="ru-RU" sz="2000" b="1" dirty="0">
                <a:latin typeface="Monotype Corsiva" pitchFamily="66" charset="0"/>
              </a:rPr>
              <a:t>Сажать сады, цветы сажать повсюду.</a:t>
            </a:r>
            <a:br>
              <a:rPr lang="ru-RU" sz="2000" b="1" dirty="0">
                <a:latin typeface="Monotype Corsiva" pitchFamily="66" charset="0"/>
              </a:rPr>
            </a:br>
            <a:r>
              <a:rPr lang="ru-RU" sz="2000" b="1" dirty="0">
                <a:latin typeface="Monotype Corsiva" pitchFamily="66" charset="0"/>
              </a:rPr>
              <a:t>Давайте вместе Землю уважать.</a:t>
            </a:r>
          </a:p>
          <a:p>
            <a:r>
              <a:rPr lang="ru-RU" sz="2000" b="1" dirty="0">
                <a:latin typeface="Monotype Corsiva" pitchFamily="66" charset="0"/>
              </a:rPr>
              <a:t>И относиться с нежностью, как к чуду!</a:t>
            </a:r>
          </a:p>
        </p:txBody>
      </p:sp>
      <p:pic>
        <p:nvPicPr>
          <p:cNvPr id="13315" name="Picture 3" descr="C:\Users\Учитель\Desktop\Все с экрана\1нов\грамоты Эльвины\5-11 класс\дружный класс\экология фото\28-11-2017_15-35-33\20171128_1119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08501" y="2636912"/>
            <a:ext cx="4892971" cy="3669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Учитель\Desktop\Все с экрана\1нов\грамоты Эльвины\5-11 класс\дружный класс\экология фото\28-11-2017_15-35-33\20171128_1125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71" y="81117"/>
            <a:ext cx="4463845" cy="3347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1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Учитель\Downloads\P_20180413_1501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458" y="142099"/>
            <a:ext cx="2654342" cy="19907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Учитель\Downloads\P_20180413_1502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2612718" cy="1959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Учитель\Downloads\P_20180418_13241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061" y="4509120"/>
            <a:ext cx="2747755" cy="20608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907704" y="-171400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22 апреля  - День Земли!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47864" y="764704"/>
            <a:ext cx="4572000" cy="627864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Земля - прекрасная планета,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В </a:t>
            </a:r>
            <a:r>
              <a:rPr lang="ru-RU" sz="2400" b="1" dirty="0" err="1">
                <a:latin typeface="Monotype Corsiva" pitchFamily="66" charset="0"/>
              </a:rPr>
              <a:t>сияньи</a:t>
            </a:r>
            <a:r>
              <a:rPr lang="ru-RU" sz="2400" b="1" dirty="0">
                <a:latin typeface="Monotype Corsiva" pitchFamily="66" charset="0"/>
              </a:rPr>
              <a:t> солнечных лучей.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Люблю встречать твои рассветы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И слышать, как течет ручей.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Смотреть, как волны набегают,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Играя галькой на ходу,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Как птицы с юга прилетают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 большому старому пруду.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Деревьев робкие листочки,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И запах трав в немой ночи.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Как на деревьях бухнут почки,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Как дятел по коре стучит.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Твои рассветы и закаты,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Равнины, реки и поля.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Все, чем с рождением когда-то</a:t>
            </a:r>
            <a:br>
              <a:rPr lang="ru-RU" sz="2400" b="1" dirty="0">
                <a:latin typeface="Monotype Corsiva" pitchFamily="66" charset="0"/>
              </a:rPr>
            </a:br>
            <a:r>
              <a:rPr lang="ru-RU" sz="2400" b="1" dirty="0">
                <a:latin typeface="Monotype Corsiva" pitchFamily="66" charset="0"/>
              </a:rPr>
              <a:t>Нас одарила </a:t>
            </a:r>
            <a:r>
              <a:rPr lang="ru-RU" sz="2400" b="1" dirty="0" smtClean="0">
                <a:latin typeface="Monotype Corsiva" pitchFamily="66" charset="0"/>
              </a:rPr>
              <a:t>мать-Земля.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194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экология\Screensho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Учитель\Desktop\экология\p26_e7pxkhabq0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61120" cy="9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3568" y="76470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Давайте, друзья, в любую погоду</a:t>
            </a:r>
          </a:p>
          <a:p>
            <a:r>
              <a:rPr lang="ru-RU" sz="2400" b="1" dirty="0" smtClean="0">
                <a:latin typeface="Monotype Corsiva" pitchFamily="66" charset="0"/>
              </a:rPr>
              <a:t>Будем беречь </a:t>
            </a:r>
            <a:r>
              <a:rPr lang="ru-RU" sz="2400" b="1" dirty="0" err="1" smtClean="0">
                <a:latin typeface="Monotype Corsiva" pitchFamily="66" charset="0"/>
              </a:rPr>
              <a:t>роднуюю</a:t>
            </a:r>
            <a:r>
              <a:rPr lang="ru-RU" sz="2400" b="1" dirty="0">
                <a:latin typeface="Monotype Corsiva" pitchFamily="66" charset="0"/>
              </a:rPr>
              <a:t> </a:t>
            </a:r>
            <a:r>
              <a:rPr lang="ru-RU" sz="2400" b="1" dirty="0" smtClean="0">
                <a:latin typeface="Monotype Corsiva" pitchFamily="66" charset="0"/>
              </a:rPr>
              <a:t>ПРИРОДУ!</a:t>
            </a:r>
          </a:p>
          <a:p>
            <a:r>
              <a:rPr lang="ru-RU" sz="2400" b="1" dirty="0" smtClean="0">
                <a:latin typeface="Monotype Corsiva" pitchFamily="66" charset="0"/>
              </a:rPr>
              <a:t>И от любви заботливой нашей, </a:t>
            </a:r>
          </a:p>
          <a:p>
            <a:r>
              <a:rPr lang="ru-RU" sz="2400" b="1" dirty="0" smtClean="0">
                <a:latin typeface="Monotype Corsiva" pitchFamily="66" charset="0"/>
              </a:rPr>
              <a:t>Станет земля и богаче, и краше!</a:t>
            </a:r>
          </a:p>
          <a:p>
            <a:endParaRPr lang="ru-RU" sz="2400" b="1" dirty="0">
              <a:latin typeface="Monotype Corsiva" pitchFamily="66" charset="0"/>
            </a:endParaRPr>
          </a:p>
          <a:p>
            <a:r>
              <a:rPr lang="ru-RU" sz="2400" b="1" dirty="0" smtClean="0">
                <a:latin typeface="Monotype Corsiva" pitchFamily="66" charset="0"/>
              </a:rPr>
              <a:t>Помните, взрослые, помните, дети!</a:t>
            </a:r>
          </a:p>
          <a:p>
            <a:r>
              <a:rPr lang="ru-RU" sz="2400" b="1" dirty="0" smtClean="0">
                <a:latin typeface="Monotype Corsiva" pitchFamily="66" charset="0"/>
              </a:rPr>
              <a:t>Помните – что, красота на планете, </a:t>
            </a:r>
          </a:p>
          <a:p>
            <a:r>
              <a:rPr lang="ru-RU" sz="2400" b="1" dirty="0" smtClean="0">
                <a:latin typeface="Monotype Corsiva" pitchFamily="66" charset="0"/>
              </a:rPr>
              <a:t>Будет зависеть только от нас.</a:t>
            </a:r>
          </a:p>
          <a:p>
            <a:r>
              <a:rPr lang="ru-RU" sz="2400" b="1" dirty="0" smtClean="0">
                <a:latin typeface="Monotype Corsiva" pitchFamily="66" charset="0"/>
              </a:rPr>
              <a:t>Не забывайте об этом сейчас. </a:t>
            </a:r>
          </a:p>
          <a:p>
            <a:r>
              <a:rPr lang="ru-RU" sz="2400" b="1" dirty="0" smtClean="0">
                <a:latin typeface="Monotype Corsiva" pitchFamily="66" charset="0"/>
              </a:rPr>
              <a:t>Планету живую сберечь для народа.</a:t>
            </a:r>
          </a:p>
          <a:p>
            <a:r>
              <a:rPr lang="ru-RU" sz="2400" b="1" dirty="0" smtClean="0">
                <a:latin typeface="Monotype Corsiva" pitchFamily="66" charset="0"/>
              </a:rPr>
              <a:t>И пусть восхваляет гимн жизни</a:t>
            </a:r>
          </a:p>
          <a:p>
            <a:r>
              <a:rPr lang="ru-RU" sz="2400" b="1" dirty="0" smtClean="0">
                <a:latin typeface="Monotype Corsiva" pitchFamily="66" charset="0"/>
              </a:rPr>
              <a:t>                                      - ПРИРОДА!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71800" y="5445224"/>
            <a:ext cx="60100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>Работу выполнили:</a:t>
            </a:r>
          </a:p>
          <a:p>
            <a:r>
              <a:rPr lang="ru-RU" sz="2000" b="1" dirty="0" smtClean="0">
                <a:latin typeface="Monotype Corsiva" pitchFamily="66" charset="0"/>
              </a:rPr>
              <a:t>ЗДВР:  </a:t>
            </a:r>
            <a:r>
              <a:rPr lang="ru-RU" sz="2000" b="1" dirty="0" err="1" smtClean="0">
                <a:latin typeface="Monotype Corsiva" pitchFamily="66" charset="0"/>
              </a:rPr>
              <a:t>Галиева</a:t>
            </a:r>
            <a:r>
              <a:rPr lang="ru-RU" sz="2000" b="1" dirty="0" smtClean="0">
                <a:latin typeface="Monotype Corsiva" pitchFamily="66" charset="0"/>
              </a:rPr>
              <a:t> Гульнара </a:t>
            </a:r>
            <a:r>
              <a:rPr lang="ru-RU" sz="2000" b="1" dirty="0" err="1" smtClean="0">
                <a:latin typeface="Monotype Corsiva" pitchFamily="66" charset="0"/>
              </a:rPr>
              <a:t>Аринатовна</a:t>
            </a:r>
            <a:endParaRPr lang="ru-RU" sz="2000" b="1" dirty="0" smtClean="0">
              <a:latin typeface="Monotype Corsiva" pitchFamily="66" charset="0"/>
            </a:endParaRPr>
          </a:p>
          <a:p>
            <a:r>
              <a:rPr lang="ru-RU" sz="2000" b="1" dirty="0" smtClean="0">
                <a:latin typeface="Monotype Corsiva" pitchFamily="66" charset="0"/>
              </a:rPr>
              <a:t>Воспитатель общежития: </a:t>
            </a:r>
            <a:r>
              <a:rPr lang="ru-RU" sz="2000" b="1" dirty="0" err="1" smtClean="0">
                <a:latin typeface="Monotype Corsiva" pitchFamily="66" charset="0"/>
              </a:rPr>
              <a:t>Аслямова</a:t>
            </a:r>
            <a:r>
              <a:rPr lang="ru-RU" sz="2000" b="1" dirty="0" smtClean="0">
                <a:latin typeface="Monotype Corsiva" pitchFamily="66" charset="0"/>
              </a:rPr>
              <a:t> Эльвира </a:t>
            </a:r>
            <a:r>
              <a:rPr lang="ru-RU" sz="2000" b="1" dirty="0" err="1" smtClean="0">
                <a:latin typeface="Monotype Corsiva" pitchFamily="66" charset="0"/>
              </a:rPr>
              <a:t>Шагитовна</a:t>
            </a:r>
            <a:endParaRPr lang="ru-RU" sz="20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81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315</Words>
  <Application>Microsoft Office PowerPoint</Application>
  <PresentationFormat>Экран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Наша школа в цветах.</vt:lpstr>
      <vt:lpstr>Открытые уроки, классные часы и  родительские собрания,  посвященные экологии.</vt:lpstr>
      <vt:lpstr>Благоустройство  территории школы  и города Буинска.</vt:lpstr>
      <vt:lpstr>Слайд 7</vt:lpstr>
      <vt:lpstr>Праздник осени. «Мисс весна – 2018»</vt:lpstr>
      <vt:lpstr>Участники районного конкурса  «Секреты дружного класса».  Номинация «Экология»</vt:lpstr>
      <vt:lpstr>Слайд 10</vt:lpstr>
      <vt:lpstr>Слайд 11</vt:lpstr>
      <vt:lpstr>Беседа с воспитанниками  ДОУ «Аленушка» «Давайте беречь нашу землю»</vt:lpstr>
      <vt:lpstr>Увидел - убери…</vt:lpstr>
      <vt:lpstr>Интерактивное мероприятие для детей 5-6 - х классов провел педагог МБОУ ДО "Городской детский эколого-биологический центр" г. Казани Шкуро Андрей Александрович.  На мероприятии присутствовала Тарханова Алсу Абдрахмановна, Республиканского общественного движения "Татарстан-новый век«, методист отдела образования Загрутдинова Ильсияр Зуфаровна.</vt:lpstr>
      <vt:lpstr>Акции, флешмобы.</vt:lpstr>
      <vt:lpstr>Нас видят в инстаграмме</vt:lpstr>
      <vt:lpstr>Нас читают в edu.tatar.ru</vt:lpstr>
      <vt:lpstr>Экологическая конференция</vt:lpstr>
      <vt:lpstr>Проекты наших учащихся . Макеты работ.</vt:lpstr>
      <vt:lpstr>Слайд 20</vt:lpstr>
      <vt:lpstr>22 апреля  - День Земли!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ILMIRA</cp:lastModifiedBy>
  <cp:revision>32</cp:revision>
  <dcterms:created xsi:type="dcterms:W3CDTF">2018-05-15T16:41:44Z</dcterms:created>
  <dcterms:modified xsi:type="dcterms:W3CDTF">2019-12-10T17:07:50Z</dcterms:modified>
</cp:coreProperties>
</file>