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4" d="100"/>
          <a:sy n="84" d="100"/>
        </p:scale>
        <p:origin x="-186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57363"/>
            <a:ext cx="7772400" cy="1643075"/>
          </a:xfrm>
        </p:spPr>
        <p:txBody>
          <a:bodyPr>
            <a:normAutofit fontScale="90000"/>
          </a:bodyPr>
          <a:lstStyle/>
          <a:p>
            <a:r>
              <a:rPr lang="ru-RU" sz="5300" b="1" u="sng" dirty="0" smtClean="0">
                <a:solidFill>
                  <a:srgbClr val="C00000"/>
                </a:solidFill>
                <a:latin typeface="Book Antiqua" pitchFamily="18" charset="0"/>
              </a:rPr>
              <a:t>Масленица — начало сырной недели</a:t>
            </a:r>
            <a:r>
              <a:rPr lang="ru-RU" sz="4900" b="1" u="sng" dirty="0" smtClean="0">
                <a:solidFill>
                  <a:srgbClr val="C00000"/>
                </a:solidFill>
                <a:latin typeface="Book Antiqua" pitchFamily="18" charset="0"/>
              </a:rPr>
              <a:t/>
            </a:r>
            <a:br>
              <a:rPr lang="ru-RU" sz="4900" b="1" u="sng" dirty="0" smtClean="0">
                <a:solidFill>
                  <a:srgbClr val="C00000"/>
                </a:solidFill>
                <a:latin typeface="Book Antiqua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242411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Arial Black" pitchFamily="34" charset="0"/>
              </a:rPr>
              <a:t>С Масленицей ласковой поздравляем вас,</a:t>
            </a:r>
            <a:br>
              <a:rPr lang="ru-RU" sz="2400" b="1" dirty="0" smtClean="0">
                <a:solidFill>
                  <a:srgbClr val="00B050"/>
                </a:solidFill>
                <a:latin typeface="Arial Black" pitchFamily="34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Arial Black" pitchFamily="34" charset="0"/>
              </a:rPr>
              <a:t>Пирогам повластвовать наступает час.</a:t>
            </a:r>
            <a:br>
              <a:rPr lang="ru-RU" sz="2400" b="1" dirty="0" smtClean="0">
                <a:solidFill>
                  <a:srgbClr val="00B050"/>
                </a:solidFill>
                <a:latin typeface="Arial Black" pitchFamily="34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Arial Black" pitchFamily="34" charset="0"/>
              </a:rPr>
              <a:t>Без блинов не сладятся проводы зимы,</a:t>
            </a:r>
            <a:br>
              <a:rPr lang="ru-RU" sz="2400" b="1" dirty="0" smtClean="0">
                <a:solidFill>
                  <a:srgbClr val="00B050"/>
                </a:solidFill>
                <a:latin typeface="Arial Black" pitchFamily="34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Arial Black" pitchFamily="34" charset="0"/>
              </a:rPr>
              <a:t>К песне, к шутке, к радости приглашаем мы!</a:t>
            </a:r>
            <a:endParaRPr lang="ru-RU" sz="2400" b="1" dirty="0">
              <a:solidFill>
                <a:srgbClr val="00B05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Масленица — древний славянский праздник с многочисленными обычаями, через века дошедший до наших дней. 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/>
          <a:lstStyle/>
          <a:p>
            <a:r>
              <a:rPr lang="ru-RU" b="1" dirty="0" smtClean="0"/>
              <a:t>Масленица, открывающая сырную неделю, — это веселые проводы зимы, озаренные радостным ожиданием близкого тепла,</a:t>
            </a:r>
            <a:r>
              <a:rPr lang="en-US" b="1" dirty="0" smtClean="0"/>
              <a:t> </a:t>
            </a:r>
            <a:r>
              <a:rPr lang="ru-RU" dirty="0" smtClean="0"/>
              <a:t>весеннего обновления природы. Даже блины, непременный атрибут масленицы, имели ритуальное значение: круглые, румяные, горячие, они являли собой символ солнца, которое все ярче разгоралось, удлиняя дни. </a:t>
            </a:r>
            <a:endParaRPr lang="ru-RU" dirty="0"/>
          </a:p>
        </p:txBody>
      </p:sp>
      <p:pic>
        <p:nvPicPr>
          <p:cNvPr id="1026" name="Picture 2" descr="http://stihotvorenija.ucoz.ru/_si/1/s489795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643050"/>
            <a:ext cx="7429552" cy="5046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Проходили века, менялась жизнь, </a:t>
            </a:r>
            <a:r>
              <a:rPr lang="ru-RU" b="1" dirty="0" smtClean="0"/>
              <a:t>с принятием на Руси христианства появились новые, церковные праздники, но широкая Масленица продолжала жить.</a:t>
            </a:r>
            <a:r>
              <a:rPr lang="ru-RU" dirty="0" smtClean="0"/>
              <a:t> Ее встречали и провожали с той же неудержимой удалью, что и в языческие времена. </a:t>
            </a:r>
            <a:endParaRPr lang="en-US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C00000"/>
                </a:solidFill>
                <a:latin typeface="Arial Black" pitchFamily="34" charset="0"/>
              </a:rPr>
              <a:t>       </a:t>
            </a:r>
            <a:endParaRPr lang="ru-RU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buNone/>
            </a:pPr>
            <a:endParaRPr lang="ru-RU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buNone/>
            </a:pPr>
            <a:endParaRPr lang="ru-RU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ru-RU" b="1" dirty="0" err="1" smtClean="0">
                <a:solidFill>
                  <a:srgbClr val="C00000"/>
                </a:solidFill>
                <a:latin typeface="Arial Black" pitchFamily="34" charset="0"/>
              </a:rPr>
              <a:t>Широкорожая</a:t>
            </a:r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 Масленица,</a:t>
            </a:r>
            <a:b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Мы тобою хвалимся,</a:t>
            </a:r>
            <a:b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На горах катаемся,</a:t>
            </a:r>
            <a:b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Блинами объедаемся!</a:t>
            </a:r>
            <a:endParaRPr lang="ru-RU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18434" name="Picture 2" descr="http://market.hodak.biz/images/stories/Maslenica_su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0"/>
            <a:ext cx="7715304" cy="4000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r>
              <a:rPr lang="ru-RU" b="1" dirty="0" smtClean="0"/>
              <a:t>Царь Алексей Михайлович самыми строгими мерами старался утихомирить своих разудалых подданных. Воеводы рассылали по градам и весям царские указы, то запрещая частное винокурение, то требуя, чтобы россияне в азартные игры не играли, кулачных боев не проводили. Но ни грозные царские указы, ни наставления патриарха не в силах были совладать с бьющим через край весельем.</a:t>
            </a:r>
            <a:endParaRPr lang="ru-RU" b="1" dirty="0"/>
          </a:p>
        </p:txBody>
      </p:sp>
      <p:pic>
        <p:nvPicPr>
          <p:cNvPr id="17410" name="Picture 2" descr="http://www.socionik-light.com/foto/12805414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910541"/>
            <a:ext cx="3714776" cy="5052095"/>
          </a:xfrm>
          <a:prstGeom prst="rect">
            <a:avLst/>
          </a:prstGeom>
          <a:noFill/>
        </p:spPr>
      </p:pic>
      <p:pic>
        <p:nvPicPr>
          <p:cNvPr id="17412" name="Picture 4" descr="http://cs319321.userapi.com/v319321912/cc9/TWyLUoZYYu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928669"/>
            <a:ext cx="4286280" cy="5495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На каждый день масленой недели существовали определенные обряды.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 descr="http://demiart.ru/forum/journal_uploads/j23675_12354084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00174"/>
            <a:ext cx="8358246" cy="51521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В понедельник — встреча Масленицы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51149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</a:rPr>
              <a:t>Как на масленой неделе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</a:rPr>
              <a:t>Из печи блины летели!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</a:rPr>
              <a:t>С пылу, с жару, из печи,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</a:rPr>
              <a:t>Все румяны, горячи!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</a:rPr>
              <a:t>Масленица, угощай!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</a:rPr>
              <a:t>Всем </a:t>
            </a:r>
            <a:r>
              <a:rPr lang="ru-RU" sz="2800" b="1" dirty="0" err="1" smtClean="0">
                <a:solidFill>
                  <a:srgbClr val="0070C0"/>
                </a:solidFill>
              </a:rPr>
              <a:t>блиночков</a:t>
            </a:r>
            <a:r>
              <a:rPr lang="ru-RU" sz="2800" b="1" dirty="0" smtClean="0">
                <a:solidFill>
                  <a:srgbClr val="0070C0"/>
                </a:solidFill>
              </a:rPr>
              <a:t> подавай.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</a:rPr>
              <a:t>С пылу, с жару - разбирайте!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</a:rPr>
              <a:t>Похвалить не забывайте.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15362" name="Picture 2" descr="http://images.cards.mail.ru/74/c4/547d1e8fa0b5e82b59adaf72490cc474.jpg"/>
          <p:cNvPicPr>
            <a:picLocks noChangeAspect="1" noChangeArrowheads="1"/>
          </p:cNvPicPr>
          <p:nvPr/>
        </p:nvPicPr>
        <p:blipFill>
          <a:blip r:embed="rId2"/>
          <a:srcRect b="92"/>
          <a:stretch>
            <a:fillRect/>
          </a:stretch>
        </p:blipFill>
        <p:spPr bwMode="auto">
          <a:xfrm>
            <a:off x="4500562" y="1571612"/>
            <a:ext cx="4643438" cy="50062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Во вторник —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заигрыши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2" name="Picture 2" descr="http://www.navigator-tour.ru/var/i/1470/33a9b7/b486de5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428736"/>
            <a:ext cx="4608981" cy="4857784"/>
          </a:xfrm>
          <a:prstGeom prst="rect">
            <a:avLst/>
          </a:prstGeom>
          <a:noFill/>
        </p:spPr>
      </p:pic>
      <p:pic>
        <p:nvPicPr>
          <p:cNvPr id="20484" name="Picture 4" descr="http://proxy10.media.online.ua/uol/r3-9e7f87e382/4f436807449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214422"/>
            <a:ext cx="8358246" cy="53806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42852"/>
            <a:ext cx="4352956" cy="657229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В среду масленой недели, тещи приглашали на блины зятьев с женами. Особенно этот обычай соблюдался в отношении молодых, недавно поженившихся. Наверняка отсюда и пошло выражение «к теще на блины». 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19458" name="Picture 2" descr="http://www.slavyanskaya-kultura.ru/images/abtg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4347" y="714356"/>
            <a:ext cx="5237110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u="sng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В широкий четверг происходили самые людные санные катания.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1506" name="Picture 2" descr="http://i1187.photobucket.com/albums/z382/zavpavlyuk/4828179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7072363" cy="4956013"/>
          </a:xfrm>
          <a:prstGeom prst="rect">
            <a:avLst/>
          </a:prstGeom>
          <a:noFill/>
        </p:spPr>
      </p:pic>
      <p:pic>
        <p:nvPicPr>
          <p:cNvPr id="21508" name="Picture 4" descr="http://www.pravoslavie.ru/sas/image/100271/27148.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1500174"/>
            <a:ext cx="3071802" cy="4933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В пятницу — тещины вечерки — зятья звали тещу на угощение. 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://www.tula.rodgor.ru/news_images/2mesto%20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7" y="571480"/>
            <a:ext cx="4660388" cy="60274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Arial Black" pitchFamily="34" charset="0"/>
              </a:rPr>
              <a:t> Суббота отводилась </a:t>
            </a:r>
            <a:r>
              <a:rPr lang="ru-RU" dirty="0" err="1" smtClean="0">
                <a:latin typeface="Arial Black" pitchFamily="34" charset="0"/>
              </a:rPr>
              <a:t>золовкиным</a:t>
            </a:r>
            <a:r>
              <a:rPr lang="ru-RU" dirty="0" smtClean="0">
                <a:latin typeface="Arial Black" pitchFamily="34" charset="0"/>
              </a:rPr>
              <a:t> посиделкам.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554" name="Picture 2" descr="http://900igr.net/data/istorija/3-Maslenitsa.files/0022-051-Pjatnitsa-tjoschiny-vecher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0478" y="1500174"/>
            <a:ext cx="7460016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Georgia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eorgia" pitchFamily="18" charset="0"/>
              </a:rPr>
              <a:t>Прощеное воскресенье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</a:rPr>
            </a:br>
            <a:endParaRPr lang="ru-RU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 этот день в церквях на литургии читается Евангелие с частью из Нагорной Проповеди, где говорится о прощении обид ближним, без чего мы не можем получить прощения грехов от Отца Небесного, о посте, и о собирании небесных сокровищ. 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Сообразно с этим Евангельским чтением, </a:t>
            </a:r>
            <a:r>
              <a:rPr lang="ru-RU" b="1" dirty="0" smtClean="0"/>
              <a:t>христиане имеют благочестивый обычай просить в этот день друг у друга прощения грехов</a:t>
            </a:r>
            <a:r>
              <a:rPr lang="ru-RU" dirty="0" smtClean="0"/>
              <a:t>, ведомых и неведомых обид и принимать все меры к примирению с враждующими.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2530" name="Picture 2" descr="http://s005.radikal.ru/i211/1103/5b/3bb7aee681f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23894"/>
            <a:ext cx="8143932" cy="5429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://img-fotki.yandex.ru/get/6100/118261816.13/0_6c17e_6cb27b8_XL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3" y="285728"/>
            <a:ext cx="8854287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Рецепт блинов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14422"/>
            <a:ext cx="4786314" cy="4911741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Продукты: мука пшеничная - 3 стакана, мука гречневая - 1 стакан, сметана - 2 стакана, молоко - 1 стакан, вода - 1 стакан, яичный белок - 5 шт., масло сливочное - 50 г, дрожжи - 30 г, сахар - 1 ст. ложка, соль Растворите дрожжи в теплой смеси молока и воды, добавьте гречневую муку, перемешайте и поставьте опару в теплое место.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352956" cy="528641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Сметану соедините с пшеничной мукой и замесите негустое тесто. Добавьте взбитые яичные белки, размягченное масло, соль, сахар и перемешайте.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Когда опара подойдет, соедините ее с тестом, вымесите и снова поставьте в теплое место. После того, как тесто поднимется, выпекайте блины на сковороде до образования румяной корочки с обеих сторон.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Подавайте с маслом, сметаной или икрой.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6626" name="Picture 2" descr="Лучшие рецепты блинов на Масленицу - 2012!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5715016"/>
            <a:ext cx="1905000" cy="1028701"/>
          </a:xfrm>
          <a:prstGeom prst="rect">
            <a:avLst/>
          </a:prstGeom>
          <a:noFill/>
        </p:spPr>
      </p:pic>
      <p:pic>
        <p:nvPicPr>
          <p:cNvPr id="26628" name="Picture 4" descr="Лучшие рецепты блинов на Масленицу - 2012!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4071942"/>
            <a:ext cx="1905000" cy="1428750"/>
          </a:xfrm>
          <a:prstGeom prst="rect">
            <a:avLst/>
          </a:prstGeom>
          <a:noFill/>
        </p:spPr>
      </p:pic>
      <p:pic>
        <p:nvPicPr>
          <p:cNvPr id="26630" name="Picture 6" descr="Лучшие рецепты блинов на Масленицу - 2012!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4286256"/>
            <a:ext cx="1905000" cy="1628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8940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rgbClr val="C00000"/>
                </a:solidFill>
                <a:latin typeface="Impact" pitchFamily="34" charset="0"/>
              </a:rPr>
              <a:t>Спасибо </a:t>
            </a:r>
            <a:br>
              <a:rPr lang="ru-RU" dirty="0" smtClean="0">
                <a:solidFill>
                  <a:srgbClr val="C00000"/>
                </a:solidFill>
                <a:latin typeface="Impact" pitchFamily="34" charset="0"/>
              </a:rPr>
            </a:br>
            <a:r>
              <a:rPr lang="ru-RU" dirty="0" smtClean="0">
                <a:solidFill>
                  <a:srgbClr val="C00000"/>
                </a:solidFill>
                <a:latin typeface="Impact" pitchFamily="34" charset="0"/>
              </a:rPr>
              <a:t>за внимание!</a:t>
            </a:r>
            <a:br>
              <a:rPr lang="ru-RU" dirty="0" smtClean="0">
                <a:solidFill>
                  <a:srgbClr val="C00000"/>
                </a:solidFill>
                <a:latin typeface="Impact" pitchFamily="34" charset="0"/>
              </a:rPr>
            </a:br>
            <a:r>
              <a:rPr lang="ru-RU" smtClean="0">
                <a:solidFill>
                  <a:srgbClr val="C00000"/>
                </a:solidFill>
                <a:latin typeface="Impact" pitchFamily="34" charset="0"/>
              </a:rPr>
              <a:t>Широкой вам</a:t>
            </a:r>
            <a:br>
              <a:rPr lang="ru-RU" smtClean="0">
                <a:solidFill>
                  <a:srgbClr val="C00000"/>
                </a:solidFill>
                <a:latin typeface="Impact" pitchFamily="34" charset="0"/>
              </a:rPr>
            </a:br>
            <a:r>
              <a:rPr lang="ru-RU" smtClean="0">
                <a:solidFill>
                  <a:srgbClr val="C00000"/>
                </a:solidFill>
                <a:latin typeface="Impact" pitchFamily="34" charset="0"/>
              </a:rPr>
              <a:t> Масленицы!</a:t>
            </a:r>
            <a:endParaRPr lang="ru-RU" dirty="0">
              <a:solidFill>
                <a:srgbClr val="C00000"/>
              </a:solidFill>
              <a:latin typeface="Impact" pitchFamily="34" charset="0"/>
            </a:endParaRPr>
          </a:p>
        </p:txBody>
      </p:sp>
      <p:pic>
        <p:nvPicPr>
          <p:cNvPr id="27650" name="Picture 2" descr="http://img1.liveinternet.ru/images/attach/c/2/71/337/71337511_1298853441_54932880_Forgiven_Sunday_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4572000" cy="6096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9">
      <a:dk1>
        <a:sysClr val="windowText" lastClr="000000"/>
      </a:dk1>
      <a:lt1>
        <a:srgbClr val="FFFF00"/>
      </a:lt1>
      <a:dk2>
        <a:srgbClr val="1F497D"/>
      </a:dk2>
      <a:lt2>
        <a:srgbClr val="FFFF00"/>
      </a:lt2>
      <a:accent1>
        <a:srgbClr val="FFFF00"/>
      </a:accent1>
      <a:accent2>
        <a:srgbClr val="FFC000"/>
      </a:accent2>
      <a:accent3>
        <a:srgbClr val="00B050"/>
      </a:accent3>
      <a:accent4>
        <a:srgbClr val="FE19FF"/>
      </a:accent4>
      <a:accent5>
        <a:srgbClr val="FFFF00"/>
      </a:accent5>
      <a:accent6>
        <a:srgbClr val="FF0000"/>
      </a:accent6>
      <a:hlink>
        <a:srgbClr val="0000FF"/>
      </a:hlink>
      <a:folHlink>
        <a:srgbClr val="FFFF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</TotalTime>
  <Words>416</Words>
  <PresentationFormat>On-screen Show (4:3)</PresentationFormat>
  <Paragraphs>33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Тема Office</vt:lpstr>
      <vt:lpstr>Масленица — начало сырной недели  </vt:lpstr>
      <vt:lpstr>Масленица — древний славянский праздник с многочисленными обычаями, через века дошедший до наших дней. </vt:lpstr>
      <vt:lpstr>Slide 3</vt:lpstr>
      <vt:lpstr>Slide 4</vt:lpstr>
      <vt:lpstr>На каждый день масленой недели существовали определенные обряды.</vt:lpstr>
      <vt:lpstr>В понедельник — встреча Масленицы</vt:lpstr>
      <vt:lpstr>Во вторник — заигрыши</vt:lpstr>
      <vt:lpstr> </vt:lpstr>
      <vt:lpstr>В широкий четверг происходили самые людные санные катания. </vt:lpstr>
      <vt:lpstr>Slide 10</vt:lpstr>
      <vt:lpstr> Суббота отводилась золовкиным посиделкам.</vt:lpstr>
      <vt:lpstr> Прощеное воскресенье </vt:lpstr>
      <vt:lpstr>Slide 13</vt:lpstr>
      <vt:lpstr>Рецепт блинов</vt:lpstr>
      <vt:lpstr>Спасибо  за внимание! Широкой вам  Масленицы!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Масленица — начало сырной недели  </dc:title>
  <cp:lastModifiedBy>Windows User</cp:lastModifiedBy>
  <cp:revision>12</cp:revision>
  <dcterms:modified xsi:type="dcterms:W3CDTF">2016-09-07T02:34:26Z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1399812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