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8" r:id="rId2"/>
    <p:sldId id="266" r:id="rId3"/>
    <p:sldId id="265" r:id="rId4"/>
    <p:sldId id="267" r:id="rId5"/>
    <p:sldId id="268" r:id="rId6"/>
    <p:sldId id="269" r:id="rId7"/>
    <p:sldId id="270" r:id="rId8"/>
    <p:sldId id="272" r:id="rId9"/>
    <p:sldId id="273" r:id="rId10"/>
    <p:sldId id="271" r:id="rId11"/>
    <p:sldId id="264" r:id="rId12"/>
    <p:sldId id="274" r:id="rId13"/>
    <p:sldId id="259" r:id="rId14"/>
    <p:sldId id="275" r:id="rId15"/>
    <p:sldId id="276" r:id="rId16"/>
    <p:sldId id="279" r:id="rId17"/>
    <p:sldId id="280" r:id="rId18"/>
    <p:sldId id="296" r:id="rId19"/>
    <p:sldId id="300" r:id="rId20"/>
    <p:sldId id="257" r:id="rId21"/>
    <p:sldId id="283" r:id="rId22"/>
    <p:sldId id="295" r:id="rId23"/>
    <p:sldId id="288" r:id="rId24"/>
    <p:sldId id="289" r:id="rId25"/>
    <p:sldId id="290" r:id="rId26"/>
    <p:sldId id="291" r:id="rId27"/>
    <p:sldId id="292" r:id="rId28"/>
    <p:sldId id="285" r:id="rId29"/>
    <p:sldId id="26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8A09D8-A6E8-43E1-8A31-E84B9B16EE47}" type="doc">
      <dgm:prSet loTypeId="urn:microsoft.com/office/officeart/2005/8/layout/StepDownProcess" loCatId="process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5120080D-DB08-4365-8973-1A36CF592939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75000"/>
                </a:schemeClr>
              </a:solidFill>
            </a:rPr>
            <a:t>Компьютерная грамотность</a:t>
          </a:r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32C4A894-29A5-4A93-88D8-E5C69288254A}" type="parTrans" cxnId="{484D0245-74C0-4F3A-A66C-0282F1C8BE25}">
      <dgm:prSet/>
      <dgm:spPr/>
      <dgm:t>
        <a:bodyPr/>
        <a:lstStyle/>
        <a:p>
          <a:endParaRPr lang="ru-RU"/>
        </a:p>
      </dgm:t>
    </dgm:pt>
    <dgm:pt modelId="{8B8DF400-F954-4974-AD66-7E09B7B44AFB}" type="sibTrans" cxnId="{484D0245-74C0-4F3A-A66C-0282F1C8BE25}">
      <dgm:prSet/>
      <dgm:spPr/>
      <dgm:t>
        <a:bodyPr/>
        <a:lstStyle/>
        <a:p>
          <a:endParaRPr lang="ru-RU"/>
        </a:p>
      </dgm:t>
    </dgm:pt>
    <dgm:pt modelId="{49FD679F-A3FE-49AC-8BB0-83E7B7D496CE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75000"/>
                </a:schemeClr>
              </a:solidFill>
            </a:rPr>
            <a:t>ИКТ-компетентность</a:t>
          </a:r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B2F1841C-614D-451D-B28E-82AF09068275}" type="parTrans" cxnId="{19EEFC25-3E25-411E-AC14-82563E13D343}">
      <dgm:prSet/>
      <dgm:spPr/>
      <dgm:t>
        <a:bodyPr/>
        <a:lstStyle/>
        <a:p>
          <a:endParaRPr lang="ru-RU"/>
        </a:p>
      </dgm:t>
    </dgm:pt>
    <dgm:pt modelId="{F169059A-631E-4744-8C97-F467F21ECFB3}" type="sibTrans" cxnId="{19EEFC25-3E25-411E-AC14-82563E13D343}">
      <dgm:prSet/>
      <dgm:spPr/>
      <dgm:t>
        <a:bodyPr/>
        <a:lstStyle/>
        <a:p>
          <a:endParaRPr lang="ru-RU"/>
        </a:p>
      </dgm:t>
    </dgm:pt>
    <dgm:pt modelId="{8A1A25C5-D6FF-4A51-A4B3-492794E24FC0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75000"/>
                </a:schemeClr>
              </a:solidFill>
            </a:rPr>
            <a:t>Информационная грамотность</a:t>
          </a:r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CE24AB49-F8CF-4019-A2DC-DA40376665AC}" type="sibTrans" cxnId="{EC8F152D-EC79-4174-8413-85629D04EA3E}">
      <dgm:prSet/>
      <dgm:spPr/>
      <dgm:t>
        <a:bodyPr/>
        <a:lstStyle/>
        <a:p>
          <a:endParaRPr lang="ru-RU"/>
        </a:p>
      </dgm:t>
    </dgm:pt>
    <dgm:pt modelId="{4ED3C997-90EC-4E37-BF00-5A2F0AEF0819}" type="parTrans" cxnId="{EC8F152D-EC79-4174-8413-85629D04EA3E}">
      <dgm:prSet/>
      <dgm:spPr/>
      <dgm:t>
        <a:bodyPr/>
        <a:lstStyle/>
        <a:p>
          <a:endParaRPr lang="ru-RU"/>
        </a:p>
      </dgm:t>
    </dgm:pt>
    <dgm:pt modelId="{5B26ED4E-11BA-4CF0-BEE0-30B15F0008F6}" type="pres">
      <dgm:prSet presAssocID="{758A09D8-A6E8-43E1-8A31-E84B9B16EE4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ED7216D-51DE-4EA2-A01B-5D9E8D584FCD}" type="pres">
      <dgm:prSet presAssocID="{5120080D-DB08-4365-8973-1A36CF592939}" presName="composite" presStyleCnt="0"/>
      <dgm:spPr/>
    </dgm:pt>
    <dgm:pt modelId="{1F23C885-48BB-4F0F-9D92-1CE01D9063DF}" type="pres">
      <dgm:prSet presAssocID="{5120080D-DB08-4365-8973-1A36CF592939}" presName="bentUpArrow1" presStyleLbl="alignImgPlace1" presStyleIdx="0" presStyleCnt="2"/>
      <dgm:spPr/>
    </dgm:pt>
    <dgm:pt modelId="{EE0E5B28-3B8F-4111-9485-F784AAA6816A}" type="pres">
      <dgm:prSet presAssocID="{5120080D-DB08-4365-8973-1A36CF592939}" presName="ParentText" presStyleLbl="node1" presStyleIdx="0" presStyleCnt="3" custScaleX="19466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237D4E-6142-42A9-9118-11C9227F48B9}" type="pres">
      <dgm:prSet presAssocID="{5120080D-DB08-4365-8973-1A36CF592939}" presName="ChildText" presStyleLbl="revTx" presStyleIdx="0" presStyleCnt="2" custLinFactX="29394" custLinFactNeighborX="100000" custLinFactNeighborY="-137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75CE02-6C73-460E-839F-7C6286FC4627}" type="pres">
      <dgm:prSet presAssocID="{8B8DF400-F954-4974-AD66-7E09B7B44AFB}" presName="sibTrans" presStyleCnt="0"/>
      <dgm:spPr/>
    </dgm:pt>
    <dgm:pt modelId="{54FBB532-C29D-4018-BF34-319CBC9C328B}" type="pres">
      <dgm:prSet presAssocID="{8A1A25C5-D6FF-4A51-A4B3-492794E24FC0}" presName="composite" presStyleCnt="0"/>
      <dgm:spPr/>
    </dgm:pt>
    <dgm:pt modelId="{B1F67B7F-EF12-499A-B205-85B50D797414}" type="pres">
      <dgm:prSet presAssocID="{8A1A25C5-D6FF-4A51-A4B3-492794E24FC0}" presName="bentUpArrow1" presStyleLbl="alignImgPlace1" presStyleIdx="1" presStyleCnt="2"/>
      <dgm:spPr/>
    </dgm:pt>
    <dgm:pt modelId="{BCD3B59A-B8BC-4184-8063-B98C055CDBC8}" type="pres">
      <dgm:prSet presAssocID="{8A1A25C5-D6FF-4A51-A4B3-492794E24FC0}" presName="ParentText" presStyleLbl="node1" presStyleIdx="1" presStyleCnt="3" custScaleX="22634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882D27-B094-48DE-972F-9F7BAE9C2B25}" type="pres">
      <dgm:prSet presAssocID="{8A1A25C5-D6FF-4A51-A4B3-492794E24FC0}" presName="ChildText" presStyleLbl="revTx" presStyleIdx="1" presStyleCnt="2" custLinFactX="36276" custLinFactY="-31786" custLinFactNeighborX="100000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A3DB5-3DF5-4CB7-B213-2E81AE255C6A}" type="pres">
      <dgm:prSet presAssocID="{CE24AB49-F8CF-4019-A2DC-DA40376665AC}" presName="sibTrans" presStyleCnt="0"/>
      <dgm:spPr/>
    </dgm:pt>
    <dgm:pt modelId="{497B4287-9328-48AD-989D-5A78DF1D0706}" type="pres">
      <dgm:prSet presAssocID="{49FD679F-A3FE-49AC-8BB0-83E7B7D496CE}" presName="composite" presStyleCnt="0"/>
      <dgm:spPr/>
    </dgm:pt>
    <dgm:pt modelId="{73076E5B-0349-48B0-ABEC-63811ED6710E}" type="pres">
      <dgm:prSet presAssocID="{49FD679F-A3FE-49AC-8BB0-83E7B7D496CE}" presName="ParentText" presStyleLbl="node1" presStyleIdx="2" presStyleCnt="3" custScaleX="234542" custLinFactNeighborX="3836" custLinFactNeighborY="-38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39A2F1-D216-4F6B-BF20-423D9AB80150}" type="presOf" srcId="{5120080D-DB08-4365-8973-1A36CF592939}" destId="{EE0E5B28-3B8F-4111-9485-F784AAA6816A}" srcOrd="0" destOrd="0" presId="urn:microsoft.com/office/officeart/2005/8/layout/StepDownProcess"/>
    <dgm:cxn modelId="{7DAEFA1A-3E0D-4155-A388-C09565CD89B2}" type="presOf" srcId="{758A09D8-A6E8-43E1-8A31-E84B9B16EE47}" destId="{5B26ED4E-11BA-4CF0-BEE0-30B15F0008F6}" srcOrd="0" destOrd="0" presId="urn:microsoft.com/office/officeart/2005/8/layout/StepDownProcess"/>
    <dgm:cxn modelId="{EC8F152D-EC79-4174-8413-85629D04EA3E}" srcId="{758A09D8-A6E8-43E1-8A31-E84B9B16EE47}" destId="{8A1A25C5-D6FF-4A51-A4B3-492794E24FC0}" srcOrd="1" destOrd="0" parTransId="{4ED3C997-90EC-4E37-BF00-5A2F0AEF0819}" sibTransId="{CE24AB49-F8CF-4019-A2DC-DA40376665AC}"/>
    <dgm:cxn modelId="{371806FD-F670-4B95-A4C6-7BDC6E0DBC08}" type="presOf" srcId="{49FD679F-A3FE-49AC-8BB0-83E7B7D496CE}" destId="{73076E5B-0349-48B0-ABEC-63811ED6710E}" srcOrd="0" destOrd="0" presId="urn:microsoft.com/office/officeart/2005/8/layout/StepDownProcess"/>
    <dgm:cxn modelId="{141F1031-D9D8-4A34-8BEA-5A6F5AFC2E92}" type="presOf" srcId="{8A1A25C5-D6FF-4A51-A4B3-492794E24FC0}" destId="{BCD3B59A-B8BC-4184-8063-B98C055CDBC8}" srcOrd="0" destOrd="0" presId="urn:microsoft.com/office/officeart/2005/8/layout/StepDownProcess"/>
    <dgm:cxn modelId="{484D0245-74C0-4F3A-A66C-0282F1C8BE25}" srcId="{758A09D8-A6E8-43E1-8A31-E84B9B16EE47}" destId="{5120080D-DB08-4365-8973-1A36CF592939}" srcOrd="0" destOrd="0" parTransId="{32C4A894-29A5-4A93-88D8-E5C69288254A}" sibTransId="{8B8DF400-F954-4974-AD66-7E09B7B44AFB}"/>
    <dgm:cxn modelId="{19EEFC25-3E25-411E-AC14-82563E13D343}" srcId="{758A09D8-A6E8-43E1-8A31-E84B9B16EE47}" destId="{49FD679F-A3FE-49AC-8BB0-83E7B7D496CE}" srcOrd="2" destOrd="0" parTransId="{B2F1841C-614D-451D-B28E-82AF09068275}" sibTransId="{F169059A-631E-4744-8C97-F467F21ECFB3}"/>
    <dgm:cxn modelId="{FB65B95D-BF9D-47DE-8AB3-9ACBE29C830D}" type="presParOf" srcId="{5B26ED4E-11BA-4CF0-BEE0-30B15F0008F6}" destId="{CED7216D-51DE-4EA2-A01B-5D9E8D584FCD}" srcOrd="0" destOrd="0" presId="urn:microsoft.com/office/officeart/2005/8/layout/StepDownProcess"/>
    <dgm:cxn modelId="{DF530F84-A6E4-4F71-A289-3FD8B73598F8}" type="presParOf" srcId="{CED7216D-51DE-4EA2-A01B-5D9E8D584FCD}" destId="{1F23C885-48BB-4F0F-9D92-1CE01D9063DF}" srcOrd="0" destOrd="0" presId="urn:microsoft.com/office/officeart/2005/8/layout/StepDownProcess"/>
    <dgm:cxn modelId="{6ADE558A-A8A3-49A4-9F4F-F407A310FBD5}" type="presParOf" srcId="{CED7216D-51DE-4EA2-A01B-5D9E8D584FCD}" destId="{EE0E5B28-3B8F-4111-9485-F784AAA6816A}" srcOrd="1" destOrd="0" presId="urn:microsoft.com/office/officeart/2005/8/layout/StepDownProcess"/>
    <dgm:cxn modelId="{7FA4BF4A-6C0E-49F0-BF7A-AF13D1FB4B5C}" type="presParOf" srcId="{CED7216D-51DE-4EA2-A01B-5D9E8D584FCD}" destId="{B0237D4E-6142-42A9-9118-11C9227F48B9}" srcOrd="2" destOrd="0" presId="urn:microsoft.com/office/officeart/2005/8/layout/StepDownProcess"/>
    <dgm:cxn modelId="{CFDC92A9-F6CD-409F-9055-F983E0775F06}" type="presParOf" srcId="{5B26ED4E-11BA-4CF0-BEE0-30B15F0008F6}" destId="{9475CE02-6C73-460E-839F-7C6286FC4627}" srcOrd="1" destOrd="0" presId="urn:microsoft.com/office/officeart/2005/8/layout/StepDownProcess"/>
    <dgm:cxn modelId="{51371F1A-7EF5-43F7-AECE-8B86E7FA68B6}" type="presParOf" srcId="{5B26ED4E-11BA-4CF0-BEE0-30B15F0008F6}" destId="{54FBB532-C29D-4018-BF34-319CBC9C328B}" srcOrd="2" destOrd="0" presId="urn:microsoft.com/office/officeart/2005/8/layout/StepDownProcess"/>
    <dgm:cxn modelId="{0A8F7AB9-7DCC-4C1E-84DA-F6A808808B59}" type="presParOf" srcId="{54FBB532-C29D-4018-BF34-319CBC9C328B}" destId="{B1F67B7F-EF12-499A-B205-85B50D797414}" srcOrd="0" destOrd="0" presId="urn:microsoft.com/office/officeart/2005/8/layout/StepDownProcess"/>
    <dgm:cxn modelId="{D552CCCA-E7A7-4209-A19E-C3556A0206D5}" type="presParOf" srcId="{54FBB532-C29D-4018-BF34-319CBC9C328B}" destId="{BCD3B59A-B8BC-4184-8063-B98C055CDBC8}" srcOrd="1" destOrd="0" presId="urn:microsoft.com/office/officeart/2005/8/layout/StepDownProcess"/>
    <dgm:cxn modelId="{B46B05A2-E5AD-430F-9217-4ABE15B115A7}" type="presParOf" srcId="{54FBB532-C29D-4018-BF34-319CBC9C328B}" destId="{93882D27-B094-48DE-972F-9F7BAE9C2B25}" srcOrd="2" destOrd="0" presId="urn:microsoft.com/office/officeart/2005/8/layout/StepDownProcess"/>
    <dgm:cxn modelId="{06CF827F-726C-4737-A804-B53A879249AB}" type="presParOf" srcId="{5B26ED4E-11BA-4CF0-BEE0-30B15F0008F6}" destId="{202A3DB5-3DF5-4CB7-B213-2E81AE255C6A}" srcOrd="3" destOrd="0" presId="urn:microsoft.com/office/officeart/2005/8/layout/StepDownProcess"/>
    <dgm:cxn modelId="{E9718C44-208D-41DE-B30E-0A34E9E51551}" type="presParOf" srcId="{5B26ED4E-11BA-4CF0-BEE0-30B15F0008F6}" destId="{497B4287-9328-48AD-989D-5A78DF1D0706}" srcOrd="4" destOrd="0" presId="urn:microsoft.com/office/officeart/2005/8/layout/StepDownProcess"/>
    <dgm:cxn modelId="{45471DFE-3F4B-4C3D-A8AE-EBD13FCE2C67}" type="presParOf" srcId="{497B4287-9328-48AD-989D-5A78DF1D0706}" destId="{73076E5B-0349-48B0-ABEC-63811ED6710E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23C885-48BB-4F0F-9D92-1CE01D9063DF}">
      <dsp:nvSpPr>
        <dsp:cNvPr id="0" name=""/>
        <dsp:cNvSpPr/>
      </dsp:nvSpPr>
      <dsp:spPr>
        <a:xfrm rot="5400000">
          <a:off x="1167902" y="1382069"/>
          <a:ext cx="1095247" cy="124690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E0E5B28-3B8F-4111-9485-F784AAA6816A}">
      <dsp:nvSpPr>
        <dsp:cNvPr id="0" name=""/>
        <dsp:cNvSpPr/>
      </dsp:nvSpPr>
      <dsp:spPr>
        <a:xfrm>
          <a:off x="5071" y="167965"/>
          <a:ext cx="3589066" cy="1290566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6">
                  <a:lumMod val="75000"/>
                </a:schemeClr>
              </a:solidFill>
            </a:rPr>
            <a:t>Компьютерная грамотность</a:t>
          </a:r>
          <a:endParaRPr lang="ru-RU" sz="32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5071" y="167965"/>
        <a:ext cx="3589066" cy="1290566"/>
      </dsp:txXfrm>
    </dsp:sp>
    <dsp:sp modelId="{B0237D4E-6142-42A9-9118-11C9227F48B9}">
      <dsp:nvSpPr>
        <dsp:cNvPr id="0" name=""/>
        <dsp:cNvSpPr/>
      </dsp:nvSpPr>
      <dsp:spPr>
        <a:xfrm>
          <a:off x="4456615" y="147521"/>
          <a:ext cx="1340969" cy="1043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F67B7F-EF12-499A-B205-85B50D797414}">
      <dsp:nvSpPr>
        <dsp:cNvPr id="0" name=""/>
        <dsp:cNvSpPr/>
      </dsp:nvSpPr>
      <dsp:spPr>
        <a:xfrm rot="5400000">
          <a:off x="3407550" y="2831802"/>
          <a:ext cx="1095247" cy="124690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D3B59A-B8BC-4184-8063-B98C055CDBC8}">
      <dsp:nvSpPr>
        <dsp:cNvPr id="0" name=""/>
        <dsp:cNvSpPr/>
      </dsp:nvSpPr>
      <dsp:spPr>
        <a:xfrm>
          <a:off x="1952613" y="1617698"/>
          <a:ext cx="4173278" cy="1290566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6">
                  <a:lumMod val="75000"/>
                </a:schemeClr>
              </a:solidFill>
            </a:rPr>
            <a:t>Информационная грамотность</a:t>
          </a:r>
          <a:endParaRPr lang="ru-RU" sz="32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1952613" y="1617698"/>
        <a:ext cx="4173278" cy="1290566"/>
      </dsp:txXfrm>
    </dsp:sp>
    <dsp:sp modelId="{93882D27-B094-48DE-972F-9F7BAE9C2B25}">
      <dsp:nvSpPr>
        <dsp:cNvPr id="0" name=""/>
        <dsp:cNvSpPr/>
      </dsp:nvSpPr>
      <dsp:spPr>
        <a:xfrm>
          <a:off x="6788548" y="366132"/>
          <a:ext cx="1340969" cy="10430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076E5B-0349-48B0-ABEC-63811ED6710E}">
      <dsp:nvSpPr>
        <dsp:cNvPr id="0" name=""/>
        <dsp:cNvSpPr/>
      </dsp:nvSpPr>
      <dsp:spPr>
        <a:xfrm>
          <a:off x="3905226" y="3062423"/>
          <a:ext cx="4324373" cy="1290566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6">
                  <a:lumMod val="75000"/>
                </a:schemeClr>
              </a:solidFill>
            </a:rPr>
            <a:t>ИКТ-компетентность</a:t>
          </a:r>
          <a:endParaRPr lang="ru-RU" sz="32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3905226" y="3062423"/>
        <a:ext cx="4324373" cy="12905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93F803-A772-4EAE-8686-5C6A3A1D1CD9}" type="datetimeFigureOut">
              <a:rPr lang="ru-RU" smtClean="0"/>
              <a:t>13.10.2014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A59CD-4A81-4F23-8F32-07FB8E6418E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.mail.ru/messages/inbox?newreg=1&amp;signup_b=1&amp;sms_reg=1&amp;features=1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ezi.com/your/" TargetMode="External"/><Relationship Id="rId4" Type="http://schemas.openxmlformats.org/officeDocument/2006/relationships/hyperlink" Target="mailto:a2102014@mail.ru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8nO-ittdCJc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jakovenkotv/oprosnik-unesko-no1" TargetMode="External"/><Relationship Id="rId2" Type="http://schemas.openxmlformats.org/officeDocument/2006/relationships/hyperlink" Target="https://sites.google.com/site/monitoringpmc/hom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336600"/>
                </a:solidFill>
              </a:rPr>
              <a:t>СОВРЕМЕННЫЕ ИКТ-ТЕХНОЛОГИИ В ОБРАЗОВАНИИ:</a:t>
            </a:r>
            <a:br>
              <a:rPr lang="ru-RU" sz="4000" b="1" dirty="0" smtClean="0">
                <a:solidFill>
                  <a:srgbClr val="336600"/>
                </a:solidFill>
              </a:rPr>
            </a:br>
            <a:r>
              <a:rPr lang="ru-RU" sz="4000" b="1" dirty="0" smtClean="0">
                <a:solidFill>
                  <a:srgbClr val="336600"/>
                </a:solidFill>
              </a:rPr>
              <a:t> ТЕОРИЯ И ПРАКТИКА</a:t>
            </a:r>
            <a:endParaRPr lang="ru-RU" sz="4000" b="1" dirty="0">
              <a:solidFill>
                <a:srgbClr val="3366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661248"/>
            <a:ext cx="6400800" cy="841648"/>
          </a:xfrm>
        </p:spPr>
        <p:txBody>
          <a:bodyPr>
            <a:normAutofit fontScale="55000" lnSpcReduction="20000"/>
          </a:bodyPr>
          <a:lstStyle/>
          <a:p>
            <a:r>
              <a:rPr lang="ru-RU" dirty="0" err="1" smtClean="0"/>
              <a:t>Яковенко</a:t>
            </a:r>
            <a:r>
              <a:rPr lang="ru-RU" dirty="0" smtClean="0"/>
              <a:t> Татьяна Владимировна, зав.лаборатории дистанционного образования ИРО РТ, к.п.н.</a:t>
            </a:r>
          </a:p>
          <a:p>
            <a:r>
              <a:rPr lang="en-US" dirty="0" smtClean="0"/>
              <a:t>YTV@list.ru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2656"/>
            <a:ext cx="8640960" cy="648072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36600"/>
                </a:solidFill>
              </a:rPr>
              <a:t>ГАОУ ДПО «ИНСТИТУТ РАЗВИТИЯ ОБРАЗОВАНИЯ РЕСПУБЛИКИ ТАТАРСТАН»</a:t>
            </a:r>
            <a:endParaRPr lang="ru-RU" dirty="0">
              <a:solidFill>
                <a:srgbClr val="3366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Программа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Intel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«1 ученик :  1 компьютер»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Intel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smtClean="0"/>
              <a:t>реализовал международную инициативу  предоставления доступа  к компьютерным технологиям и Интернету людям во всем мире</a:t>
            </a:r>
          </a:p>
          <a:p>
            <a:pPr marL="0" indent="0">
              <a:buNone/>
            </a:pPr>
            <a:r>
              <a:rPr lang="ru-RU" dirty="0" smtClean="0"/>
              <a:t>В России </a:t>
            </a:r>
            <a:r>
              <a:rPr lang="en-US" dirty="0"/>
              <a:t>Intel </a:t>
            </a:r>
            <a:r>
              <a:rPr lang="ru-RU" dirty="0" smtClean="0"/>
              <a:t> 2007г., в 2009г. поставка на конкурсной основе ноутбуков в школы.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8483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Этапы информатизации образования в России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217" y="1628800"/>
            <a:ext cx="8229600" cy="4525963"/>
          </a:xfrm>
        </p:spPr>
        <p:txBody>
          <a:bodyPr>
            <a:normAutofit fontScale="77500" lnSpcReduction="20000"/>
          </a:bodyPr>
          <a:lstStyle/>
          <a:p>
            <a:endParaRPr lang="ru-RU" sz="2400" dirty="0"/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1995-2001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г.г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dirty="0"/>
              <a:t>– оснащение образовательных организаций компьютерами</a:t>
            </a:r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2002-2004г. г</a:t>
            </a:r>
            <a:r>
              <a:rPr lang="ru-RU" b="1" dirty="0">
                <a:solidFill>
                  <a:srgbClr val="C00000"/>
                </a:solidFill>
              </a:rPr>
              <a:t>.- </a:t>
            </a:r>
            <a:r>
              <a:rPr lang="ru-RU" dirty="0"/>
              <a:t>Совместный проект компаний Интел и Майкрософт «Обучение для будущего», подготовка команд  </a:t>
            </a:r>
            <a:r>
              <a:rPr lang="ru-RU" dirty="0" err="1"/>
              <a:t>тьютеров</a:t>
            </a:r>
            <a:endParaRPr lang="ru-RU" dirty="0"/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2002-2005г.г. </a:t>
            </a:r>
            <a:r>
              <a:rPr lang="ru-RU" dirty="0"/>
              <a:t>- Федеральная целевая программа «Развитие единой образовательной информационной среды». </a:t>
            </a:r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2005-2008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г.г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dirty="0"/>
              <a:t>- В России на основе международного опыта реализован проект при поддержке Всемирного банка «Информатизация системы образования» </a:t>
            </a:r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2009-2010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г.г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dirty="0"/>
              <a:t>– создание единой системы требований для работников образования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0349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Основные термины и понятия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ГОСТ </a:t>
            </a:r>
            <a:r>
              <a:rPr lang="ru-RU" b="1" dirty="0"/>
              <a:t>Р 52653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Информационные технологии: </a:t>
            </a:r>
            <a:r>
              <a:rPr lang="ru-RU" dirty="0"/>
              <a:t>процессы, методы, поиска сбора, хранения обработки предоставления, распространения информации и способы осуществления этих процессов и методов.</a:t>
            </a:r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Информационно-коммуникативная технология: </a:t>
            </a:r>
            <a:r>
              <a:rPr lang="ru-RU" dirty="0"/>
              <a:t>информационные процессы и методы работы с информацией осуществляемые с применением средств вычислительной техники и телекоммуникации.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6644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Информационно- коммуникационные технологии (ИКТ)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согласно </a:t>
            </a:r>
            <a:r>
              <a:rPr lang="ru-RU" sz="3600" dirty="0"/>
              <a:t>определению, принятому ЮНЕСКО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/>
              <a:t>комплекс взаимосвязанных научных, технологических, инженерных дисциплин, изучающих методы эффективной организации труда людей, занятых обработкой и хранением информации; вычислительная техника и методы организации и взаимодействия с людьми и производственным оборудованием, их практические приложения, а также связанные со всем этим социальные, экономические и культурные проблемы. 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96252676"/>
              </p:ext>
            </p:extLst>
          </p:nvPr>
        </p:nvGraphicFramePr>
        <p:xfrm>
          <a:off x="467544" y="105273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948029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00034" y="1214422"/>
            <a:ext cx="8072494" cy="5126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539" y="836712"/>
            <a:ext cx="838842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6600"/>
                </a:solidFill>
              </a:rPr>
              <a:t>Обучение </a:t>
            </a:r>
            <a:r>
              <a:rPr lang="ru-RU" sz="2800" dirty="0">
                <a:solidFill>
                  <a:srgbClr val="336600"/>
                </a:solidFill>
              </a:rPr>
              <a:t>пользователей основам работы на ПК;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6600"/>
                </a:solidFill>
              </a:rPr>
              <a:t>Развитие </a:t>
            </a:r>
            <a:r>
              <a:rPr lang="ru-RU" sz="2800" dirty="0">
                <a:solidFill>
                  <a:srgbClr val="336600"/>
                </a:solidFill>
              </a:rPr>
              <a:t>умений по созданию различных электронных документов и выполнению простейших манипуляций с помощью инструментов, включенных в базовый набор офисных программ типа </a:t>
            </a:r>
            <a:r>
              <a:rPr lang="ru-RU" sz="2800" dirty="0" err="1">
                <a:solidFill>
                  <a:srgbClr val="336600"/>
                </a:solidFill>
              </a:rPr>
              <a:t>Microsoft</a:t>
            </a:r>
            <a:r>
              <a:rPr lang="ru-RU" sz="2800" dirty="0">
                <a:solidFill>
                  <a:srgbClr val="336600"/>
                </a:solidFill>
              </a:rPr>
              <a:t> </a:t>
            </a:r>
            <a:r>
              <a:rPr lang="ru-RU" sz="2800" dirty="0" err="1">
                <a:solidFill>
                  <a:srgbClr val="336600"/>
                </a:solidFill>
              </a:rPr>
              <a:t>Office</a:t>
            </a:r>
            <a:r>
              <a:rPr lang="ru-RU" sz="2800" dirty="0">
                <a:solidFill>
                  <a:srgbClr val="336600"/>
                </a:solidFill>
              </a:rPr>
              <a:t> (текст, графика, презентации, таблицы, базы данных);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336600"/>
                </a:solidFill>
              </a:rPr>
              <a:t>Начальное </a:t>
            </a:r>
            <a:r>
              <a:rPr lang="ru-RU" sz="2800" dirty="0">
                <a:solidFill>
                  <a:srgbClr val="336600"/>
                </a:solidFill>
              </a:rPr>
              <a:t>знакомство с системами передачи информации (локальные и глобальные сети, обучение работе с электронной почтой и тематическими ресурсами Интернета).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7539" y="190381"/>
            <a:ext cx="80415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Компьютерная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40623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Информационная грамотность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000" dirty="0" smtClean="0">
                <a:solidFill>
                  <a:srgbClr val="336600"/>
                </a:solidFill>
              </a:rPr>
              <a:t>способность </a:t>
            </a:r>
            <a:r>
              <a:rPr lang="ru-RU" sz="3000" dirty="0">
                <a:solidFill>
                  <a:srgbClr val="336600"/>
                </a:solidFill>
              </a:rPr>
              <a:t>человека эффективно использовать доступные ему аппаратные и программные средства информационных и коммуникационных технологий для работы с информационными ресурсами, а также производства и обмена информацией с другими людьми в целях социальной адаптации и дальнейшего повышения образовательного и культурного уровней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9167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Информационно-коммуникационная компетентность 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solidFill>
                  <a:srgbClr val="336600"/>
                </a:solidFill>
              </a:rPr>
              <a:t>способность </a:t>
            </a:r>
            <a:r>
              <a:rPr lang="ru-RU" dirty="0">
                <a:solidFill>
                  <a:srgbClr val="336600"/>
                </a:solidFill>
              </a:rPr>
              <a:t>специалиста эффективно использовать доступные ему аппаратные и программные средства информационных и коммуникационных технологий для работы с информационными ресурсами и обмена информацией с другими людьми в рамках выполнения определенной профессиональной функции (или нескольких функций), что непосредственно составляет один из компонентов общей квалификации специалиста и отражается в разработанных стандартах, квалификационных требованиях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50333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83569" y="620713"/>
            <a:ext cx="7776864" cy="13589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b="1" dirty="0" smtClean="0">
                <a:solidFill>
                  <a:srgbClr val="006600"/>
                </a:solidFill>
              </a:rPr>
              <a:t>ОБЕСПЕЧЕНИЕ  СОВРЕМЕННОЙ ОБРАЗОВАТЕЛЬНОЙ СРЕДЫ ДЛЯ РЕАЛИЗАЦИИ ФГОС</a:t>
            </a:r>
            <a:endParaRPr lang="ru-RU" sz="2400" b="1" dirty="0" smtClean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3789040"/>
            <a:ext cx="6710362" cy="646112"/>
          </a:xfrm>
          <a:prstGeom prst="rect">
            <a:avLst/>
          </a:prstGeom>
          <a:solidFill>
            <a:srgbClr val="FFFFCC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6600"/>
                </a:solidFill>
              </a:rPr>
              <a:t>Минимальный вариант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5661248"/>
            <a:ext cx="6692900" cy="646113"/>
          </a:xfrm>
          <a:prstGeom prst="rect">
            <a:avLst/>
          </a:prstGeom>
          <a:solidFill>
            <a:srgbClr val="FFFFCC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6600"/>
                </a:solidFill>
              </a:rPr>
              <a:t>Максимальный вариант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4725144"/>
            <a:ext cx="6692900" cy="646113"/>
          </a:xfrm>
          <a:prstGeom prst="rect">
            <a:avLst/>
          </a:prstGeom>
          <a:solidFill>
            <a:srgbClr val="FFFFCC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6600"/>
                </a:solidFill>
              </a:rPr>
              <a:t>Оптимальный вариант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49363" y="1989138"/>
            <a:ext cx="6710362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516688" y="1989138"/>
            <a:ext cx="0" cy="90805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7" name="Rectangle 12"/>
          <p:cNvSpPr>
            <a:spLocks noChangeArrowheads="1"/>
          </p:cNvSpPr>
          <p:nvPr/>
        </p:nvSpPr>
        <p:spPr bwMode="auto">
          <a:xfrm>
            <a:off x="1763713" y="2924175"/>
            <a:ext cx="1798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6600"/>
                </a:solidFill>
              </a:rPr>
              <a:t>Программное </a:t>
            </a:r>
          </a:p>
          <a:p>
            <a:r>
              <a:rPr lang="ru-RU" b="1">
                <a:solidFill>
                  <a:srgbClr val="006600"/>
                </a:solidFill>
              </a:rPr>
              <a:t>обеспечение</a:t>
            </a:r>
          </a:p>
        </p:txBody>
      </p:sp>
      <p:sp>
        <p:nvSpPr>
          <p:cNvPr id="7178" name="Rectangle 13"/>
          <p:cNvSpPr>
            <a:spLocks noChangeArrowheads="1"/>
          </p:cNvSpPr>
          <p:nvPr/>
        </p:nvSpPr>
        <p:spPr bwMode="auto">
          <a:xfrm>
            <a:off x="5435600" y="2924175"/>
            <a:ext cx="2279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006600"/>
                </a:solidFill>
              </a:rPr>
              <a:t>Рабочее место </a:t>
            </a:r>
          </a:p>
          <a:p>
            <a:pPr algn="ctr"/>
            <a:r>
              <a:rPr lang="ru-RU" b="1">
                <a:solidFill>
                  <a:srgbClr val="006600"/>
                </a:solidFill>
              </a:rPr>
              <a:t>учителя и ученика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411760" y="1988840"/>
            <a:ext cx="0" cy="90805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640"/>
            <a:ext cx="9144000" cy="1143000"/>
          </a:xfrm>
        </p:spPr>
        <p:txBody>
          <a:bodyPr/>
          <a:lstStyle/>
          <a:p>
            <a:pPr eaLnBrk="1" hangingPunct="1"/>
            <a:r>
              <a:rPr lang="ru-RU" sz="2600" b="1" dirty="0" smtClean="0">
                <a:solidFill>
                  <a:schemeClr val="accent6">
                    <a:lumMod val="75000"/>
                  </a:schemeClr>
                </a:solidFill>
              </a:rPr>
              <a:t>МАКСИМАЛЬНЫЙ ВАРИАНТ</a:t>
            </a:r>
            <a:endParaRPr lang="ru-RU" sz="26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2" cstate="print"/>
          <a:srcRect l="20184" t="19647" r="13765" b="14493"/>
          <a:stretch>
            <a:fillRect/>
          </a:stretch>
        </p:blipFill>
        <p:spPr bwMode="auto">
          <a:xfrm>
            <a:off x="5724128" y="1196752"/>
            <a:ext cx="3419872" cy="371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 t="12935" b="19829"/>
          <a:stretch>
            <a:fillRect/>
          </a:stretch>
        </p:blipFill>
        <p:spPr bwMode="auto">
          <a:xfrm>
            <a:off x="5220072" y="5085184"/>
            <a:ext cx="2259013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4" cstate="print"/>
          <a:srcRect l="6558" t="3761" r="7587"/>
          <a:stretch>
            <a:fillRect/>
          </a:stretch>
        </p:blipFill>
        <p:spPr bwMode="auto">
          <a:xfrm>
            <a:off x="1907704" y="1124744"/>
            <a:ext cx="2667000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509120"/>
            <a:ext cx="205935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3068960"/>
            <a:ext cx="19081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7" cstate="print"/>
          <a:srcRect l="42625"/>
          <a:stretch>
            <a:fillRect/>
          </a:stretch>
        </p:blipFill>
        <p:spPr bwMode="auto">
          <a:xfrm rot="20195277">
            <a:off x="342607" y="764650"/>
            <a:ext cx="16922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3" name="Picture 3"/>
          <p:cNvPicPr>
            <a:picLocks noChangeAspect="1" noChangeArrowheads="1"/>
          </p:cNvPicPr>
          <p:nvPr/>
        </p:nvPicPr>
        <p:blipFill>
          <a:blip r:embed="rId8" cstate="print"/>
          <a:srcRect r="6313"/>
          <a:stretch>
            <a:fillRect/>
          </a:stretch>
        </p:blipFill>
        <p:spPr bwMode="auto">
          <a:xfrm rot="5033794">
            <a:off x="85223" y="5000812"/>
            <a:ext cx="1320691" cy="852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4" name="Picture 7" descr="doccam_with_book"/>
          <p:cNvPicPr>
            <a:picLocks noChangeAspect="1" noChangeArrowheads="1"/>
          </p:cNvPicPr>
          <p:nvPr/>
        </p:nvPicPr>
        <p:blipFill>
          <a:blip r:embed="rId9" cstate="print"/>
          <a:srcRect l="15907"/>
          <a:stretch>
            <a:fillRect/>
          </a:stretch>
        </p:blipFill>
        <p:spPr bwMode="auto">
          <a:xfrm>
            <a:off x="2627784" y="4279528"/>
            <a:ext cx="3254897" cy="257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front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68344" y="3861048"/>
            <a:ext cx="809625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7544" y="2348880"/>
            <a:ext cx="151918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Педагогические истоки модели образовательной системы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XVII</a:t>
            </a:r>
            <a:r>
              <a:rPr lang="ru-RU" dirty="0" smtClean="0"/>
              <a:t>в.</a:t>
            </a:r>
            <a:r>
              <a:rPr lang="en-US" dirty="0" smtClean="0"/>
              <a:t> </a:t>
            </a:r>
            <a:r>
              <a:rPr lang="ru-RU" dirty="0" smtClean="0"/>
              <a:t> Ян </a:t>
            </a:r>
            <a:r>
              <a:rPr lang="ru-RU" dirty="0" err="1" smtClean="0"/>
              <a:t>Амос</a:t>
            </a:r>
            <a:r>
              <a:rPr lang="ru-RU" dirty="0" smtClean="0"/>
              <a:t> Коменский  </a:t>
            </a:r>
            <a:r>
              <a:rPr lang="ru-RU" i="1" dirty="0" smtClean="0"/>
              <a:t>«сделать книгу доступной»</a:t>
            </a:r>
          </a:p>
          <a:p>
            <a:r>
              <a:rPr lang="en-US" dirty="0" smtClean="0"/>
              <a:t>XVIII</a:t>
            </a:r>
            <a:r>
              <a:rPr lang="ru-RU" dirty="0" smtClean="0"/>
              <a:t>в.</a:t>
            </a:r>
            <a:r>
              <a:rPr lang="en-US" dirty="0" smtClean="0"/>
              <a:t> </a:t>
            </a:r>
            <a:r>
              <a:rPr lang="ru-RU" dirty="0" smtClean="0"/>
              <a:t>Иоганна Фридриха </a:t>
            </a:r>
            <a:r>
              <a:rPr lang="ru-RU" dirty="0" err="1" smtClean="0"/>
              <a:t>Гербарта</a:t>
            </a:r>
            <a:r>
              <a:rPr lang="ru-RU" dirty="0" smtClean="0"/>
              <a:t> </a:t>
            </a:r>
            <a:r>
              <a:rPr lang="ru-RU" i="1" dirty="0" smtClean="0"/>
              <a:t>«обуздание дикой воли ребенка и воспитание законопослушного гражданина»</a:t>
            </a:r>
          </a:p>
          <a:p>
            <a:r>
              <a:rPr lang="ru-RU" dirty="0" smtClean="0"/>
              <a:t>1899г. Джон </a:t>
            </a:r>
            <a:r>
              <a:rPr lang="ru-RU" dirty="0" err="1" smtClean="0"/>
              <a:t>Дьюи</a:t>
            </a:r>
            <a:r>
              <a:rPr lang="ru-RU" dirty="0" smtClean="0"/>
              <a:t> «порядок определяется конечной целью»</a:t>
            </a:r>
          </a:p>
        </p:txBody>
      </p:sp>
    </p:spTree>
    <p:extLst>
      <p:ext uri="{BB962C8B-B14F-4D97-AF65-F5344CB8AC3E}">
        <p14:creationId xmlns:p14="http://schemas.microsoft.com/office/powerpoint/2010/main" xmlns="" val="28973654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Заместитель начальника по воспитательной работе отдела (управления) образования должен: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dirty="0" smtClean="0">
                <a:solidFill>
                  <a:srgbClr val="336600"/>
                </a:solidFill>
              </a:rPr>
              <a:t>АНАЛИЗИРОВАТЬ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ОЦЕНИВАТЬ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КОНТРОЛИРОВАТЬ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КООРДИНИРОВАТЬ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ВЫЯВЛЯТЬ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РАСПРОСТРАНЯТЬ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СОДЕЙСТВОВАТЬ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ВЗАИМОДЕЙСТВОВАТЬ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КУРИРОВАТЬ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ОБОБЩАТЬ</a:t>
            </a:r>
          </a:p>
          <a:p>
            <a:r>
              <a:rPr lang="ru-RU" sz="3600" b="1" dirty="0" smtClean="0">
                <a:solidFill>
                  <a:srgbClr val="336600"/>
                </a:solidFill>
              </a:rPr>
              <a:t>ОКАЗЫВАТЬ ПОМОЩЬ</a:t>
            </a:r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572000" y="1628800"/>
            <a:ext cx="144016" cy="4680520"/>
          </a:xfrm>
          <a:prstGeom prst="rightBrace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ВИРТЦЕНТР111.gif"/>
          <p:cNvPicPr>
            <a:picLocks noChangeAspect="1"/>
          </p:cNvPicPr>
          <p:nvPr/>
        </p:nvPicPr>
        <p:blipFill>
          <a:blip r:embed="rId2" cstate="print"/>
          <a:srcRect l="3548" r="5986"/>
          <a:stretch>
            <a:fillRect/>
          </a:stretch>
        </p:blipFill>
        <p:spPr>
          <a:xfrm>
            <a:off x="4932039" y="2492896"/>
            <a:ext cx="3956473" cy="25202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4048" y="5589240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ДОЛЖНОСТНОЙ РЕГЛАМЕНТ</a:t>
            </a:r>
          </a:p>
          <a:p>
            <a:pPr algn="r"/>
            <a:r>
              <a:rPr lang="ru-RU" dirty="0" smtClean="0"/>
              <a:t>(примерный вариант)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Инструменты и средства ИКТ 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62112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                          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Prezi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com 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320480"/>
          </a:xfrm>
        </p:spPr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pPr algn="just">
              <a:buNone/>
            </a:pPr>
            <a:r>
              <a:rPr lang="en-US" b="1" dirty="0" smtClean="0"/>
              <a:t>     </a:t>
            </a:r>
            <a:r>
              <a:rPr lang="en-US" b="1" dirty="0" err="1" smtClean="0"/>
              <a:t>Prezi</a:t>
            </a:r>
            <a:r>
              <a:rPr lang="ru-RU" b="1" dirty="0" smtClean="0"/>
              <a:t>.</a:t>
            </a:r>
            <a:r>
              <a:rPr lang="en-US" b="1" dirty="0" smtClean="0"/>
              <a:t>com </a:t>
            </a:r>
            <a:r>
              <a:rPr lang="en-US" dirty="0" smtClean="0"/>
              <a:t>- </a:t>
            </a:r>
            <a:r>
              <a:rPr lang="ru-RU" sz="3100" dirty="0"/>
              <a:t> облачное программное обеспечение для создания эффективных презентаций нелинейной структуры с эффектами </a:t>
            </a:r>
            <a:r>
              <a:rPr lang="ru-RU" sz="3100" dirty="0" err="1"/>
              <a:t>зуммирования</a:t>
            </a:r>
            <a:r>
              <a:rPr lang="ru-RU" sz="3100" dirty="0"/>
              <a:t>, 3D-фоном. </a:t>
            </a:r>
          </a:p>
          <a:p>
            <a:pPr algn="just">
              <a:buNone/>
            </a:pP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создана в 2009 г., и на данный момент число активных пользователей составляет более 18 млн. </a:t>
            </a:r>
          </a:p>
          <a:p>
            <a:pPr algn="just">
              <a:buNone/>
            </a:pP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С 2012 г. </a:t>
            </a:r>
            <a:r>
              <a:rPr lang="ru-RU" sz="3100" dirty="0" err="1"/>
              <a:t>Prezi</a:t>
            </a:r>
            <a:r>
              <a:rPr lang="ru-RU" sz="3100" dirty="0"/>
              <a:t> активно используют в России . Управлением жестами произвела настоящий фурор. Но массовое использование </a:t>
            </a:r>
            <a:r>
              <a:rPr lang="ru-RU" sz="3100" dirty="0" err="1"/>
              <a:t>Prezi</a:t>
            </a:r>
            <a:r>
              <a:rPr lang="ru-RU" sz="3100" dirty="0"/>
              <a:t> в России долгое время затруднялось тем, что весь интерфейс и обучающие материалы на сайте полностью на английском языке.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087" r="1367" b="3926"/>
          <a:stretch>
            <a:fillRect/>
          </a:stretch>
        </p:blipFill>
        <p:spPr bwMode="auto">
          <a:xfrm>
            <a:off x="445769" y="21865"/>
            <a:ext cx="2944550" cy="218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2285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403" t="17325" r="11407" b="4714"/>
          <a:stretch>
            <a:fillRect/>
          </a:stretch>
        </p:blipFill>
        <p:spPr bwMode="auto">
          <a:xfrm>
            <a:off x="539552" y="476672"/>
            <a:ext cx="8280920" cy="585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184995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6898" r="11318" b="9347"/>
          <a:stretch>
            <a:fillRect/>
          </a:stretch>
        </p:blipFill>
        <p:spPr bwMode="auto">
          <a:xfrm>
            <a:off x="467544" y="476672"/>
            <a:ext cx="8136904" cy="5763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219930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7978" t="7087" r="11407" b="22826"/>
          <a:stretch>
            <a:fillRect/>
          </a:stretch>
        </p:blipFill>
        <p:spPr bwMode="auto">
          <a:xfrm>
            <a:off x="323528" y="476672"/>
            <a:ext cx="8460432" cy="551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792125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0040" t="7087" r="10226" b="7076"/>
          <a:stretch>
            <a:fillRect/>
          </a:stretch>
        </p:blipFill>
        <p:spPr bwMode="auto">
          <a:xfrm>
            <a:off x="917428" y="404664"/>
            <a:ext cx="775902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652120" y="5589240"/>
            <a:ext cx="309634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3"/>
              </a:rPr>
              <a:t/>
            </a:r>
            <a:br>
              <a:rPr lang="en-US" dirty="0" smtClean="0">
                <a:hlinkClick r:id="rId3"/>
              </a:rPr>
            </a:br>
            <a:r>
              <a:rPr lang="en-US" dirty="0" smtClean="0">
                <a:hlinkClick r:id="rId4"/>
              </a:rPr>
              <a:t>a2102014@mail.ru</a:t>
            </a:r>
            <a:endParaRPr lang="ru-RU" dirty="0" smtClean="0"/>
          </a:p>
          <a:p>
            <a:pPr algn="ctr"/>
            <a:r>
              <a:rPr lang="en-US" dirty="0" smtClean="0"/>
              <a:t>aa2102014</a:t>
            </a:r>
          </a:p>
          <a:p>
            <a:pPr algn="ctr"/>
            <a:r>
              <a:rPr lang="en-US" dirty="0" smtClean="0">
                <a:hlinkClick r:id="rId5"/>
              </a:rPr>
              <a:t>http://prezi.com/your/</a:t>
            </a:r>
            <a:endParaRPr lang="en-US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738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7087" r="1367" b="3926"/>
          <a:stretch>
            <a:fillRect/>
          </a:stretch>
        </p:blipFill>
        <p:spPr bwMode="auto">
          <a:xfrm>
            <a:off x="380853" y="146621"/>
            <a:ext cx="369087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23928" y="620688"/>
            <a:ext cx="432048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71732" y="404664"/>
            <a:ext cx="4615068" cy="57214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ПОЛЕЗНЫЕ ССЫЛКИ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336600"/>
                </a:solidFill>
              </a:rPr>
              <a:t>Prezi.com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336600"/>
                </a:solidFill>
              </a:rPr>
              <a:t>–</a:t>
            </a:r>
            <a:r>
              <a:rPr lang="ru-RU" dirty="0" smtClean="0">
                <a:solidFill>
                  <a:srgbClr val="336600"/>
                </a:solidFill>
              </a:rPr>
              <a:t> официальный сайт</a:t>
            </a:r>
          </a:p>
          <a:p>
            <a:pPr marL="0" indent="0">
              <a:buNone/>
            </a:pPr>
            <a:endParaRPr lang="ru-RU" dirty="0">
              <a:solidFill>
                <a:srgbClr val="3366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3366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3366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336600"/>
                </a:solidFill>
              </a:rPr>
              <a:t>Oprezi.ru</a:t>
            </a:r>
            <a:r>
              <a:rPr lang="ru-RU" b="1" dirty="0" smtClean="0">
                <a:solidFill>
                  <a:srgbClr val="336600"/>
                </a:solidFill>
              </a:rPr>
              <a:t> </a:t>
            </a:r>
            <a:r>
              <a:rPr lang="ru-RU" dirty="0" smtClean="0">
                <a:solidFill>
                  <a:srgbClr val="336600"/>
                </a:solidFill>
              </a:rPr>
              <a:t>– руководство пользователя на русском</a:t>
            </a:r>
          </a:p>
          <a:p>
            <a:pPr marL="0" indent="0">
              <a:buNone/>
            </a:pPr>
            <a:endParaRPr lang="ru-RU" dirty="0">
              <a:solidFill>
                <a:srgbClr val="3366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3366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336600"/>
              </a:solidFill>
            </a:endParaRPr>
          </a:p>
          <a:p>
            <a:pPr marL="0" indent="0">
              <a:buNone/>
            </a:pPr>
            <a:endParaRPr lang="ru-RU" dirty="0" smtClean="0">
              <a:hlinkClick r:id="rId3"/>
            </a:endParaRPr>
          </a:p>
          <a:p>
            <a:pPr marL="0" indent="0">
              <a:buNone/>
            </a:pPr>
            <a:endParaRPr lang="ru-RU" dirty="0">
              <a:hlinkClick r:id="rId3"/>
            </a:endParaRPr>
          </a:p>
          <a:p>
            <a:pPr marL="0" indent="0">
              <a:buNone/>
            </a:pPr>
            <a:endParaRPr lang="ru-RU" dirty="0">
              <a:solidFill>
                <a:srgbClr val="336600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4376" y="2864757"/>
            <a:ext cx="3679271" cy="2759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11560" y="5989805"/>
            <a:ext cx="799288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336600"/>
                </a:solidFill>
              </a:rPr>
              <a:t>Видео урок  (14 </a:t>
            </a:r>
            <a:r>
              <a:rPr lang="ru-RU" sz="3200" smtClean="0">
                <a:solidFill>
                  <a:srgbClr val="336600"/>
                </a:solidFill>
              </a:rPr>
              <a:t>минут)    </a:t>
            </a:r>
            <a:r>
              <a:rPr lang="en-US" smtClean="0">
                <a:hlinkClick r:id="rId3"/>
              </a:rPr>
              <a:t>http://www.youtube.com/watch?v=8nO-ittdCJc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03892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492896"/>
            <a:ext cx="8229600" cy="324036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336600"/>
                </a:solidFill>
              </a:rPr>
              <a:t>Календарь</a:t>
            </a:r>
            <a:br>
              <a:rPr lang="ru-RU" dirty="0" smtClean="0">
                <a:solidFill>
                  <a:srgbClr val="336600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Формы</a:t>
            </a:r>
            <a:br>
              <a:rPr lang="ru-RU" dirty="0" smtClean="0">
                <a:solidFill>
                  <a:srgbClr val="336600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Документ</a:t>
            </a:r>
            <a:br>
              <a:rPr lang="ru-RU" dirty="0" smtClean="0">
                <a:solidFill>
                  <a:srgbClr val="336600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Презентация</a:t>
            </a:r>
            <a:br>
              <a:rPr lang="ru-RU" dirty="0" smtClean="0">
                <a:solidFill>
                  <a:srgbClr val="336600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Папки</a:t>
            </a:r>
            <a:br>
              <a:rPr lang="ru-RU" dirty="0" smtClean="0">
                <a:solidFill>
                  <a:srgbClr val="336600"/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Сайты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5911" r="36265" b="44827"/>
          <a:stretch/>
        </p:blipFill>
        <p:spPr>
          <a:xfrm>
            <a:off x="457199" y="404664"/>
            <a:ext cx="4978897" cy="1800200"/>
          </a:xfrm>
          <a:prstGeom prst="rect">
            <a:avLst/>
          </a:prstGeom>
        </p:spPr>
      </p:pic>
      <p:sp>
        <p:nvSpPr>
          <p:cNvPr id="5" name="Правая фигурная скобка 4"/>
          <p:cNvSpPr/>
          <p:nvPr/>
        </p:nvSpPr>
        <p:spPr>
          <a:xfrm>
            <a:off x="4139952" y="2492896"/>
            <a:ext cx="648072" cy="33483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3928410"/>
            <a:ext cx="48604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для совместной работы</a:t>
            </a:r>
          </a:p>
        </p:txBody>
      </p:sp>
    </p:spTree>
    <p:extLst>
      <p:ext uri="{BB962C8B-B14F-4D97-AF65-F5344CB8AC3E}">
        <p14:creationId xmlns:p14="http://schemas.microsoft.com/office/powerpoint/2010/main" xmlns="" val="9314851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https://sites.google.com/site/monitoringpmc/home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https://sites.google.com/site/jakovenkotv/oprosnik-unesko-no1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МОДЕЛЬ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«1 КОМПЬЮТЕР : 1 УЧЕНИК»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Образовательная среда , в которой основным инструментом обучения школьника является , компьютер , а в качестве методов обучения используются технологии и сервисы сетевого взаимодействия поиска и создания  цифровых объектов</a:t>
            </a:r>
          </a:p>
          <a:p>
            <a:pPr marL="0" indent="0">
              <a:buNone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КЛЮЧЕВАЯ ОБРАЗОВАТЕЛЬНАЯ ИННОВАЦИЯ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18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МОДЕЛЬ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«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1 КОМПЬЮТЕР : 1 УЧЕНИК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»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40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1968 г.  Алан </a:t>
            </a:r>
            <a:r>
              <a:rPr lang="ru-RU" dirty="0" err="1" smtClean="0"/>
              <a:t>Кейн</a:t>
            </a:r>
            <a:r>
              <a:rPr lang="ru-RU" dirty="0" smtClean="0"/>
              <a:t> написал статью «Персональный компьютер для детей всех возрастов»</a:t>
            </a:r>
          </a:p>
          <a:p>
            <a:r>
              <a:rPr lang="ru-RU" dirty="0" smtClean="0"/>
              <a:t>1979 г. портативный компьютер </a:t>
            </a:r>
            <a:r>
              <a:rPr lang="en-US" dirty="0" err="1" smtClean="0"/>
              <a:t>Compas</a:t>
            </a:r>
            <a:endParaRPr lang="ru-RU" dirty="0" smtClean="0"/>
          </a:p>
          <a:p>
            <a:r>
              <a:rPr lang="ru-RU" dirty="0" smtClean="0"/>
              <a:t>1984 г. </a:t>
            </a:r>
            <a:r>
              <a:rPr lang="en-US" dirty="0" smtClean="0"/>
              <a:t>Toshiba </a:t>
            </a:r>
            <a:r>
              <a:rPr lang="ru-RU" dirty="0" smtClean="0"/>
              <a:t>выпустила </a:t>
            </a:r>
            <a:r>
              <a:rPr lang="ru-RU" dirty="0" err="1" smtClean="0"/>
              <a:t>ноотбук</a:t>
            </a:r>
            <a:endParaRPr lang="ru-RU" dirty="0" smtClean="0"/>
          </a:p>
          <a:p>
            <a:r>
              <a:rPr lang="ru-RU" dirty="0" smtClean="0"/>
              <a:t>1990г. Использование компьютеров в школе : </a:t>
            </a:r>
          </a:p>
          <a:p>
            <a:r>
              <a:rPr lang="ru-RU" sz="1600" i="1" dirty="0" smtClean="0"/>
              <a:t>Патрик </a:t>
            </a:r>
            <a:r>
              <a:rPr lang="ru-RU" sz="1600" i="1" dirty="0" err="1" smtClean="0"/>
              <a:t>Саппс</a:t>
            </a:r>
            <a:r>
              <a:rPr lang="ru-RU" sz="1600" i="1" dirty="0" smtClean="0"/>
              <a:t> «доверьте компьютеру выполнять самую монотонную работу  по обучению, и вы освободите учителю руки для творчества»</a:t>
            </a:r>
          </a:p>
          <a:p>
            <a:r>
              <a:rPr lang="ru-RU" sz="1600" i="1" dirty="0" smtClean="0"/>
              <a:t>Сеймур Пейперт «компьютер инструмент мышления» , 1982 г. Реализовал проект обучения школьников из бедных районов с помощью компьютера</a:t>
            </a:r>
          </a:p>
          <a:p>
            <a:endParaRPr lang="ru-RU" sz="1600" i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1667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Мельбурнский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эксперимент 1990г «1 компьютер : 1 ученик»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336600"/>
                </a:solidFill>
              </a:rPr>
              <a:t>Япония</a:t>
            </a:r>
            <a:r>
              <a:rPr lang="ru-RU" dirty="0" smtClean="0">
                <a:solidFill>
                  <a:srgbClr val="336600"/>
                </a:solidFill>
              </a:rPr>
              <a:t> –выпуск компьютера</a:t>
            </a:r>
          </a:p>
          <a:p>
            <a:r>
              <a:rPr lang="ru-RU" b="1" dirty="0" smtClean="0">
                <a:solidFill>
                  <a:srgbClr val="336600"/>
                </a:solidFill>
              </a:rPr>
              <a:t>США</a:t>
            </a:r>
            <a:r>
              <a:rPr lang="ru-RU" dirty="0" smtClean="0">
                <a:solidFill>
                  <a:srgbClr val="336600"/>
                </a:solidFill>
              </a:rPr>
              <a:t> – разработка </a:t>
            </a:r>
            <a:r>
              <a:rPr lang="ru-RU" dirty="0" err="1" smtClean="0">
                <a:solidFill>
                  <a:srgbClr val="336600"/>
                </a:solidFill>
              </a:rPr>
              <a:t>прграммного</a:t>
            </a:r>
            <a:r>
              <a:rPr lang="ru-RU" dirty="0" smtClean="0">
                <a:solidFill>
                  <a:srgbClr val="336600"/>
                </a:solidFill>
              </a:rPr>
              <a:t> обеспечения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dirty="0" smtClean="0">
                <a:solidFill>
                  <a:srgbClr val="336600"/>
                </a:solidFill>
              </a:rPr>
              <a:t>Австралия, Мельбурн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336600"/>
                </a:solidFill>
              </a:rPr>
              <a:t> частная школа для девочек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336600"/>
                </a:solidFill>
              </a:rPr>
              <a:t>1988г. Пилотный проект</a:t>
            </a:r>
            <a:r>
              <a:rPr lang="ru-RU" dirty="0">
                <a:solidFill>
                  <a:srgbClr val="336600"/>
                </a:solidFill>
              </a:rPr>
              <a:t> на базе 1 </a:t>
            </a:r>
            <a:r>
              <a:rPr lang="ru-RU" dirty="0" smtClean="0">
                <a:solidFill>
                  <a:srgbClr val="336600"/>
                </a:solidFill>
              </a:rPr>
              <a:t>класса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336600"/>
                </a:solidFill>
              </a:rPr>
              <a:t>Проект признан очень успешен!</a:t>
            </a:r>
            <a:endParaRPr lang="ru-RU" dirty="0">
              <a:solidFill>
                <a:srgbClr val="33660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3366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3429000"/>
            <a:ext cx="763284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283968" y="3429000"/>
            <a:ext cx="0" cy="36004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6282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Мельбурнский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эксперимент 1990г «1 компьютер : 1 ученик»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336600"/>
                </a:solidFill>
              </a:rPr>
              <a:t>1 сентября 1990г. </a:t>
            </a:r>
            <a:r>
              <a:rPr lang="ru-RU" dirty="0">
                <a:solidFill>
                  <a:srgbClr val="336600"/>
                </a:solidFill>
              </a:rPr>
              <a:t>п</a:t>
            </a:r>
            <a:r>
              <a:rPr lang="ru-RU" dirty="0" smtClean="0">
                <a:solidFill>
                  <a:srgbClr val="336600"/>
                </a:solidFill>
              </a:rPr>
              <a:t>роект продолжился! Изменения произошли в системе учебной деятельности ….</a:t>
            </a:r>
            <a:r>
              <a:rPr lang="ru-RU" sz="1700" dirty="0" smtClean="0">
                <a:solidFill>
                  <a:srgbClr val="336600"/>
                </a:solidFill>
              </a:rPr>
              <a:t>ученикам нет необходимости сидеть за партами, часть учителей отказалась от парт, разрешаю детям сидеть на полу , уроки удлинили, учитель по своему усмотрению варьировал нагрузку , чередовал виды деятельности и отдых. Начало и конец урока отсчитывался не пор звонку а исходя из смысла происходящего на уроке.</a:t>
            </a:r>
          </a:p>
          <a:p>
            <a:pPr marL="0" indent="0" algn="just">
              <a:buNone/>
            </a:pPr>
            <a:r>
              <a:rPr lang="ru-RU" sz="3000" dirty="0" smtClean="0">
                <a:solidFill>
                  <a:srgbClr val="336600"/>
                </a:solidFill>
              </a:rPr>
              <a:t>Учитель вводил в курс дела учеников используя мультимедийное оборудование, после чего следовала проектная работа на ноутбуках</a:t>
            </a:r>
            <a:endParaRPr lang="ru-RU" sz="3000" dirty="0">
              <a:solidFill>
                <a:srgbClr val="33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5458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АВСТРАЛИЯ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/>
              <a:t>США, 1996г. пилотный проект </a:t>
            </a:r>
          </a:p>
          <a:p>
            <a:pPr marL="0" indent="0" algn="ctr">
              <a:buNone/>
            </a:pPr>
            <a:r>
              <a:rPr lang="ru-RU" b="1" dirty="0" smtClean="0"/>
              <a:t>«Учимся всегда и везде» - </a:t>
            </a:r>
            <a:r>
              <a:rPr lang="ru-RU" dirty="0" smtClean="0"/>
              <a:t>компьютер как инструмент мышления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РЕАЛИЗАЦИЯ ПРОЕКТА</a:t>
            </a:r>
          </a:p>
          <a:p>
            <a:r>
              <a:rPr lang="en-US" dirty="0" smtClean="0"/>
              <a:t>Toshiba</a:t>
            </a:r>
            <a:r>
              <a:rPr lang="ru-RU" dirty="0" smtClean="0"/>
              <a:t> (40 000 ноутбуков) </a:t>
            </a:r>
          </a:p>
          <a:p>
            <a:r>
              <a:rPr lang="en-US" dirty="0" smtClean="0"/>
              <a:t>Microsoft(</a:t>
            </a:r>
            <a:r>
              <a:rPr lang="ru-RU" dirty="0" smtClean="0"/>
              <a:t>программное обеспечение)</a:t>
            </a:r>
          </a:p>
          <a:p>
            <a:r>
              <a:rPr lang="ru-RU" dirty="0" smtClean="0"/>
              <a:t>КПК для учителей</a:t>
            </a:r>
          </a:p>
          <a:p>
            <a:r>
              <a:rPr lang="ru-RU" dirty="0" smtClean="0"/>
              <a:t>Веб-сайт общая система сопровождения, учебные материалы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Мельбурнский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эксперимент 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«1 компьютер : 1 ученик»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499992" y="1916832"/>
            <a:ext cx="0" cy="576064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4955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Развитие модели 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«1 компьютер : 1 ученик» в России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315" y="1772816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Начало реализации в России модели «1 ученик : 1 компьютер» с </a:t>
            </a:r>
            <a:r>
              <a:rPr lang="ru-RU" dirty="0"/>
              <a:t>с</a:t>
            </a:r>
            <a:r>
              <a:rPr lang="ru-RU" dirty="0" smtClean="0"/>
              <a:t>ередины 1980 г. под руководством </a:t>
            </a:r>
            <a:r>
              <a:rPr lang="ru-RU" dirty="0" err="1" smtClean="0"/>
              <a:t>А.П.Ершова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sz="1600" i="1" dirty="0" smtClean="0"/>
              <a:t>«компьютеризация школы должна начинаться  с освоения компьютера на специальном предмете – информатике»</a:t>
            </a:r>
          </a:p>
          <a:p>
            <a:pPr marL="0" indent="0" algn="just">
              <a:buNone/>
            </a:pPr>
            <a:r>
              <a:rPr lang="ru-RU" dirty="0" smtClean="0"/>
              <a:t>1988г. учитель-предметник использовал компьютер как инструмент позволяющий вывести на новый уровень преподавание предмета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4411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«Вольное дело» -благотворительный проект, финансируемый предпринимателем Олегом Дерипаской , в рамках реализации Фондом программы «Компьютер для школьника»  с 2007 по 2011гг.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Развитие модели 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«1 компьютер : 1 ученик» в России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93593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892</Words>
  <Application>Microsoft Office PowerPoint</Application>
  <PresentationFormat>Экран (4:3)</PresentationFormat>
  <Paragraphs>124</Paragraphs>
  <Slides>29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СОВРЕМЕННЫЕ ИКТ-ТЕХНОЛОГИИ В ОБРАЗОВАНИИ:  ТЕОРИЯ И ПРАКТИКА</vt:lpstr>
      <vt:lpstr>Педагогические истоки модели образовательной системы</vt:lpstr>
      <vt:lpstr>МОДЕЛЬ  «1 КОМПЬЮТЕР : 1 УЧЕНИК»</vt:lpstr>
      <vt:lpstr>МОДЕЛЬ «1 КОМПЬЮТЕР : 1 УЧЕНИК» 40 лет</vt:lpstr>
      <vt:lpstr>Мельбурнский эксперимент 1990г «1 компьютер : 1 ученик»</vt:lpstr>
      <vt:lpstr>Мельбурнский эксперимент 1990г «1 компьютер : 1 ученик»</vt:lpstr>
      <vt:lpstr>Слайд 7</vt:lpstr>
      <vt:lpstr>Развитие модели  «1 компьютер : 1 ученик» в России</vt:lpstr>
      <vt:lpstr>Развитие модели  «1 компьютер : 1 ученик» в России</vt:lpstr>
      <vt:lpstr>Программа Intel  «1 ученик :  1 компьютер» </vt:lpstr>
      <vt:lpstr>Этапы информатизации образования в России</vt:lpstr>
      <vt:lpstr>Основные термины и понятия</vt:lpstr>
      <vt:lpstr>Информационно- коммуникационные технологии (ИКТ)  согласно определению, принятому ЮНЕСКО</vt:lpstr>
      <vt:lpstr>Слайд 14</vt:lpstr>
      <vt:lpstr>Слайд 15</vt:lpstr>
      <vt:lpstr>Информационная грамотность </vt:lpstr>
      <vt:lpstr>Информационно-коммуникационная компетентность </vt:lpstr>
      <vt:lpstr>ОБЕСПЕЧЕНИЕ  СОВРЕМЕННОЙ ОБРАЗОВАТЕЛЬНОЙ СРЕДЫ ДЛЯ РЕАЛИЗАЦИИ ФГОС</vt:lpstr>
      <vt:lpstr>МАКСИМАЛЬНЫЙ ВАРИАНТ</vt:lpstr>
      <vt:lpstr>Заместитель начальника по воспитательной работе отдела (управления) образования должен:</vt:lpstr>
      <vt:lpstr>               Инструменты и средства ИКТ </vt:lpstr>
      <vt:lpstr>                                      Prezi.com </vt:lpstr>
      <vt:lpstr>Слайд 23</vt:lpstr>
      <vt:lpstr>Слайд 24</vt:lpstr>
      <vt:lpstr>Слайд 25</vt:lpstr>
      <vt:lpstr>Слайд 26</vt:lpstr>
      <vt:lpstr>Слайд 27</vt:lpstr>
      <vt:lpstr> Календарь Формы Документ Презентация Папки Сайты 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ИКТ-ТЕХНОЛОГИИ В ОБРАЗОВАНИИ:  ТЕОРИЯ И ПРАКТИКА</dc:title>
  <cp:lastModifiedBy>Admin</cp:lastModifiedBy>
  <cp:revision>153</cp:revision>
  <dcterms:modified xsi:type="dcterms:W3CDTF">2014-10-13T16:26:58Z</dcterms:modified>
</cp:coreProperties>
</file>