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10/17/2014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government.ru/media/photos/656x369/r7PJ8ilV4pI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305800" cy="28956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 Narrow" pitchFamily="34" charset="0"/>
              </a:rPr>
              <a:t>Концепция </a:t>
            </a:r>
            <a:br>
              <a:rPr lang="ru-RU" sz="3600" b="1" dirty="0" smtClean="0">
                <a:latin typeface="Arial Narrow" pitchFamily="34" charset="0"/>
              </a:rPr>
            </a:br>
            <a:r>
              <a:rPr lang="ru-RU" sz="3600" b="1" dirty="0" smtClean="0">
                <a:latin typeface="Arial Narrow" pitchFamily="34" charset="0"/>
              </a:rPr>
              <a:t>развития дополнительного образования детей</a:t>
            </a:r>
            <a:endParaRPr lang="ru-RU" sz="36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305800" cy="571500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Заседание Национального координационного совета по поддержке молодых талантов под председательством Заместителя председателя Правительства Российской Федерации О.Ю. </a:t>
            </a:r>
            <a:r>
              <a:rPr lang="ru-RU" sz="2000" dirty="0" err="1" smtClean="0"/>
              <a:t>Голодец</a:t>
            </a:r>
            <a:r>
              <a:rPr lang="ru-RU" sz="2000" dirty="0" smtClean="0"/>
              <a:t>, 3 октября 2013 г. :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поручение </a:t>
            </a:r>
            <a:r>
              <a:rPr lang="ru-RU" sz="2000" i="1" dirty="0" err="1" smtClean="0"/>
              <a:t>Минобрнауки</a:t>
            </a:r>
            <a:r>
              <a:rPr lang="ru-RU" sz="2000" i="1" dirty="0" smtClean="0"/>
              <a:t> РФ совместно с Минкультуры РФ и </a:t>
            </a:r>
            <a:r>
              <a:rPr lang="ru-RU" sz="2000" i="1" dirty="0" err="1" smtClean="0"/>
              <a:t>Минспорта</a:t>
            </a:r>
            <a:r>
              <a:rPr lang="ru-RU" sz="2000" i="1" dirty="0" smtClean="0"/>
              <a:t> РФ разработать Концепцию развития дополнительного образования</a:t>
            </a:r>
            <a:br>
              <a:rPr lang="ru-RU" sz="2000" i="1" dirty="0" smtClean="0"/>
            </a:br>
            <a:r>
              <a:rPr lang="ru-RU" sz="2800" dirty="0" smtClean="0"/>
              <a:t> </a:t>
            </a:r>
            <a:r>
              <a:rPr lang="ru-RU" sz="1800" dirty="0" smtClean="0"/>
              <a:t>Совместным приказом </a:t>
            </a:r>
            <a:r>
              <a:rPr lang="ru-RU" sz="1800" dirty="0" err="1" smtClean="0"/>
              <a:t>Минобрнауки</a:t>
            </a:r>
            <a:r>
              <a:rPr lang="ru-RU" sz="1800" dirty="0" smtClean="0"/>
              <a:t> России, Минкультуры России и </a:t>
            </a:r>
            <a:r>
              <a:rPr lang="ru-RU" sz="1800" dirty="0" err="1" smtClean="0"/>
              <a:t>Минспорта</a:t>
            </a:r>
            <a:r>
              <a:rPr lang="ru-RU" sz="1800" dirty="0" smtClean="0"/>
              <a:t> России от 15 января 2014 г. № 16/26/6 создан </a:t>
            </a:r>
            <a:r>
              <a:rPr lang="ru-RU" sz="1800" b="1" dirty="0" smtClean="0"/>
              <a:t>межведомственный совет по дополнительному образованию и воспитанию детей.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2800" dirty="0" smtClean="0"/>
              <a:t> </a:t>
            </a:r>
            <a:r>
              <a:rPr lang="ru-RU" sz="1800" dirty="0" smtClean="0"/>
              <a:t>образован с целью </a:t>
            </a:r>
            <a:r>
              <a:rPr lang="ru-RU" sz="1800" b="1" dirty="0" smtClean="0"/>
              <a:t>предварительного рассмотрения </a:t>
            </a:r>
            <a:r>
              <a:rPr lang="ru-RU" sz="1800" dirty="0" smtClean="0"/>
              <a:t>вопросов реализации государственной политики в сфере воспитания и дополнительного образования детей и подготовки по ним предложений.</a:t>
            </a:r>
            <a:br>
              <a:rPr lang="ru-RU" sz="1800" dirty="0" smtClean="0"/>
            </a:br>
            <a:r>
              <a:rPr lang="ru-RU" sz="1800" dirty="0" smtClean="0"/>
              <a:t>В рамках совета создано 4 рабочие группы:</a:t>
            </a:r>
            <a:br>
              <a:rPr lang="ru-RU" sz="1800" dirty="0" smtClean="0"/>
            </a:br>
            <a:r>
              <a:rPr lang="ru-RU" sz="1800" dirty="0" smtClean="0"/>
              <a:t>- по разработке Концепции развития дополнительного образования детей и Стратегии развития воспитания в Российской Федерации;</a:t>
            </a:r>
            <a:br>
              <a:rPr lang="ru-RU" sz="1800" dirty="0" smtClean="0"/>
            </a:br>
            <a:r>
              <a:rPr lang="ru-RU" sz="1800" dirty="0" smtClean="0"/>
              <a:t>- по совершенствованию организации отдыха, оздоровления и досуга детей;</a:t>
            </a:r>
            <a:br>
              <a:rPr lang="ru-RU" sz="1800" dirty="0" smtClean="0"/>
            </a:br>
            <a:r>
              <a:rPr lang="ru-RU" sz="1800" dirty="0" smtClean="0"/>
              <a:t>- по повышению социального статуса педагогических работников в сфере дополнительного образования детей;</a:t>
            </a:r>
            <a:br>
              <a:rPr lang="ru-RU" sz="1800" dirty="0" smtClean="0"/>
            </a:br>
            <a:r>
              <a:rPr lang="ru-RU" sz="1800" dirty="0" smtClean="0"/>
              <a:t>- по разработке организационно-финансовых механизмов обеспечения доступности дополнительного образования для детей.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endParaRPr lang="ru-RU" sz="1800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429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Содержимое 4" descr="Доклад главы Минобрнауки Дмитрия Ливанова на заседании Правительства">
            <a:hlinkClick r:id="rId2" tgtFrame="_blank" tooltip="&quot;&quot;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962400"/>
            <a:ext cx="4447642" cy="250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1000" y="838201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28 августа 2014 г. – заседание правительства РФ.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endParaRPr lang="ru-RU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Повестка дня: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Концепция развития дополнительного образования детей.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Выступили: основной доклад -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Д.В.Ливанов,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министр образования и науки РФ,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Обсуждение: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Д.А.Медведев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– председатель правительства РФ </a:t>
            </a:r>
          </a:p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А.Дворкович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,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вице-премьер, правительства РФ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О.Голодец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,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министр социального развития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А.Силуанов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министр финансов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78028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Содержание концепции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I. Общие положения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II. Состояние и проблемы дополнительного образования детей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III. Цели и задачи развития дополнительного образования детей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IV. Принципы государственной политики развития дополнительного образования детей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V. Основные механизмы развития дополнительного образования детей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VI. Основные направления реализации Концепции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VII. Этапы реализации Концепции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VIII. Ожидаемые результаты реализации Концепции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491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I. Общие положения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dirty="0" smtClean="0"/>
              <a:t>Миссия, а потому и ценностный статус дополнительного образования осознается как уникальная и конкурентоспособная социальная практика наращивания </a:t>
            </a:r>
            <a:r>
              <a:rPr lang="ru-RU" sz="2400" b="1" dirty="0" smtClean="0"/>
              <a:t>мотивационного потенциала личности и инновационного потенциала общества.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72912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Отказ государства от решения задачи </a:t>
            </a:r>
            <a:r>
              <a:rPr lang="ru-RU" sz="3200" dirty="0" smtClean="0"/>
              <a:t>проектирования пространства персонального образования для самореализации личности </a:t>
            </a:r>
            <a:r>
              <a:rPr lang="ru-RU" sz="3100" dirty="0" smtClean="0"/>
              <a:t>может привести к рискам </a:t>
            </a:r>
            <a:r>
              <a:rPr lang="ru-RU" sz="3100" b="1" dirty="0" smtClean="0"/>
              <a:t>стихийного формирования идентичности в периферийных (</a:t>
            </a:r>
            <a:r>
              <a:rPr lang="ru-RU" sz="3100" b="1" dirty="0" err="1" smtClean="0"/>
              <a:t>субкультурных</a:t>
            </a:r>
            <a:r>
              <a:rPr lang="ru-RU" sz="3100" b="1" dirty="0" smtClean="0"/>
              <a:t>) пространствах социализации.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600200"/>
            <a:ext cx="854528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4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Дополнительное образование детей направлено на обеспечение персонального жизнетворчества обучающихся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 контексте позитивной социализации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как здесь и сейчас, так и на перспективу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 плане их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социально-профессионального самоопределения, реализации личных жизненных замыслов и притязаний.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850"/>
            <a:ext cx="8473923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II. Состояние и проблемы дополнительного образования детей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i="1" dirty="0" smtClean="0"/>
              <a:t>Позитивные тенденции современного состояния ДОД: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Рост заинтересованности семей в дополнительном образовании детей, в том числе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на платной основе.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Увеличение числа детей дошкольного возраста, вовлеченных в дополнительные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общеобразовательные программы.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Увеличение  мотивации семей и детей к участию в различных конкурсных мероприятиях.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Рост активности подростков и молодежи в использовании образовательных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ресурсов информационно-телекоммуникационной сети «Интернет»,  в том числе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массовых открытых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онлайн-курсов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видеоуроков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Увеличение количества реализуемых дополнительных образовательных программ.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Распространение таких инновационных организационных форм, как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парки и музеи науки,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эксплораториумы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, детские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компьютерно-мультипликационные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студии,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студии робототехники, 3-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моделирования и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прототипирования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 другие.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Рост числа коммерческих и некоммерческих организаций, разрабатывающих и реализующих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проекты в сфере детского досуга и отдыха, образовательного туризма.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- Активное развитие негосударственного сектора дополнительного образования,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что отвечает интересам граждан и способствует привлечению в эту сферу инвестиций.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729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Проблемы ДОД на современном этапе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- отсутствие конституционных гарантий общедоступности и бесплатности дополнительного образования детей в Законе об образовании;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межрегиональная и межмуниципальная дифференциация доступности услуг, риски развития образовательного неравенства между социальными группами с различным уровнем дохода;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не всегда обеспечивается предоставление услуг достойного качества;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инфраструктура современного дополнительного образования детей отстает от современных требований;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отток кадров из системы ДОД ввиду невысокого уровня заработной платы;</a:t>
            </a:r>
            <a:br>
              <a:rPr lang="ru-RU" sz="2000" dirty="0" smtClean="0"/>
            </a:br>
            <a:r>
              <a:rPr lang="ru-RU" sz="2000" dirty="0" smtClean="0"/>
              <a:t>- медленное обновление содержания дополнительного образования детей.</a:t>
            </a:r>
            <a:br>
              <a:rPr lang="ru-RU" sz="2000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9671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III</a:t>
            </a:r>
            <a:r>
              <a:rPr lang="ru-RU" sz="3200" b="1" dirty="0" smtClean="0"/>
              <a:t>. Цели и задачи развития дополнительного образования детей 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- </a:t>
            </a:r>
            <a:r>
              <a:rPr lang="ru-RU" sz="3200" dirty="0" smtClean="0"/>
              <a:t>обеспечение прав ребенка на развитие, личностное самоопределение и самореализацию;</a:t>
            </a:r>
            <a:br>
              <a:rPr lang="ru-RU" sz="3200" dirty="0" smtClean="0"/>
            </a:br>
            <a:r>
              <a:rPr lang="ru-RU" sz="3200" dirty="0" smtClean="0"/>
              <a:t>- расширение возможностей для удовлетворения разнообразных интересов детей и их семей в сфере образования;</a:t>
            </a:r>
            <a:br>
              <a:rPr lang="ru-RU" sz="3200" dirty="0" smtClean="0"/>
            </a:br>
            <a:r>
              <a:rPr lang="ru-RU" sz="3200" dirty="0" smtClean="0"/>
              <a:t>- развитие инновационного потенциала общества.</a:t>
            </a:r>
            <a:br>
              <a:rPr lang="ru-RU" sz="3200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001512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sz="3200" b="1" dirty="0" smtClean="0"/>
              <a:t>Задачи концепции:</a:t>
            </a:r>
            <a:br>
              <a:rPr lang="ru-RU" sz="3200" b="1" dirty="0" smtClean="0"/>
            </a:br>
            <a:r>
              <a:rPr lang="ru-RU" sz="3200" b="1" dirty="0" smtClean="0"/>
              <a:t>- </a:t>
            </a:r>
            <a:r>
              <a:rPr lang="ru-RU" sz="1600" b="1" i="1" dirty="0" smtClean="0"/>
              <a:t>развитие дополнительного персонального образования как ресурса мотивации личности к познанию, творчеству, труду, искусству и спорту;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проектирование мотивирующих образовательных сред как необходимого условия "социальной ситуации развития" подрастающих поколений;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интеграция дополнительного и общего образования, направленная на расширение вариативности и индивидуализации системы образования в целом;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разработка инструментов оценки достижений детей и подростков, способствующих росту их самооценки и познавательных интересов в общем и дополнительном образовании, диагностика мотивации достижений личности;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повышение вариативности, качества и доступности дополнительного образования для каждого;</a:t>
            </a:r>
            <a:br>
              <a:rPr lang="ru-RU" sz="1600" b="1" i="1" dirty="0" smtClean="0"/>
            </a:br>
            <a:r>
              <a:rPr lang="ru-RU" sz="1600" b="1" i="1" dirty="0" smtClean="0"/>
              <a:t>обновление содержания дополнительного образования детей в соответствии с интересами детей, потребностями семьи и общества;</a:t>
            </a:r>
            <a:br>
              <a:rPr lang="ru-RU" sz="1600" b="1" i="1" dirty="0" smtClean="0"/>
            </a:br>
            <a:r>
              <a:rPr lang="ru-RU" sz="1600" b="1" i="1" dirty="0" smtClean="0"/>
              <a:t>- обеспечение условий для доступа каждого к глобальным знаниям и технологиям;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развитие инфраструктуры дополнительного образования детей за счет государственной поддержки и обеспечения инвестиционной привлекательности;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создание механизма финансовой поддержки права детей на участие в дополнительных общеобразовательных программах независимо от места проживания, состояния здоровья, социально-экономического положения семьи;</a:t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>- формирование эффективной межведомственной системы управления развитием дополнительного образования детей;</a:t>
            </a:r>
            <a:br>
              <a:rPr lang="ru-RU" sz="1600" b="1" i="1" dirty="0" smtClean="0"/>
            </a:br>
            <a:r>
              <a:rPr lang="ru-RU" sz="1600" b="1" i="1" dirty="0" smtClean="0"/>
              <a:t>- создание условий для участия семьи и общественности в управлении развитием системы дополнительного образования детей.</a:t>
            </a:r>
            <a:endParaRPr lang="ru-RU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57200" y="152399"/>
            <a:ext cx="84582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ПРАВИТЕЛЬСТВО   РОССИЙСКОЙ   ФЕДЕРАЦИИ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Р А С П О Р Я Ж Е Н И Е 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от 4 сентября 2014 г.  № 1726-р  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МОСКВА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1. Утвердить прилагаемую Концепцию развития дополнительного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образования детей (далее - Концепция).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2.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Минобрнауки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России совместно с Минкультуры России  и </a:t>
            </a:r>
          </a:p>
          <a:p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Минспортом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России разработать в 3-месячный срок план мероприятий по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реализации Концепции и внести  его  в установленном порядке в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Правительство Российской Федерации.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3. Реализация Концепции осуществляется заинтересованными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федеральными органами  исполнительной власти в пределах бюджетных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ассигнований, предусмотренных им в федеральном бюджете на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соответствующий финансовый год.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Председатель Правительства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 Российской Федерации 					Д.Медведев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633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IV. Принципы государственной политики развития дополнительного образования </a:t>
            </a:r>
            <a:r>
              <a:rPr lang="ru-RU" sz="3200" b="1" dirty="0" smtClean="0"/>
              <a:t>детей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100" i="1" dirty="0" smtClean="0"/>
              <a:t>выстраивание государством ответственной политики в сфере ДОД посредством принятия современных, научно обоснованных решений как в области содержания и технологий, так и в части разработки управленческих и экономических моделей.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491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V. Основные механизмы развития дополнительного образования детей.</a:t>
            </a:r>
            <a:br>
              <a:rPr lang="ru-RU" sz="2800" b="1" dirty="0" smtClean="0"/>
            </a:br>
            <a:r>
              <a:rPr lang="ru-RU" sz="2800" b="1" dirty="0" smtClean="0"/>
              <a:t>- </a:t>
            </a:r>
            <a:r>
              <a:rPr lang="ru-RU" sz="2000" dirty="0" smtClean="0"/>
              <a:t>формирование в средствах массовой информации нового имиджа дополнительного образования, соответствующего ценностному статусу дополнительного образования в современном информационном гражданском обществе;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межведомственная и межуровневая кооперация, интеграция ресурсов, в том числе организация сетевого взаимодействия организаций различного типа, ведомственной принадлежности в рамках кластерных систем;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создание интегрированных (или комплексных) организаций социальной сферы;</a:t>
            </a:r>
            <a:br>
              <a:rPr lang="ru-RU" sz="2000" dirty="0" smtClean="0"/>
            </a:br>
            <a:r>
              <a:rPr lang="ru-RU" sz="2000" dirty="0" smtClean="0"/>
              <a:t>партнерство государства, бизнеса, институтов гражданского общества, семьи;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открытый государственно-общественный характер управления сферой дополнительного образования детей, реализуемый через механизмы участия общественности, экспертного и профессионального сообщества в принятии решений о поддержке тех или иных программ и проектов дополнительного образования, в контроле качества реализации программ, распределении бюджетных ресурсов;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2531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V. Основные механизмы развития дополнительного образования детей.</a:t>
            </a:r>
            <a:br>
              <a:rPr lang="ru-RU" sz="2400" b="1" dirty="0" smtClean="0"/>
            </a:br>
            <a:r>
              <a:rPr lang="ru-RU" sz="2000" dirty="0" smtClean="0"/>
              <a:t> - создание конкурентной среды, стимулирующей обновление содержания и повышение качества услуг;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сочетание в управлении качеством услуг дополнительного образования детей элементов государственного контроля, независимой оценки качества и саморегулирования;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персонифицированное финансирование, обеспечивающее поддержку мотивации, свободу выбора и построения образовательной траектории участников дополнительного образования путем закрепления за ними определенного объема средств (размер персонифицированного обязательства) и их передачи организации (индивидуальному предпринимателю), реализующей дополнительную общеобразовательную программу после выбора этой программы потребителем;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единая система учета личных достижений детей в различных дополнительных общеобразовательных программах (включая программы внеурочной деятельности в рамках федеральных государственных образовательных стандартов общего образования), основывающаяся на едином открытом формате электронного </a:t>
            </a:r>
            <a:r>
              <a:rPr lang="ru-RU" sz="2000" dirty="0" err="1" smtClean="0"/>
              <a:t>портфолио</a:t>
            </a:r>
            <a:r>
              <a:rPr lang="ru-RU" sz="2000" dirty="0" smtClean="0"/>
              <a:t> и его представления на портале, с соблюдением всех требований законодательства Российской Федерации о защите персональных данных;</a:t>
            </a:r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72912"/>
          </a:xfrm>
        </p:spPr>
        <p:txBody>
          <a:bodyPr>
            <a:normAutofit fontScale="90000"/>
          </a:bodyPr>
          <a:lstStyle/>
          <a:p>
            <a:r>
              <a:rPr lang="ru-RU" sz="2500" b="1" dirty="0" smtClean="0"/>
              <a:t>V. Основные механизмы развития дополнительного образования детей.</a:t>
            </a:r>
            <a:br>
              <a:rPr lang="ru-RU" sz="2500" b="1" dirty="0" smtClean="0"/>
            </a:br>
            <a:r>
              <a:rPr lang="ru-RU" sz="2800" dirty="0" smtClean="0"/>
              <a:t> - </a:t>
            </a:r>
            <a:r>
              <a:rPr lang="ru-RU" sz="1900" dirty="0" smtClean="0"/>
              <a:t>информационная открытость, обеспечение доступа граждан к полной и объективной информации о качестве дополнительных общеобразовательных программ, организациях, образовательных результатах и о результатах общественно-профессиональной экспертизы этих программ;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обеспечение инновационного, опережающего характера развития системы дополнительного образования детей при использовании лучших традиций отечественной сферы дополнительного образования и успешных мировых практик;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поддержка образовательных программ, ориентированных на группы детей, требующих особого внимания государства и общества (дети из группы социального риска, дети с ограниченными возможностями здоровья, дети из семей с низким социально-экономическим статусом);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развитие сферы дополнительного образования детей как составляющей национальной системы поиска и поддержки талантов, как основной для профессионального самоопределения, ориентации и мотивации подростков и молодежи к участию в инновационной деятельности в сфере высоких технологий и промышленного производства;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опора на инициативы детей и семьи, использование ресурсов семейных сообществ, позитивного потенциала подростковых и молодежных </a:t>
            </a:r>
            <a:r>
              <a:rPr lang="ru-RU" sz="1900" dirty="0" err="1" smtClean="0"/>
              <a:t>субкультурных</a:t>
            </a:r>
            <a:r>
              <a:rPr lang="ru-RU" sz="1900" dirty="0" smtClean="0"/>
              <a:t> сообществ.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00151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VI. Основные направления реализации Концепции</a:t>
            </a:r>
            <a:br>
              <a:rPr lang="ru-RU" sz="31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 </a:t>
            </a:r>
            <a:r>
              <a:rPr lang="ru-RU" sz="2400" i="1" dirty="0" smtClean="0"/>
              <a:t>как будет обеспечиваться: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b="1" dirty="0" smtClean="0"/>
              <a:t>доступность</a:t>
            </a:r>
            <a:r>
              <a:rPr lang="ru-RU" sz="2400" dirty="0" smtClean="0"/>
              <a:t> дополнительных общеобразовательных </a:t>
            </a:r>
            <a:r>
              <a:rPr lang="ru-RU" sz="2400" b="1" dirty="0" smtClean="0"/>
              <a:t>программ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b="1" dirty="0" smtClean="0"/>
              <a:t>расширение спектра </a:t>
            </a:r>
            <a:r>
              <a:rPr lang="ru-RU" sz="2400" dirty="0" smtClean="0"/>
              <a:t>дополнительных общеобразовательных программ;</a:t>
            </a:r>
            <a:br>
              <a:rPr lang="ru-RU" sz="2400" dirty="0" smtClean="0"/>
            </a:br>
            <a:r>
              <a:rPr lang="ru-RU" sz="2400" dirty="0" smtClean="0"/>
              <a:t>- развитие системы </a:t>
            </a:r>
            <a:r>
              <a:rPr lang="ru-RU" sz="2400" b="1" dirty="0" smtClean="0"/>
              <a:t>управления качеством </a:t>
            </a:r>
            <a:r>
              <a:rPr lang="ru-RU" sz="2400" dirty="0" smtClean="0"/>
              <a:t>реализации дополнительных общеобразовательных программ;</a:t>
            </a:r>
            <a:br>
              <a:rPr lang="ru-RU" sz="2400" dirty="0" smtClean="0"/>
            </a:br>
            <a:r>
              <a:rPr lang="ru-RU" sz="2400" dirty="0" smtClean="0"/>
              <a:t>- развитие </a:t>
            </a:r>
            <a:r>
              <a:rPr lang="ru-RU" sz="2400" b="1" dirty="0" smtClean="0"/>
              <a:t>кадрового потенциала </a:t>
            </a:r>
            <a:r>
              <a:rPr lang="ru-RU" sz="2400" dirty="0" smtClean="0"/>
              <a:t>системы дополнительного образования детей;</a:t>
            </a:r>
            <a:br>
              <a:rPr lang="ru-RU" sz="2400" dirty="0" smtClean="0"/>
            </a:br>
            <a:r>
              <a:rPr lang="ru-RU" sz="2400" dirty="0" smtClean="0"/>
              <a:t>- совершенствование </a:t>
            </a:r>
            <a:r>
              <a:rPr lang="ru-RU" sz="2400" b="1" dirty="0" smtClean="0"/>
              <a:t>финансово-экономических механизмов </a:t>
            </a:r>
            <a:r>
              <a:rPr lang="ru-RU" sz="2400" dirty="0" smtClean="0"/>
              <a:t>развития дополнительного образования;</a:t>
            </a:r>
            <a:br>
              <a:rPr lang="ru-RU" sz="2400" dirty="0" smtClean="0"/>
            </a:br>
            <a:r>
              <a:rPr lang="ru-RU" sz="2400" dirty="0" smtClean="0"/>
              <a:t>- расширение участия </a:t>
            </a:r>
            <a:r>
              <a:rPr lang="ru-RU" sz="2400" b="1" dirty="0" smtClean="0"/>
              <a:t>негосударственного сект</a:t>
            </a:r>
            <a:r>
              <a:rPr lang="ru-RU" sz="2400" dirty="0" smtClean="0"/>
              <a:t>ора в оказании услуг дополнительного образования, внедрение механизмов государственно-частного партнерства;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b="1" dirty="0" smtClean="0"/>
              <a:t>модернизацию инфраструктуры </a:t>
            </a:r>
            <a:r>
              <a:rPr lang="ru-RU" sz="2400" dirty="0" smtClean="0"/>
              <a:t>дополнительного образования детей.</a:t>
            </a:r>
            <a:br>
              <a:rPr lang="ru-RU" sz="2400" dirty="0" smtClean="0"/>
            </a:br>
            <a:r>
              <a:rPr lang="ru-RU" sz="2400" dirty="0" smtClean="0"/>
              <a:t>-</a:t>
            </a:r>
            <a:endParaRPr lang="ru-RU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205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VII. Этапы реализации Концепции</a:t>
            </a:r>
            <a:br>
              <a:rPr lang="ru-RU" sz="3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 I этап - 2014 - 2017 годы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 В трёхмесячный срок планируется разработка комплекса мер по реализации концепции, а затем создание механизмов её реализации, механизмов управления финансированием, информационного, научно-методического обеспечения и так далее. </a:t>
            </a:r>
            <a:br>
              <a:rPr lang="ru-RU" sz="2000" dirty="0" smtClean="0"/>
            </a:br>
            <a:r>
              <a:rPr lang="ru-RU" sz="2000" dirty="0" smtClean="0"/>
              <a:t>В субъектах Российской Федерации на основе концепции будут созданы </a:t>
            </a:r>
            <a:r>
              <a:rPr lang="ru-RU" sz="2000" b="1" dirty="0" smtClean="0"/>
              <a:t>региональные программы развития дополнительного образования детей, </a:t>
            </a:r>
            <a:r>
              <a:rPr lang="ru-RU" sz="2000" dirty="0" smtClean="0"/>
              <a:t>отражающие специфику развития этой системы в том или ином регионе. Начнётся их практическая реализация.</a:t>
            </a:r>
            <a:br>
              <a:rPr lang="ru-RU" sz="2000" dirty="0" smtClean="0"/>
            </a:br>
            <a:r>
              <a:rPr lang="ru-RU" sz="2000" dirty="0" smtClean="0"/>
              <a:t>По приоритетным направлениям будут разработаны и реализованы </a:t>
            </a:r>
            <a:r>
              <a:rPr lang="ru-RU" sz="2000" b="1" dirty="0" err="1" smtClean="0"/>
              <a:t>пилотные</a:t>
            </a:r>
            <a:r>
              <a:rPr lang="ru-RU" sz="2000" b="1" dirty="0" smtClean="0"/>
              <a:t> проекты, </a:t>
            </a:r>
            <a:r>
              <a:rPr lang="ru-RU" sz="2000" dirty="0" smtClean="0"/>
              <a:t>которые получат поддержку из федерального бюджета, в том числе через федеральную программу развития образования.</a:t>
            </a:r>
            <a:br>
              <a:rPr lang="ru-RU" sz="2000" dirty="0" smtClean="0"/>
            </a:br>
            <a:endParaRPr lang="ru-RU" sz="2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4911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VII. Этапы реализации Концепции</a:t>
            </a:r>
            <a:br>
              <a:rPr lang="ru-RU" sz="32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II этап - 2018 - 2020 годы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/>
              <a:t> будет продолжено выполнение плана мероприятий по реализации Концепции, региональных программ развития дополнительного образования детей. </a:t>
            </a:r>
            <a:br>
              <a:rPr lang="ru-RU" sz="2000" dirty="0" smtClean="0"/>
            </a:br>
            <a:r>
              <a:rPr lang="ru-RU" sz="2000" b="1" dirty="0" smtClean="0"/>
              <a:t>Будет осуществляться распространение результатов </a:t>
            </a:r>
            <a:r>
              <a:rPr lang="ru-RU" sz="2000" b="1" dirty="0" err="1" smtClean="0"/>
              <a:t>пилотных</a:t>
            </a:r>
            <a:r>
              <a:rPr lang="ru-RU" sz="2000" b="1" dirty="0" smtClean="0"/>
              <a:t> проектов, а также лучших практик реализации Концепции в субъектах Российской Федерации. </a:t>
            </a:r>
            <a:br>
              <a:rPr lang="ru-RU" sz="2000" b="1" dirty="0" smtClean="0"/>
            </a:br>
            <a:r>
              <a:rPr lang="ru-RU" sz="2000" b="1" dirty="0" smtClean="0"/>
              <a:t>Особое внимание будет уделено модернизации инфраструктуры дополнительного образования.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Финансирование плана мероприятий по реализации Концепции будет осуществляться из разных источников, в том числе за счет средств бюджетов всех уровней и частных инвестиций.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133600"/>
            <a:ext cx="764267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4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Начиная с I этапа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Минобрнауки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России совместно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 Минкультуры России,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Минспортом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России,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органами исполнительной власти субъектов Российской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Федерации и заинтересованными организациями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будет проводиться постоянный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мониторинг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реализации Концепции и оценка ее эффективности,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степени достижения ожидаемых результатов.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0015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VIII. Ожидаемые результаты реализации Концепции</a:t>
            </a:r>
            <a:br>
              <a:rPr lang="ru-RU" sz="28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u="sng" dirty="0" smtClean="0"/>
              <a:t>Организационно-педагогические эффекты</a:t>
            </a:r>
            <a:r>
              <a:rPr lang="ru-RU" sz="2400" b="1" dirty="0" smtClean="0"/>
              <a:t>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Организационное развитие всех образовательных институтов в направлении образовательных моделей, обеспечивающих более высокую интеграцию обучения, воспитания, личностного развития и социализации.</a:t>
            </a:r>
            <a:br>
              <a:rPr lang="ru-RU" sz="1800" dirty="0" smtClean="0"/>
            </a:br>
            <a:r>
              <a:rPr lang="ru-RU" sz="1800" dirty="0" smtClean="0"/>
              <a:t>- Создание новых возможностей для воспитания, личностного развития и успешной социализации за счёт интенсивной социально-культурной жизни, а также эффективного использования </a:t>
            </a:r>
            <a:r>
              <a:rPr lang="ru-RU" sz="1800" dirty="0" err="1" smtClean="0"/>
              <a:t>социокультурного</a:t>
            </a:r>
            <a:r>
              <a:rPr lang="ru-RU" sz="1800" dirty="0" smtClean="0"/>
              <a:t> потенциала в образовательном процессе.</a:t>
            </a:r>
            <a:br>
              <a:rPr lang="ru-RU" sz="1800" dirty="0" smtClean="0"/>
            </a:br>
            <a:r>
              <a:rPr lang="ru-RU" sz="1800" dirty="0" smtClean="0"/>
              <a:t>- Стимулирование педагогических и управленческих кадров системы дополнительного и неформального образования к повышению своего профессионального мастерства, освоению современных интерактивных образовательных технологий, развитию своих педагогических и коммуникативных компетентностей.</a:t>
            </a:r>
            <a:br>
              <a:rPr lang="ru-RU" sz="1800" dirty="0" smtClean="0"/>
            </a:br>
            <a:r>
              <a:rPr lang="ru-RU" sz="1800" dirty="0" smtClean="0"/>
              <a:t>- </a:t>
            </a:r>
            <a:r>
              <a:rPr lang="ru-RU" sz="1800" dirty="0" err="1" smtClean="0"/>
              <a:t>Соявление</a:t>
            </a:r>
            <a:r>
              <a:rPr lang="ru-RU" sz="1800" dirty="0" smtClean="0"/>
              <a:t> подростковых и молодёжных объединений и сообществ, ориентированных на профессионализацию и потребление интеллектуального продукта посредством дополнительного образования детей,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253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VIII. Ожидаемые результаты реализации Концепции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u="sng" dirty="0" smtClean="0"/>
              <a:t> </a:t>
            </a:r>
            <a:r>
              <a:rPr lang="ru-RU" sz="2400" b="1" u="sng" dirty="0" smtClean="0"/>
              <a:t>Социальные эффекты</a:t>
            </a:r>
            <a:r>
              <a:rPr lang="ru-RU" sz="2400" b="1" dirty="0" smtClean="0"/>
              <a:t>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</a:t>
            </a:r>
            <a:r>
              <a:rPr lang="ru-RU" sz="1900" dirty="0" smtClean="0"/>
              <a:t>Уменьшение рисков, связанных с социальной напряжённостью, за счёт сформированных в системе дополнительного и неформального образования духовно-нравственных качеств молодёжи, повышения её общекультурного уровня, толерантности и коммуникативной компетентности.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Повышение удовлетворённости молодого поколения качеством своей жизни за счёт возможностей самореализации, предоставляемых системой дополнительного и неформального образования.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Обеспечение </a:t>
            </a:r>
            <a:r>
              <a:rPr lang="ru-RU" sz="1900" dirty="0" err="1" smtClean="0"/>
              <a:t>межпоколенческой</a:t>
            </a:r>
            <a:r>
              <a:rPr lang="ru-RU" sz="1900" dirty="0" smtClean="0"/>
              <a:t> солидарности, воспроизводство традиций и норм общественной жизни;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Сокращение преступности среди несовершеннолетних;</a:t>
            </a:r>
            <a:br>
              <a:rPr lang="ru-RU" sz="1900" dirty="0" smtClean="0"/>
            </a:b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- Снижение масштабов распространения в подростковой среде курения, алкоголизма и наркомании;</a:t>
            </a:r>
            <a:br>
              <a:rPr lang="ru-RU" sz="1900" dirty="0" smtClean="0"/>
            </a:br>
            <a:endParaRPr lang="ru-RU" sz="1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90600"/>
            <a:ext cx="8153400" cy="4495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 Значение Концепции для дальнейшего существования и развития системы ДОД.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2. Анализ основного содержания Концепции.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3. Ожидаемые результаты и системные вызовы Концепции.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92531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VIII. Ожидаемые результаты реализации Концепции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u="sng" dirty="0" smtClean="0"/>
              <a:t> </a:t>
            </a:r>
            <a:r>
              <a:rPr lang="ru-RU" sz="1800" b="1" u="sng" dirty="0" smtClean="0"/>
              <a:t>Социально-экономические эффекты</a:t>
            </a:r>
            <a:r>
              <a:rPr lang="ru-RU" sz="1800" b="1" dirty="0" smtClean="0"/>
              <a:t>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Повышение социально-экономической эффективности вложений общества в систему образования за счёт получения более высокого качества социальных результатов образования.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Дополнительная инвестиционная привлекательность страны за счёт повышения уровня человеческого капитала.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 Повышение конкурентоспособности выпускников образовательных учреждений в федеральном и международном масштабе на основе высокого уровня образования, развития их личностных качеств и сформированных социально значимых компетенций.</a:t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057400"/>
            <a:ext cx="8153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1.   Значение Концепции 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для дальнейшего существования и развития системы ДОД.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5174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В.В.Путина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Строительство справедливости.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Социальная политика для России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13 февраля 2012 г.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i="1" dirty="0" smtClean="0"/>
              <a:t>Необходимо вернуть систему </a:t>
            </a:r>
            <a:br>
              <a:rPr lang="ru-RU" sz="2000" i="1" dirty="0" smtClean="0"/>
            </a:br>
            <a:r>
              <a:rPr lang="ru-RU" sz="2000" i="1" dirty="0" smtClean="0"/>
              <a:t>дополнительного образования в сферу ответственности государства – </a:t>
            </a:r>
            <a:br>
              <a:rPr lang="ru-RU" sz="2000" i="1" dirty="0" smtClean="0"/>
            </a:br>
            <a:r>
              <a:rPr lang="ru-RU" sz="2000" i="1" dirty="0" smtClean="0"/>
              <a:t>на региональный уровень, оказывая при необходимости </a:t>
            </a:r>
            <a:br>
              <a:rPr lang="ru-RU" sz="2000" i="1" dirty="0" smtClean="0"/>
            </a:br>
            <a:r>
              <a:rPr lang="ru-RU" sz="2000" i="1" dirty="0" smtClean="0"/>
              <a:t>поддержку из федерального бюджета.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72912"/>
          </a:xfrm>
        </p:spPr>
        <p:txBody>
          <a:bodyPr>
            <a:normAutofit/>
          </a:bodyPr>
          <a:lstStyle/>
          <a:p>
            <a:r>
              <a:rPr lang="ru-RU" sz="3100" b="1" dirty="0" smtClean="0"/>
              <a:t>Письмо Министерства образования и науки РФ </a:t>
            </a:r>
            <a:r>
              <a:rPr lang="ru-RU" sz="3100" dirty="0" smtClean="0"/>
              <a:t>от 12 мая 2011 г. № 03-296 “Об организации внеурочной деятельности при введении федерального государственного образовательного стандарта общего образования” </a:t>
            </a:r>
            <a:br>
              <a:rPr lang="ru-RU" sz="3100" dirty="0" smtClean="0"/>
            </a:br>
            <a:r>
              <a:rPr lang="ru-RU" sz="3100" i="1" dirty="0" smtClean="0"/>
              <a:t>– основные задачи, организационные модели, условия организации внеурочной деятельности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729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Указ Президента РФ от 7 мая 2012 г. N 599 «О мерах по реализации государственной политики в области образования и науки»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i="1" dirty="0" smtClean="0"/>
              <a:t>увеличение к 2020 году числа детей в возрасте от 5 до 18 лет, обучающихся по дополнительным образовательным программам, в общей численности детей этого возраста до 70 - 75 процентов, предусмотрев, что 50 процентов из них должны обучаться за счет бюджетных ассигнований федерального бюджета</a:t>
            </a:r>
            <a:br>
              <a:rPr lang="ru-RU" sz="3100" i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295400"/>
            <a:ext cx="8305800" cy="42672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Закон об образовании РФ </a:t>
            </a:r>
            <a:r>
              <a:rPr lang="ru-RU" sz="2800" dirty="0" smtClean="0"/>
              <a:t>2012 г.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Приказ Министерства образования и науки РФ от 29 августа 2013 г. № 1008 </a:t>
            </a:r>
            <a:r>
              <a:rPr lang="ru-RU" sz="2800" dirty="0" smtClean="0"/>
              <a:t>“Об утверждении Порядка организации и осуществления образовательной деятельности по дополнительным общеобразовательным программам”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71600"/>
            <a:ext cx="8305800" cy="38862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2013 г. На межрегиональных форумах, посвященных 90-летию системы дополнительного образования детей обсуждалась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Межведомственная программа развития дополнительного образования детей в Российской Федерации до 2020 года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163</TotalTime>
  <Words>433</Words>
  <PresentationFormat>Экран (4:3)</PresentationFormat>
  <Paragraphs>63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Концепция  развития дополнительного образования детей</vt:lpstr>
      <vt:lpstr>Слайд 2</vt:lpstr>
      <vt:lpstr>1. Значение Концепции для дальнейшего существования и развития системы ДОД.  2. Анализ основного содержания Концепции.  3. Ожидаемые результаты и системные вызовы Концепции. </vt:lpstr>
      <vt:lpstr>1.   Значение Концепции  для дальнейшего существования и развития системы ДОД.</vt:lpstr>
      <vt:lpstr>Статья В.В.Путина  «Строительство справедливости.  Социальная политика для России» 13 февраля 2012 г.  Необходимо вернуть систему  дополнительного образования в сферу ответственности государства –  на региональный уровень, оказывая при необходимости  поддержку из федерального бюджета. </vt:lpstr>
      <vt:lpstr>Письмо Министерства образования и науки РФ от 12 мая 2011 г. № 03-296 “Об организации внеурочной деятельности при введении федерального государственного образовательного стандарта общего образования”  – основные задачи, организационные модели, условия организации внеурочной деятельности </vt:lpstr>
      <vt:lpstr>Указ Президента РФ от 7 мая 2012 г. N 599 «О мерах по реализации государственной политики в области образования и науки»  увеличение к 2020 году числа детей в возрасте от 5 до 18 лет, обучающихся по дополнительным образовательным программам, в общей численности детей этого возраста до 70 - 75 процентов, предусмотрев, что 50 процентов из них должны обучаться за счет бюджетных ассигнований федерального бюджета  </vt:lpstr>
      <vt:lpstr>Закон об образовании РФ 2012 г.  Приказ Министерства образования и науки РФ от 29 августа 2013 г. № 1008 “Об утверждении Порядка организации и осуществления образовательной деятельности по дополнительным общеобразовательным программам” </vt:lpstr>
      <vt:lpstr>2013 г. На межрегиональных форумах, посвященных 90-летию системы дополнительного образования детей обсуждалась   Межведомственная программа развития дополнительного образования детей в Российской Федерации до 2020 года </vt:lpstr>
      <vt:lpstr>Заседание Национального координационного совета по поддержке молодых талантов под председательством Заместителя председателя Правительства Российской Федерации О.Ю. Голодец, 3 октября 2013 г. :  поручение Минобрнауки РФ совместно с Минкультуры РФ и Минспорта РФ разработать Концепцию развития дополнительного образования  Совместным приказом Минобрнауки России, Минкультуры России и Минспорта России от 15 января 2014 г. № 16/26/6 создан межведомственный совет по дополнительному образованию и воспитанию детей.   образован с целью предварительного рассмотрения вопросов реализации государственной политики в сфере воспитания и дополнительного образования детей и подготовки по ним предложений. В рамках совета создано 4 рабочие группы: - по разработке Концепции развития дополнительного образования детей и Стратегии развития воспитания в Российской Федерации; - по совершенствованию организации отдыха, оздоровления и досуга детей; - по повышению социального статуса педагогических работников в сфере дополнительного образования детей; - по разработке организационно-финансовых механизмов обеспечения доступности дополнительного образования для детей. </vt:lpstr>
      <vt:lpstr> </vt:lpstr>
      <vt:lpstr>Содержание концепции</vt:lpstr>
      <vt:lpstr>I. Общие положения  Миссия, а потому и ценностный статус дополнительного образования осознается как уникальная и конкурентоспособная социальная практика наращивания мотивационного потенциала личности и инновационного потенциала общества.   </vt:lpstr>
      <vt:lpstr>Отказ государства от решения задачи проектирования пространства персонального образования для самореализации личности может привести к рискам стихийного формирования идентичности в периферийных (субкультурных) пространствах социализации. </vt:lpstr>
      <vt:lpstr>Дополнительное образование детей направлено на обеспечение персонального жизнетворчества обучающихся  в контексте позитивной социализации как здесь и сейчас, так и на перспективу  в плане их социально-профессионального самоопределения, реализации личных жизненных замыслов и притязаний.</vt:lpstr>
      <vt:lpstr>II. Состояние и проблемы дополнительного образования детей  Позитивные тенденции современного состояния ДОД:  - Рост заинтересованности семей в дополнительном образовании детей, в том числе  на платной основе.  - Увеличение числа детей дошкольного возраста, вовлеченных в дополнительные  общеобразовательные программы.  - Увеличение  мотивации семей и детей к участию в различных конкурсных мероприятиях.  - Рост активности подростков и молодежи в использовании образовательных  ресурсов информационно-телекоммуникационной сети «Интернет»,  в том числе  массовых открытых онлайн-курсов, видеоуроков. - Увеличение количества реализуемых дополнительных образовательных программ. - Распространение таких инновационных организационных форм, как  парки и музеи науки, эксплораториумы, детские компьютерно-мультипликационные студии,  студии робототехники, 3-d моделирования и прототипирования и другие.  - Рост числа коммерческих и некоммерческих организаций, разрабатывающих и реализующих  проекты в сфере детского досуга и отдыха, образовательного туризма. - Активное развитие негосударственного сектора дополнительного образования,  что отвечает интересам граждан и способствует привлечению в эту сферу инвестиций.  </vt:lpstr>
      <vt:lpstr>Проблемы ДОД на современном этапе  - отсутствие конституционных гарантий общедоступности и бесплатности дополнительного образования детей в Законе об образовании;  - межрегиональная и межмуниципальная дифференциация доступности услуг, риски развития образовательного неравенства между социальными группами с различным уровнем дохода;  - не всегда обеспечивается предоставление услуг достойного качества;  - инфраструктура современного дополнительного образования детей отстает от современных требований;  - отток кадров из системы ДОД ввиду невысокого уровня заработной платы; - медленное обновление содержания дополнительного образования детей.  </vt:lpstr>
      <vt:lpstr>III. Цели и задачи развития дополнительного образования детей   - обеспечение прав ребенка на развитие, личностное самоопределение и самореализацию; - расширение возможностей для удовлетворения разнообразных интересов детей и их семей в сфере образования; - развитие инновационного потенциала общества.  </vt:lpstr>
      <vt:lpstr>Задачи концепции: - развитие дополнительного персонального образования как ресурса мотивации личности к познанию, творчеству, труду, искусству и спорту;  - проектирование мотивирующих образовательных сред как необходимого условия "социальной ситуации развития" подрастающих поколений;  - интеграция дополнительного и общего образования, направленная на расширение вариативности и индивидуализации системы образования в целом;  - разработка инструментов оценки достижений детей и подростков, способствующих росту их самооценки и познавательных интересов в общем и дополнительном образовании, диагностика мотивации достижений личности;  - повышение вариативности, качества и доступности дополнительного образования для каждого; обновление содержания дополнительного образования детей в соответствии с интересами детей, потребностями семьи и общества; - обеспечение условий для доступа каждого к глобальным знаниям и технологиям;  - развитие инфраструктуры дополнительного образования детей за счет государственной поддержки и обеспечения инвестиционной привлекательности;  - создание механизма финансовой поддержки права детей на участие в дополнительных общеобразовательных программах независимо от места проживания, состояния здоровья, социально-экономического положения семьи;  - формирование эффективной межведомственной системы управления развитием дополнительного образования детей; - создание условий для участия семьи и общественности в управлении развитием системы дополнительного образования детей.</vt:lpstr>
      <vt:lpstr>IV. Принципы государственной политики развития дополнительного образования детей  выстраивание государством ответственной политики в сфере ДОД посредством принятия современных, научно обоснованных решений как в области содержания и технологий, так и в части разработки управленческих и экономических моделей. </vt:lpstr>
      <vt:lpstr>V. Основные механизмы развития дополнительного образования детей. - формирование в средствах массовой информации нового имиджа дополнительного образования, соответствующего ценностному статусу дополнительного образования в современном информационном гражданском обществе;  - межведомственная и межуровневая кооперация, интеграция ресурсов, в том числе организация сетевого взаимодействия организаций различного типа, ведомственной принадлежности в рамках кластерных систем;  - создание интегрированных (или комплексных) организаций социальной сферы; партнерство государства, бизнеса, институтов гражданского общества, семьи;  - открытый государственно-общественный характер управления сферой дополнительного образования детей, реализуемый через механизмы участия общественности, экспертного и профессионального сообщества в принятии решений о поддержке тех или иных программ и проектов дополнительного образования, в контроле качества реализации программ, распределении бюджетных ресурсов; </vt:lpstr>
      <vt:lpstr>V. Основные механизмы развития дополнительного образования детей.  - создание конкурентной среды, стимулирующей обновление содержания и повышение качества услуг;  - сочетание в управлении качеством услуг дополнительного образования детей элементов государственного контроля, независимой оценки качества и саморегулирования;  - персонифицированное финансирование, обеспечивающее поддержку мотивации, свободу выбора и построения образовательной траектории участников дополнительного образования путем закрепления за ними определенного объема средств (размер персонифицированного обязательства) и их передачи организации (индивидуальному предпринимателю), реализующей дополнительную общеобразовательную программу после выбора этой программы потребителем;  - единая система учета личных достижений детей в различных дополнительных общеобразовательных программах (включая программы внеурочной деятельности в рамках федеральных государственных образовательных стандартов общего образования), основывающаяся на едином открытом формате электронного портфолио и его представления на портале, с соблюдением всех требований законодательства Российской Федерации о защите персональных данных;</vt:lpstr>
      <vt:lpstr>V. Основные механизмы развития дополнительного образования детей.  - информационная открытость, обеспечение доступа граждан к полной и объективной информации о качестве дополнительных общеобразовательных программ, организациях, образовательных результатах и о результатах общественно-профессиональной экспертизы этих программ;  - обеспечение инновационного, опережающего характера развития системы дополнительного образования детей при использовании лучших традиций отечественной сферы дополнительного образования и успешных мировых практик;  - поддержка образовательных программ, ориентированных на группы детей, требующих особого внимания государства и общества (дети из группы социального риска, дети с ограниченными возможностями здоровья, дети из семей с низким социально-экономическим статусом);  - развитие сферы дополнительного образования детей как составляющей национальной системы поиска и поддержки талантов, как основной для профессионального самоопределения, ориентации и мотивации подростков и молодежи к участию в инновационной деятельности в сфере высоких технологий и промышленного производства;  - опора на инициативы детей и семьи, использование ресурсов семейных сообществ, позитивного потенциала подростковых и молодежных субкультурных сообществ.</vt:lpstr>
      <vt:lpstr>VI. Основные направления реализации Концепции   как будет обеспечиваться:    - доступность дополнительных общеобразовательных программ; - расширение спектра дополнительных общеобразовательных программ; - развитие системы управления качеством реализации дополнительных общеобразовательных программ; - развитие кадрового потенциала системы дополнительного образования детей; - совершенствование финансово-экономических механизмов развития дополнительного образования; - расширение участия негосударственного сектора в оказании услуг дополнительного образования, внедрение механизмов государственно-частного партнерства; - модернизацию инфраструктуры дополнительного образования детей. -</vt:lpstr>
      <vt:lpstr>VII. Этапы реализации Концепции   I этап - 2014 - 2017 годы   В трёхмесячный срок планируется разработка комплекса мер по реализации концепции, а затем создание механизмов её реализации, механизмов управления финансированием, информационного, научно-методического обеспечения и так далее.  В субъектах Российской Федерации на основе концепции будут созданы региональные программы развития дополнительного образования детей, отражающие специфику развития этой системы в том или ином регионе. Начнётся их практическая реализация. По приоритетным направлениям будут разработаны и реализованы пилотные проекты, которые получат поддержку из федерального бюджета, в том числе через федеральную программу развития образования. </vt:lpstr>
      <vt:lpstr>VII. Этапы реализации Концепции   II этап - 2018 - 2020 годы.   будет продолжено выполнение плана мероприятий по реализации Концепции, региональных программ развития дополнительного образования детей.  Будет осуществляться распространение результатов пилотных проектов, а также лучших практик реализации Концепции в субъектах Российской Федерации.  Особое внимание будет уделено модернизации инфраструктуры дополнительного образования. Финансирование плана мероприятий по реализации Концепции будет осуществляться из разных источников, в том числе за счет средств бюджетов всех уровней и частных инвестиций. </vt:lpstr>
      <vt:lpstr>Начиная с I этапа Минобрнауки России совместно  с Минкультуры России, Минспортом России,  органами исполнительной власти субъектов Российской  Федерации и заинтересованными организациями  будет проводиться постоянный мониторинг  реализации Концепции и оценка ее эффективности,  степени достижения ожидаемых результатов.</vt:lpstr>
      <vt:lpstr>VIII. Ожидаемые результаты реализации Концепции  Организационно-педагогические эффекты: - Организационное развитие всех образовательных институтов в направлении образовательных моделей, обеспечивающих более высокую интеграцию обучения, воспитания, личностного развития и социализации. - Создание новых возможностей для воспитания, личностного развития и успешной социализации за счёт интенсивной социально-культурной жизни, а также эффективного использования социокультурного потенциала в образовательном процессе. - Стимулирование педагогических и управленческих кадров системы дополнительного и неформального образования к повышению своего профессионального мастерства, освоению современных интерактивных образовательных технологий, развитию своих педагогических и коммуникативных компетентностей. - Соявление подростковых и молодёжных объединений и сообществ, ориентированных на профессионализацию и потребление интеллектуального продукта посредством дополнительного образования детей, </vt:lpstr>
      <vt:lpstr>VIII. Ожидаемые результаты реализации Концепции   Социальные эффекты: - Уменьшение рисков, связанных с социальной напряжённостью, за счёт сформированных в системе дополнительного и неформального образования духовно-нравственных качеств молодёжи, повышения её общекультурного уровня, толерантности и коммуникативной компетентности.  - Повышение удовлетворённости молодого поколения качеством своей жизни за счёт возможностей самореализации, предоставляемых системой дополнительного и неформального образования.  - Обеспечение межпоколенческой солидарности, воспроизводство традиций и норм общественной жизни;  - Сокращение преступности среди несовершеннолетних;  - Снижение масштабов распространения в подростковой среде курения, алкоголизма и наркомании; </vt:lpstr>
      <vt:lpstr>VIII. Ожидаемые результаты реализации Концепции    Социально-экономические эффекты:  - Повышение социально-экономической эффективности вложений общества в систему образования за счёт получения более высокого качества социальных результатов образования.  - Дополнительная инвестиционная привлекательность страны за счёт повышения уровня человеческого капитала.  - Повышение конкурентоспособности выпускников образовательных учреждений в федеральном и международном масштабе на основе высокого уровня образования, развития их личностных качеств и сформированных социально значимых компетенций.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 развития дополнительного образования детей</dc:title>
  <dc:creator>User</dc:creator>
  <cp:lastModifiedBy>User</cp:lastModifiedBy>
  <cp:revision>18</cp:revision>
  <dcterms:created xsi:type="dcterms:W3CDTF">2014-10-16T19:46:22Z</dcterms:created>
  <dcterms:modified xsi:type="dcterms:W3CDTF">2014-10-17T06:15:56Z</dcterms:modified>
</cp:coreProperties>
</file>