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69" r:id="rId4"/>
    <p:sldId id="270" r:id="rId5"/>
    <p:sldId id="271" r:id="rId6"/>
    <p:sldId id="258" r:id="rId7"/>
    <p:sldId id="262" r:id="rId8"/>
    <p:sldId id="263" r:id="rId9"/>
    <p:sldId id="264" r:id="rId10"/>
    <p:sldId id="265" r:id="rId11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6529832-75EA-453E-964F-95C2A6A768F5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371600"/>
            <a:ext cx="7456386" cy="270034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«Профилактика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суицидального поведения подрастающего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поколения»</a:t>
            </a:r>
            <a:endParaRPr lang="ru-RU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8" y="5072074"/>
            <a:ext cx="3071834" cy="1428760"/>
          </a:xfrm>
        </p:spPr>
        <p:txBody>
          <a:bodyPr>
            <a:normAutofit/>
          </a:bodyPr>
          <a:lstStyle/>
          <a:p>
            <a:pPr algn="r"/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564357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143008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Статистические данные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71678"/>
            <a:ext cx="7498080" cy="417672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Ежегодно погибает 2800 детей: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-из общего числа суицидов -10% совершаются подростками без психопатических  расстройств;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-90% случаев  имеют цель – привлечение к себе внимания;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62% всех самоубийств  связано с семейными конфликтами и боязнью насилия со стороны взрослых.</a:t>
            </a:r>
          </a:p>
          <a:p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143008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71678"/>
            <a:ext cx="7498080" cy="4176722"/>
          </a:xfrm>
        </p:spPr>
        <p:txBody>
          <a:bodyPr>
            <a:norm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Формирование, сохранение, развитие психологически здорового ребенка</a:t>
            </a:r>
          </a:p>
          <a:p>
            <a:pPr marL="82296" indent="0">
              <a:buNone/>
            </a:pPr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052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143008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71678"/>
            <a:ext cx="7498080" cy="4176722"/>
          </a:xfrm>
        </p:spPr>
        <p:txBody>
          <a:bodyPr>
            <a:normAutofit fontScale="85000" lnSpcReduction="10000"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2400" dirty="0">
                <a:solidFill>
                  <a:srgbClr val="373737"/>
                </a:solidFill>
                <a:latin typeface="Times New Roman"/>
                <a:ea typeface="Times New Roman"/>
              </a:rPr>
              <a:t>своевременное выявление учащихся с личностными нарушениями и обеспечение их психологической поддержкой;</a:t>
            </a:r>
            <a:endParaRPr lang="ru-RU" sz="20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2400" dirty="0">
                <a:solidFill>
                  <a:srgbClr val="373737"/>
                </a:solidFill>
                <a:latin typeface="Times New Roman"/>
                <a:ea typeface="Times New Roman"/>
              </a:rPr>
              <a:t>- формирование с детьми и подростками более близких отношений путем доверительных бесед с искренним стремлением понять их и оказать помощь;</a:t>
            </a:r>
            <a:endParaRPr lang="ru-RU" sz="20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2400" dirty="0">
                <a:solidFill>
                  <a:srgbClr val="373737"/>
                </a:solidFill>
                <a:latin typeface="Times New Roman"/>
                <a:ea typeface="Times New Roman"/>
              </a:rPr>
              <a:t>- профилактика здорового образа жизни;</a:t>
            </a:r>
            <a:endParaRPr lang="ru-RU" sz="20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2400" dirty="0">
                <a:solidFill>
                  <a:srgbClr val="373737"/>
                </a:solidFill>
                <a:latin typeface="Times New Roman"/>
                <a:ea typeface="Times New Roman"/>
              </a:rPr>
              <a:t>- проявление наблюдательности и умения своевременного распознавания признаков суицидальных намерений, словесных высказываний или изменений в поведении;</a:t>
            </a:r>
            <a:endParaRPr lang="ru-RU" sz="20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2400" dirty="0">
                <a:solidFill>
                  <a:srgbClr val="373737"/>
                </a:solidFill>
                <a:latin typeface="Times New Roman"/>
                <a:ea typeface="Times New Roman"/>
              </a:rPr>
              <a:t>- оказание помощи в учебе ученикам с низкой успеваемостью;</a:t>
            </a:r>
            <a:endParaRPr lang="ru-RU" sz="20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2400" dirty="0">
                <a:solidFill>
                  <a:srgbClr val="373737"/>
                </a:solidFill>
                <a:latin typeface="Times New Roman"/>
                <a:ea typeface="Times New Roman"/>
              </a:rPr>
              <a:t>- контроль посещаемости занятий и </a:t>
            </a:r>
            <a:r>
              <a:rPr lang="ru-RU" sz="2400" dirty="0" smtClean="0">
                <a:solidFill>
                  <a:srgbClr val="373737"/>
                </a:solidFill>
                <a:latin typeface="Times New Roman"/>
                <a:ea typeface="Times New Roman"/>
              </a:rPr>
              <a:t>прогулов;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693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840760" cy="1287024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37373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700" dirty="0" smtClean="0">
                <a:solidFill>
                  <a:srgbClr val="373737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373737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“группе риска” по суициду относятся </a:t>
            </a:r>
            <a:r>
              <a:rPr lang="ru-RU" sz="2700" dirty="0" smtClean="0">
                <a:solidFill>
                  <a:srgbClr val="373737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подростки: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71678"/>
            <a:ext cx="7498080" cy="4176722"/>
          </a:xfrm>
        </p:spPr>
        <p:txBody>
          <a:bodyPr>
            <a:normAutofit fontScale="47500" lnSpcReduction="20000"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с нарушением межличностных отношений, "одиночки";</a:t>
            </a:r>
            <a:endParaRPr lang="ru-RU" sz="36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- злоупотребляющие алкоголем или </a:t>
            </a:r>
            <a:r>
              <a:rPr lang="ru-RU" sz="4000" dirty="0" smtClean="0">
                <a:solidFill>
                  <a:srgbClr val="373737"/>
                </a:solidFill>
                <a:latin typeface="Times New Roman"/>
                <a:ea typeface="Times New Roman"/>
              </a:rPr>
              <a:t>наркотиками;</a:t>
            </a:r>
            <a:endParaRPr lang="ru-RU" sz="36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- с затяжным депрессивным состоянием;</a:t>
            </a:r>
            <a:endParaRPr lang="ru-RU" sz="36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- сверхкритичные к себе подростки;</a:t>
            </a:r>
            <a:endParaRPr lang="ru-RU" sz="36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- страдающие от недавно испытанных унижений или трагических утрат, от хронических или смертельных болезней;</a:t>
            </a:r>
            <a:endParaRPr lang="ru-RU" sz="36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- страдающие от болезней или покинутые окружением подростки;</a:t>
            </a:r>
            <a:endParaRPr lang="ru-RU" sz="36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- из социально-неблагополучных семей </a:t>
            </a:r>
            <a:endParaRPr lang="ru-RU" sz="3600" dirty="0">
              <a:latin typeface="Times New Roman"/>
              <a:ea typeface="Times New Roman"/>
            </a:endParaRPr>
          </a:p>
          <a:p>
            <a:pPr algn="just" fontAlgn="base">
              <a:lnSpc>
                <a:spcPts val="1560"/>
              </a:lnSpc>
              <a:spcAft>
                <a:spcPts val="1200"/>
              </a:spcAft>
            </a:pPr>
            <a:r>
              <a:rPr lang="ru-RU" sz="4000" dirty="0">
                <a:solidFill>
                  <a:srgbClr val="373737"/>
                </a:solidFill>
                <a:latin typeface="Times New Roman"/>
                <a:ea typeface="Times New Roman"/>
              </a:rPr>
              <a:t>- из семей, в которых были случаи суицидов.</a:t>
            </a:r>
            <a:endParaRPr lang="ru-RU" sz="3600" dirty="0">
              <a:latin typeface="Times New Roman"/>
              <a:ea typeface="Times New Roman"/>
            </a:endParaRPr>
          </a:p>
          <a:p>
            <a:pPr algn="just"/>
            <a:endParaRPr lang="ru-RU" sz="4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145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857232"/>
            <a:ext cx="785818" cy="285752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728" y="357166"/>
            <a:ext cx="728667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суицидов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00430" y="2357430"/>
            <a:ext cx="4214842" cy="29289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емонстративным суицидом.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(потребность обратить на себя внимание и на свои проблемы)</a:t>
            </a:r>
          </a:p>
        </p:txBody>
      </p:sp>
      <p:sp>
        <p:nvSpPr>
          <p:cNvPr id="6" name="Овал 5"/>
          <p:cNvSpPr/>
          <p:nvPr/>
        </p:nvSpPr>
        <p:spPr>
          <a:xfrm>
            <a:off x="0" y="1714488"/>
            <a:ext cx="3857652" cy="2071702"/>
          </a:xfrm>
          <a:prstGeom prst="ellipse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Истинный суицид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(потребности быть нужным хоть кому-то)</a:t>
            </a:r>
          </a:p>
        </p:txBody>
      </p:sp>
      <p:sp>
        <p:nvSpPr>
          <p:cNvPr id="7" name="Овал 6"/>
          <p:cNvSpPr/>
          <p:nvPr/>
        </p:nvSpPr>
        <p:spPr>
          <a:xfrm>
            <a:off x="6143604" y="5000636"/>
            <a:ext cx="3000396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Скрытый суицид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endCxn id="6" idx="0"/>
          </p:cNvCxnSpPr>
          <p:nvPr/>
        </p:nvCxnSpPr>
        <p:spPr>
          <a:xfrm rot="10800000" flipV="1">
            <a:off x="1928827" y="1357298"/>
            <a:ext cx="571507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4"/>
            <a:endCxn id="5" idx="0"/>
          </p:cNvCxnSpPr>
          <p:nvPr/>
        </p:nvCxnSpPr>
        <p:spPr>
          <a:xfrm rot="16200000" flipH="1">
            <a:off x="4911330" y="1660909"/>
            <a:ext cx="857256" cy="5357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7" idx="0"/>
          </p:cNvCxnSpPr>
          <p:nvPr/>
        </p:nvCxnSpPr>
        <p:spPr>
          <a:xfrm rot="16200000" flipH="1">
            <a:off x="5500678" y="2857512"/>
            <a:ext cx="3643338" cy="6429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29618" cy="1868478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 особенности подростков склонных к суицидальному поведению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285992"/>
            <a:ext cx="7504960" cy="4429156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повышенная  эмоциональная напряженность,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стремление к эмоциональной близости,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неумение справляться со стрессовыми ситуациями;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импульсивность, 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эмоциональная неустойчивость,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наличие чувства вины и низкой самооценки;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сниженная эмоциональная реакция на конфликтную ситуацию (то есть чувства ребенок «держит в себе»</a:t>
            </a:r>
            <a:r>
              <a:rPr lang="ru-RU" dirty="0" smtClean="0"/>
              <a:t>	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Сигналы опасности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857364"/>
            <a:ext cx="7498080" cy="43910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Угроза совершить суицид.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Резкие изменения в поведении.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Стремление к уединению.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Тяжкая утрата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Раздача ценных вещей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Приведение дел в порядок.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Потеря самоуважения.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для взрослых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БУДЬТЕ ОТКРЫТЫ ДЕТЯМ.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ДЕМОНСТРИРУЙТЕ СВОЮ ЛЮБОВЬ И ЗАБОТУ.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ПОМНИТЕ, ЧТО ДЕТИ НУЖДАЮТСЯ В ПОДДЕРЖКЕ САМЫХ БЛИЗКИХ ЛЮДЕЙ НА СВЕТЕ.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БУДЬТЕ ТЕРПЕЛИВЫ И ИСКРЕННИ.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НАУЧИТЕСЬ СЛУШАТЬ И СЛЫШАТЬ ДЕТЕЙ.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99</TotalTime>
  <Words>345</Words>
  <Application>Microsoft Office PowerPoint</Application>
  <PresentationFormat>Экран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«Профилактика суицидального поведения подрастающего поколения»</vt:lpstr>
      <vt:lpstr> Статистические данные </vt:lpstr>
      <vt:lpstr> Цель: </vt:lpstr>
      <vt:lpstr> Задачи:</vt:lpstr>
      <vt:lpstr>  К “группе риска” по суициду относятся подростки:  </vt:lpstr>
      <vt:lpstr>Презентация PowerPoint</vt:lpstr>
      <vt:lpstr>Личностные особенности подростков склонных к суицидальному поведению</vt:lpstr>
      <vt:lpstr>Сигналы опасности</vt:lpstr>
      <vt:lpstr> Рекомендации для взрослых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суицидального поведения подрастающего поколения</dc:title>
  <dc:creator>User</dc:creator>
  <cp:lastModifiedBy>Наталья</cp:lastModifiedBy>
  <cp:revision>15</cp:revision>
  <cp:lastPrinted>2016-04-01T09:02:28Z</cp:lastPrinted>
  <dcterms:created xsi:type="dcterms:W3CDTF">2012-04-19T14:05:10Z</dcterms:created>
  <dcterms:modified xsi:type="dcterms:W3CDTF">2016-04-01T09:02:30Z</dcterms:modified>
</cp:coreProperties>
</file>