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  <p:sldMasterId id="2147483722" r:id="rId3"/>
  </p:sldMasterIdLst>
  <p:notesMasterIdLst>
    <p:notesMasterId r:id="rId48"/>
  </p:notesMasterIdLst>
  <p:handoutMasterIdLst>
    <p:handoutMasterId r:id="rId49"/>
  </p:handoutMasterIdLst>
  <p:sldIdLst>
    <p:sldId id="459" r:id="rId4"/>
    <p:sldId id="545" r:id="rId5"/>
    <p:sldId id="516" r:id="rId6"/>
    <p:sldId id="546" r:id="rId7"/>
    <p:sldId id="581" r:id="rId8"/>
    <p:sldId id="583" r:id="rId9"/>
    <p:sldId id="584" r:id="rId10"/>
    <p:sldId id="585" r:id="rId11"/>
    <p:sldId id="586" r:id="rId12"/>
    <p:sldId id="587" r:id="rId13"/>
    <p:sldId id="547" r:id="rId14"/>
    <p:sldId id="565" r:id="rId15"/>
    <p:sldId id="548" r:id="rId16"/>
    <p:sldId id="566" r:id="rId17"/>
    <p:sldId id="551" r:id="rId18"/>
    <p:sldId id="552" r:id="rId19"/>
    <p:sldId id="553" r:id="rId20"/>
    <p:sldId id="554" r:id="rId21"/>
    <p:sldId id="555" r:id="rId22"/>
    <p:sldId id="489" r:id="rId23"/>
    <p:sldId id="490" r:id="rId24"/>
    <p:sldId id="492" r:id="rId25"/>
    <p:sldId id="496" r:id="rId26"/>
    <p:sldId id="498" r:id="rId27"/>
    <p:sldId id="557" r:id="rId28"/>
    <p:sldId id="502" r:id="rId29"/>
    <p:sldId id="559" r:id="rId30"/>
    <p:sldId id="578" r:id="rId31"/>
    <p:sldId id="577" r:id="rId32"/>
    <p:sldId id="579" r:id="rId33"/>
    <p:sldId id="568" r:id="rId34"/>
    <p:sldId id="571" r:id="rId35"/>
    <p:sldId id="561" r:id="rId36"/>
    <p:sldId id="569" r:id="rId37"/>
    <p:sldId id="570" r:id="rId38"/>
    <p:sldId id="562" r:id="rId39"/>
    <p:sldId id="563" r:id="rId40"/>
    <p:sldId id="574" r:id="rId41"/>
    <p:sldId id="572" r:id="rId42"/>
    <p:sldId id="575" r:id="rId43"/>
    <p:sldId id="576" r:id="rId44"/>
    <p:sldId id="539" r:id="rId45"/>
    <p:sldId id="580" r:id="rId46"/>
    <p:sldId id="475" r:id="rId47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12" autoAdjust="0"/>
    <p:restoredTop sz="88953" autoAdjust="0"/>
  </p:normalViewPr>
  <p:slideViewPr>
    <p:cSldViewPr>
      <p:cViewPr>
        <p:scale>
          <a:sx n="142" d="100"/>
          <a:sy n="142" d="100"/>
        </p:scale>
        <p:origin x="-648" y="-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6821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5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Desktop\&#1052;&#1054;&#1048;%20&#1044;&#1054;&#1050;&#1059;&#1052;&#1045;&#1053;&#1058;&#1067;\&#1072;&#1085;&#1072;&#1083;&#1080;&#1090;&#1080;&#1082;&#1072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Desktop\&#1052;&#1054;&#1048;%20&#1044;&#1054;&#1050;&#1059;&#1052;&#1045;&#1053;&#1058;&#1067;\&#1072;&#1085;&#1072;&#1083;&#1080;&#1090;&#1080;&#1082;&#107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 класс'!$W$4</c:f>
              <c:strCache>
                <c:ptCount val="1"/>
                <c:pt idx="0">
                  <c:v>город Казань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8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'2 класс'!$X$2:$AA$3</c:f>
              <c:multiLvlStrCache>
                <c:ptCount val="4"/>
                <c:lvl>
                  <c:pt idx="0">
                    <c:v>2</c:v>
                  </c:pt>
                  <c:pt idx="1">
                    <c:v>3</c:v>
                  </c:pt>
                  <c:pt idx="2">
                    <c:v>4</c:v>
                  </c:pt>
                  <c:pt idx="3">
                    <c:v>5</c:v>
                  </c:pt>
                </c:lvl>
                <c:lvl>
                  <c:pt idx="0">
                    <c:v>Распределение баллов  (%)</c:v>
                  </c:pt>
                </c:lvl>
              </c:multiLvlStrCache>
            </c:multiLvlStrRef>
          </c:cat>
          <c:val>
            <c:numRef>
              <c:f>'2 класс'!$X$4:$AA$4</c:f>
              <c:numCache>
                <c:formatCode>General</c:formatCode>
                <c:ptCount val="4"/>
                <c:pt idx="0">
                  <c:v>0.63</c:v>
                </c:pt>
                <c:pt idx="1">
                  <c:v>9.5</c:v>
                </c:pt>
                <c:pt idx="2">
                  <c:v>31.6</c:v>
                </c:pt>
                <c:pt idx="3">
                  <c:v>58.2</c:v>
                </c:pt>
              </c:numCache>
            </c:numRef>
          </c:val>
        </c:ser>
        <c:ser>
          <c:idx val="1"/>
          <c:order val="1"/>
          <c:tx>
            <c:strRef>
              <c:f>'2 класс'!$W$5</c:f>
              <c:strCache>
                <c:ptCount val="1"/>
                <c:pt idx="0">
                  <c:v>город Набережные Челны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8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'2 класс'!$X$2:$AA$3</c:f>
              <c:multiLvlStrCache>
                <c:ptCount val="4"/>
                <c:lvl>
                  <c:pt idx="0">
                    <c:v>2</c:v>
                  </c:pt>
                  <c:pt idx="1">
                    <c:v>3</c:v>
                  </c:pt>
                  <c:pt idx="2">
                    <c:v>4</c:v>
                  </c:pt>
                  <c:pt idx="3">
                    <c:v>5</c:v>
                  </c:pt>
                </c:lvl>
                <c:lvl>
                  <c:pt idx="0">
                    <c:v>Распределение баллов  (%)</c:v>
                  </c:pt>
                </c:lvl>
              </c:multiLvlStrCache>
            </c:multiLvlStrRef>
          </c:cat>
          <c:val>
            <c:numRef>
              <c:f>'2 класс'!$X$5:$AA$5</c:f>
              <c:numCache>
                <c:formatCode>General</c:formatCode>
                <c:ptCount val="4"/>
                <c:pt idx="0">
                  <c:v>1.4</c:v>
                </c:pt>
                <c:pt idx="1">
                  <c:v>13.1</c:v>
                </c:pt>
                <c:pt idx="2">
                  <c:v>33.799999999999997</c:v>
                </c:pt>
                <c:pt idx="3">
                  <c:v>51.8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0731520"/>
        <c:axId val="80733312"/>
      </c:barChart>
      <c:catAx>
        <c:axId val="807315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80733312"/>
        <c:crosses val="autoZero"/>
        <c:auto val="1"/>
        <c:lblAlgn val="ctr"/>
        <c:lblOffset val="100"/>
        <c:noMultiLvlLbl val="0"/>
      </c:catAx>
      <c:valAx>
        <c:axId val="80733312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80731520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800"/>
          </a:pPr>
          <a:endParaRPr lang="ru-RU"/>
        </a:p>
      </c:txPr>
    </c:legend>
    <c:plotVisOnly val="1"/>
    <c:dispBlanksAs val="gap"/>
    <c:showDLblsOverMax val="0"/>
  </c:chart>
  <c:spPr>
    <a:ln>
      <a:solidFill>
        <a:schemeClr val="accent1"/>
      </a:solidFill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424625139679326E-2"/>
          <c:y val="0.21275034071747015"/>
          <c:w val="0.64576679400223491"/>
          <c:h val="0.558547388602711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'5 класс'!$A$133</c:f>
              <c:strCache>
                <c:ptCount val="1"/>
                <c:pt idx="0">
                  <c:v>город Казань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'5 класс'!$B$131:$E$132</c:f>
              <c:multiLvlStrCache>
                <c:ptCount val="4"/>
                <c:lvl>
                  <c:pt idx="0">
                    <c:v>2</c:v>
                  </c:pt>
                  <c:pt idx="1">
                    <c:v>3</c:v>
                  </c:pt>
                  <c:pt idx="2">
                    <c:v>4</c:v>
                  </c:pt>
                  <c:pt idx="3">
                    <c:v>5</c:v>
                  </c:pt>
                </c:lvl>
                <c:lvl>
                  <c:pt idx="0">
                    <c:v>Распределение баллов (%)</c:v>
                  </c:pt>
                </c:lvl>
              </c:multiLvlStrCache>
            </c:multiLvlStrRef>
          </c:cat>
          <c:val>
            <c:numRef>
              <c:f>'5 класс'!$B$133:$E$133</c:f>
              <c:numCache>
                <c:formatCode>General</c:formatCode>
                <c:ptCount val="4"/>
                <c:pt idx="0">
                  <c:v>2.2999999999999998</c:v>
                </c:pt>
                <c:pt idx="1">
                  <c:v>15.3</c:v>
                </c:pt>
                <c:pt idx="2">
                  <c:v>41.4</c:v>
                </c:pt>
                <c:pt idx="3">
                  <c:v>40.9</c:v>
                </c:pt>
              </c:numCache>
            </c:numRef>
          </c:val>
        </c:ser>
        <c:ser>
          <c:idx val="1"/>
          <c:order val="1"/>
          <c:tx>
            <c:strRef>
              <c:f>'5 класс'!$A$134</c:f>
              <c:strCache>
                <c:ptCount val="1"/>
                <c:pt idx="0">
                  <c:v>город Набережные Челны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'5 класс'!$B$131:$E$132</c:f>
              <c:multiLvlStrCache>
                <c:ptCount val="4"/>
                <c:lvl>
                  <c:pt idx="0">
                    <c:v>2</c:v>
                  </c:pt>
                  <c:pt idx="1">
                    <c:v>3</c:v>
                  </c:pt>
                  <c:pt idx="2">
                    <c:v>4</c:v>
                  </c:pt>
                  <c:pt idx="3">
                    <c:v>5</c:v>
                  </c:pt>
                </c:lvl>
                <c:lvl>
                  <c:pt idx="0">
                    <c:v>Распределение баллов (%)</c:v>
                  </c:pt>
                </c:lvl>
              </c:multiLvlStrCache>
            </c:multiLvlStrRef>
          </c:cat>
          <c:val>
            <c:numRef>
              <c:f>'5 класс'!$B$134:$E$134</c:f>
              <c:numCache>
                <c:formatCode>General</c:formatCode>
                <c:ptCount val="4"/>
                <c:pt idx="0">
                  <c:v>3.1</c:v>
                </c:pt>
                <c:pt idx="1">
                  <c:v>15.5</c:v>
                </c:pt>
                <c:pt idx="2">
                  <c:v>40.5</c:v>
                </c:pt>
                <c:pt idx="3">
                  <c:v>40.9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4712064"/>
        <c:axId val="84722048"/>
      </c:barChart>
      <c:catAx>
        <c:axId val="847120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84722048"/>
        <c:crosses val="autoZero"/>
        <c:auto val="1"/>
        <c:lblAlgn val="ctr"/>
        <c:lblOffset val="100"/>
        <c:noMultiLvlLbl val="0"/>
      </c:catAx>
      <c:valAx>
        <c:axId val="84722048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847120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643564356435644"/>
          <c:y val="0.20794947506561678"/>
          <c:w val="0.22772277227722773"/>
          <c:h val="0.5748417906095071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800"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958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1098" y="0"/>
            <a:ext cx="2944958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75ADC9-A409-4084-BF25-A2393AC57D85}" type="datetimeFigureOut">
              <a:rPr lang="ru-RU" smtClean="0"/>
              <a:t>24.01.2017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242"/>
            <a:ext cx="2944958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1098" y="9428242"/>
            <a:ext cx="2944958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CD0017-57FB-4910-AC11-B054C9554A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3209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CE8EAF-2402-47BF-A2F2-9060CF1E684E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A28C25-E196-4EB3-97E0-D3528C1773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2209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22532" name="Номер слайда 3"/>
          <p:cNvSpPr txBox="1">
            <a:spLocks noGrp="1"/>
          </p:cNvSpPr>
          <p:nvPr/>
        </p:nvSpPr>
        <p:spPr bwMode="auto">
          <a:xfrm>
            <a:off x="3849689" y="9428164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F46C627-8AAC-4D40-8B6C-DE86E022ABED}" type="slidenum">
              <a:rPr lang="ru-RU" sz="1200"/>
              <a:pPr algn="r"/>
              <a:t>13</a:t>
            </a:fld>
            <a:endParaRPr lang="ru-RU" sz="1200"/>
          </a:p>
        </p:txBody>
      </p:sp>
    </p:spTree>
    <p:extLst>
      <p:ext uri="{BB962C8B-B14F-4D97-AF65-F5344CB8AC3E}">
        <p14:creationId xmlns:p14="http://schemas.microsoft.com/office/powerpoint/2010/main" val="16786080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51230" y="9427624"/>
            <a:ext cx="2944869" cy="49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cs typeface="Arial" charset="0"/>
              </a:rPr>
              <a:pPr algn="r" eaLnBrk="1" hangingPunct="1"/>
              <a:t>20</a:t>
            </a:fld>
            <a:endParaRPr lang="ru-RU" sz="1200" dirty="0"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5802896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51230" y="9427624"/>
            <a:ext cx="2944869" cy="49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cs typeface="Arial" charset="0"/>
              </a:rPr>
              <a:pPr algn="r" eaLnBrk="1" hangingPunct="1"/>
              <a:t>21</a:t>
            </a:fld>
            <a:endParaRPr lang="ru-RU" sz="1200" dirty="0"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7730921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51230" y="9427624"/>
            <a:ext cx="2944869" cy="49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cs typeface="Arial" charset="0"/>
              </a:rPr>
              <a:pPr algn="r" eaLnBrk="1" hangingPunct="1"/>
              <a:t>22</a:t>
            </a:fld>
            <a:endParaRPr lang="ru-RU" sz="1200" dirty="0"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7730921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51230" y="9427624"/>
            <a:ext cx="2944869" cy="49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cs typeface="Arial" charset="0"/>
              </a:rPr>
              <a:pPr algn="r" eaLnBrk="1" hangingPunct="1"/>
              <a:t>23</a:t>
            </a:fld>
            <a:endParaRPr lang="ru-RU" sz="1200" dirty="0"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7730921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51230" y="9427624"/>
            <a:ext cx="2944869" cy="49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cs typeface="Arial" charset="0"/>
              </a:rPr>
              <a:pPr algn="r" eaLnBrk="1" hangingPunct="1"/>
              <a:t>24</a:t>
            </a:fld>
            <a:endParaRPr lang="ru-RU" sz="1200" dirty="0"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7730921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51230" y="9427624"/>
            <a:ext cx="2944869" cy="49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cs typeface="Arial" charset="0"/>
              </a:rPr>
              <a:pPr algn="r" eaLnBrk="1" hangingPunct="1"/>
              <a:t>25</a:t>
            </a:fld>
            <a:endParaRPr lang="ru-RU" sz="1200" dirty="0"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7730921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51230" y="9427624"/>
            <a:ext cx="2944869" cy="49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cs typeface="Arial" charset="0"/>
              </a:rPr>
              <a:pPr algn="r" eaLnBrk="1" hangingPunct="1"/>
              <a:t>26</a:t>
            </a:fld>
            <a:endParaRPr lang="ru-RU" sz="1200" dirty="0"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7730921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51230" y="9427624"/>
            <a:ext cx="2944869" cy="49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cs typeface="Arial" charset="0"/>
              </a:rPr>
              <a:pPr algn="r" eaLnBrk="1" hangingPunct="1"/>
              <a:t>27</a:t>
            </a:fld>
            <a:endParaRPr lang="ru-RU" sz="1200" dirty="0"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7730921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51230" y="9427624"/>
            <a:ext cx="2944869" cy="49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cs typeface="Arial" charset="0"/>
              </a:rPr>
              <a:pPr algn="r" eaLnBrk="1" hangingPunct="1"/>
              <a:t>33</a:t>
            </a:fld>
            <a:endParaRPr lang="ru-RU" sz="1200" dirty="0"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773092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3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12" y="2914658"/>
            <a:ext cx="6400801" cy="131444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E882-4E1C-4FA8-86D7-AA3C8E038A9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2265D-97B0-4E11-BB5D-9B375BF7B41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135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E882-4E1C-4FA8-86D7-AA3C8E038A9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2265D-97B0-4E11-BB5D-9B375BF7B41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846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2" y="3305186"/>
            <a:ext cx="7772400" cy="102155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2" y="2180038"/>
            <a:ext cx="7772400" cy="1125140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9143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9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9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9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E882-4E1C-4FA8-86D7-AA3C8E038A9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2265D-97B0-4E11-BB5D-9B375BF7B41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878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1" y="1200151"/>
            <a:ext cx="4038599" cy="3394472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2" y="1200151"/>
            <a:ext cx="4038599" cy="3394472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E882-4E1C-4FA8-86D7-AA3C8E038A9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2265D-97B0-4E11-BB5D-9B375BF7B41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779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3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100" b="1"/>
            </a:lvl2pPr>
            <a:lvl3pPr marL="914397" indent="0">
              <a:buNone/>
              <a:defRPr sz="1700" b="1"/>
            </a:lvl3pPr>
            <a:lvl4pPr marL="1371597" indent="0">
              <a:buNone/>
              <a:defRPr sz="1600" b="1"/>
            </a:lvl4pPr>
            <a:lvl5pPr marL="1828797" indent="0">
              <a:buNone/>
              <a:defRPr sz="1600" b="1"/>
            </a:lvl5pPr>
            <a:lvl6pPr marL="2285996" indent="0">
              <a:buNone/>
              <a:defRPr sz="1600" b="1"/>
            </a:lvl6pPr>
            <a:lvl7pPr marL="2743194" indent="0">
              <a:buNone/>
              <a:defRPr sz="1600" b="1"/>
            </a:lvl7pPr>
            <a:lvl8pPr marL="3200394" indent="0">
              <a:buNone/>
              <a:defRPr sz="1600" b="1"/>
            </a:lvl8pPr>
            <a:lvl9pPr marL="3657592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3" y="1631157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100" b="1"/>
            </a:lvl2pPr>
            <a:lvl3pPr marL="914397" indent="0">
              <a:buNone/>
              <a:defRPr sz="1700" b="1"/>
            </a:lvl3pPr>
            <a:lvl4pPr marL="1371597" indent="0">
              <a:buNone/>
              <a:defRPr sz="1600" b="1"/>
            </a:lvl4pPr>
            <a:lvl5pPr marL="1828797" indent="0">
              <a:buNone/>
              <a:defRPr sz="1600" b="1"/>
            </a:lvl5pPr>
            <a:lvl6pPr marL="2285996" indent="0">
              <a:buNone/>
              <a:defRPr sz="1600" b="1"/>
            </a:lvl6pPr>
            <a:lvl7pPr marL="2743194" indent="0">
              <a:buNone/>
              <a:defRPr sz="1600" b="1"/>
            </a:lvl7pPr>
            <a:lvl8pPr marL="3200394" indent="0">
              <a:buNone/>
              <a:defRPr sz="1600" b="1"/>
            </a:lvl8pPr>
            <a:lvl9pPr marL="3657592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7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E882-4E1C-4FA8-86D7-AA3C8E038A9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2265D-97B0-4E11-BB5D-9B375BF7B41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12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E882-4E1C-4FA8-86D7-AA3C8E038A9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2265D-97B0-4E11-BB5D-9B375BF7B41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915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E882-4E1C-4FA8-86D7-AA3C8E038A9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2265D-97B0-4E11-BB5D-9B375BF7B41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823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8" y="204787"/>
            <a:ext cx="3008313" cy="871538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4"/>
          </a:xfrm>
        </p:spPr>
        <p:txBody>
          <a:bodyPr/>
          <a:lstStyle>
            <a:lvl1pPr>
              <a:defRPr sz="32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8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300"/>
            </a:lvl2pPr>
            <a:lvl3pPr marL="914397" indent="0">
              <a:buNone/>
              <a:defRPr sz="1000"/>
            </a:lvl3pPr>
            <a:lvl4pPr marL="1371597" indent="0">
              <a:buNone/>
              <a:defRPr sz="1000"/>
            </a:lvl4pPr>
            <a:lvl5pPr marL="1828797" indent="0">
              <a:buNone/>
              <a:defRPr sz="1000"/>
            </a:lvl5pPr>
            <a:lvl6pPr marL="2285996" indent="0">
              <a:buNone/>
              <a:defRPr sz="1000"/>
            </a:lvl6pPr>
            <a:lvl7pPr marL="2743194" indent="0">
              <a:buNone/>
              <a:defRPr sz="1000"/>
            </a:lvl7pPr>
            <a:lvl8pPr marL="3200394" indent="0">
              <a:buNone/>
              <a:defRPr sz="1000"/>
            </a:lvl8pPr>
            <a:lvl9pPr marL="3657592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E882-4E1C-4FA8-86D7-AA3C8E038A9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2265D-97B0-4E11-BB5D-9B375BF7B41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688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9" y="3600451"/>
            <a:ext cx="5486400" cy="425054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9" y="459582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900"/>
            </a:lvl2pPr>
            <a:lvl3pPr marL="914397" indent="0">
              <a:buNone/>
              <a:defRPr sz="2400"/>
            </a:lvl3pPr>
            <a:lvl4pPr marL="1371597" indent="0">
              <a:buNone/>
              <a:defRPr sz="2100"/>
            </a:lvl4pPr>
            <a:lvl5pPr marL="1828797" indent="0">
              <a:buNone/>
              <a:defRPr sz="2100"/>
            </a:lvl5pPr>
            <a:lvl6pPr marL="2285996" indent="0">
              <a:buNone/>
              <a:defRPr sz="2100"/>
            </a:lvl6pPr>
            <a:lvl7pPr marL="2743194" indent="0">
              <a:buNone/>
              <a:defRPr sz="2100"/>
            </a:lvl7pPr>
            <a:lvl8pPr marL="3200394" indent="0">
              <a:buNone/>
              <a:defRPr sz="2100"/>
            </a:lvl8pPr>
            <a:lvl9pPr marL="3657592" indent="0">
              <a:buNone/>
              <a:defRPr sz="21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9" y="4025505"/>
            <a:ext cx="5486400" cy="6036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300"/>
            </a:lvl2pPr>
            <a:lvl3pPr marL="914397" indent="0">
              <a:buNone/>
              <a:defRPr sz="1000"/>
            </a:lvl3pPr>
            <a:lvl4pPr marL="1371597" indent="0">
              <a:buNone/>
              <a:defRPr sz="1000"/>
            </a:lvl4pPr>
            <a:lvl5pPr marL="1828797" indent="0">
              <a:buNone/>
              <a:defRPr sz="1000"/>
            </a:lvl5pPr>
            <a:lvl6pPr marL="2285996" indent="0">
              <a:buNone/>
              <a:defRPr sz="1000"/>
            </a:lvl6pPr>
            <a:lvl7pPr marL="2743194" indent="0">
              <a:buNone/>
              <a:defRPr sz="1000"/>
            </a:lvl7pPr>
            <a:lvl8pPr marL="3200394" indent="0">
              <a:buNone/>
              <a:defRPr sz="1000"/>
            </a:lvl8pPr>
            <a:lvl9pPr marL="3657592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E882-4E1C-4FA8-86D7-AA3C8E038A9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2265D-97B0-4E11-BB5D-9B375BF7B41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895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E882-4E1C-4FA8-86D7-AA3C8E038A9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2265D-97B0-4E11-BB5D-9B375BF7B41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65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15" y="205980"/>
            <a:ext cx="2057401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8" y="205980"/>
            <a:ext cx="6019799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E882-4E1C-4FA8-86D7-AA3C8E038A9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2265D-97B0-4E11-BB5D-9B375BF7B41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0895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3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12" y="2914658"/>
            <a:ext cx="6400801" cy="131444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E882-4E1C-4FA8-86D7-AA3C8E038A9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2265D-97B0-4E11-BB5D-9B375BF7B41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565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E882-4E1C-4FA8-86D7-AA3C8E038A9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2265D-97B0-4E11-BB5D-9B375BF7B41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1019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2" y="3305186"/>
            <a:ext cx="7772400" cy="102155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2" y="2180038"/>
            <a:ext cx="7772400" cy="1125140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9143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9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9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9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E882-4E1C-4FA8-86D7-AA3C8E038A9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2265D-97B0-4E11-BB5D-9B375BF7B41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2110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1" y="1200151"/>
            <a:ext cx="4038599" cy="3394472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2" y="1200151"/>
            <a:ext cx="4038599" cy="3394472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E882-4E1C-4FA8-86D7-AA3C8E038A9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2265D-97B0-4E11-BB5D-9B375BF7B41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6898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3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100" b="1"/>
            </a:lvl2pPr>
            <a:lvl3pPr marL="914397" indent="0">
              <a:buNone/>
              <a:defRPr sz="1700" b="1"/>
            </a:lvl3pPr>
            <a:lvl4pPr marL="1371597" indent="0">
              <a:buNone/>
              <a:defRPr sz="1600" b="1"/>
            </a:lvl4pPr>
            <a:lvl5pPr marL="1828797" indent="0">
              <a:buNone/>
              <a:defRPr sz="1600" b="1"/>
            </a:lvl5pPr>
            <a:lvl6pPr marL="2285996" indent="0">
              <a:buNone/>
              <a:defRPr sz="1600" b="1"/>
            </a:lvl6pPr>
            <a:lvl7pPr marL="2743194" indent="0">
              <a:buNone/>
              <a:defRPr sz="1600" b="1"/>
            </a:lvl7pPr>
            <a:lvl8pPr marL="3200394" indent="0">
              <a:buNone/>
              <a:defRPr sz="1600" b="1"/>
            </a:lvl8pPr>
            <a:lvl9pPr marL="3657592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3" y="1631157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100" b="1"/>
            </a:lvl2pPr>
            <a:lvl3pPr marL="914397" indent="0">
              <a:buNone/>
              <a:defRPr sz="1700" b="1"/>
            </a:lvl3pPr>
            <a:lvl4pPr marL="1371597" indent="0">
              <a:buNone/>
              <a:defRPr sz="1600" b="1"/>
            </a:lvl4pPr>
            <a:lvl5pPr marL="1828797" indent="0">
              <a:buNone/>
              <a:defRPr sz="1600" b="1"/>
            </a:lvl5pPr>
            <a:lvl6pPr marL="2285996" indent="0">
              <a:buNone/>
              <a:defRPr sz="1600" b="1"/>
            </a:lvl6pPr>
            <a:lvl7pPr marL="2743194" indent="0">
              <a:buNone/>
              <a:defRPr sz="1600" b="1"/>
            </a:lvl7pPr>
            <a:lvl8pPr marL="3200394" indent="0">
              <a:buNone/>
              <a:defRPr sz="1600" b="1"/>
            </a:lvl8pPr>
            <a:lvl9pPr marL="3657592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7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E882-4E1C-4FA8-86D7-AA3C8E038A9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2265D-97B0-4E11-BB5D-9B375BF7B41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7145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E882-4E1C-4FA8-86D7-AA3C8E038A9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2265D-97B0-4E11-BB5D-9B375BF7B41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5525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E882-4E1C-4FA8-86D7-AA3C8E038A9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2265D-97B0-4E11-BB5D-9B375BF7B41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0860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8" y="204787"/>
            <a:ext cx="3008313" cy="871538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4"/>
          </a:xfrm>
        </p:spPr>
        <p:txBody>
          <a:bodyPr/>
          <a:lstStyle>
            <a:lvl1pPr>
              <a:defRPr sz="32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8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300"/>
            </a:lvl2pPr>
            <a:lvl3pPr marL="914397" indent="0">
              <a:buNone/>
              <a:defRPr sz="1000"/>
            </a:lvl3pPr>
            <a:lvl4pPr marL="1371597" indent="0">
              <a:buNone/>
              <a:defRPr sz="1000"/>
            </a:lvl4pPr>
            <a:lvl5pPr marL="1828797" indent="0">
              <a:buNone/>
              <a:defRPr sz="1000"/>
            </a:lvl5pPr>
            <a:lvl6pPr marL="2285996" indent="0">
              <a:buNone/>
              <a:defRPr sz="1000"/>
            </a:lvl6pPr>
            <a:lvl7pPr marL="2743194" indent="0">
              <a:buNone/>
              <a:defRPr sz="1000"/>
            </a:lvl7pPr>
            <a:lvl8pPr marL="3200394" indent="0">
              <a:buNone/>
              <a:defRPr sz="1000"/>
            </a:lvl8pPr>
            <a:lvl9pPr marL="3657592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E882-4E1C-4FA8-86D7-AA3C8E038A9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2265D-97B0-4E11-BB5D-9B375BF7B41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3894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9" y="3600451"/>
            <a:ext cx="5486400" cy="425054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9" y="459582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900"/>
            </a:lvl2pPr>
            <a:lvl3pPr marL="914397" indent="0">
              <a:buNone/>
              <a:defRPr sz="2400"/>
            </a:lvl3pPr>
            <a:lvl4pPr marL="1371597" indent="0">
              <a:buNone/>
              <a:defRPr sz="2100"/>
            </a:lvl4pPr>
            <a:lvl5pPr marL="1828797" indent="0">
              <a:buNone/>
              <a:defRPr sz="2100"/>
            </a:lvl5pPr>
            <a:lvl6pPr marL="2285996" indent="0">
              <a:buNone/>
              <a:defRPr sz="2100"/>
            </a:lvl6pPr>
            <a:lvl7pPr marL="2743194" indent="0">
              <a:buNone/>
              <a:defRPr sz="2100"/>
            </a:lvl7pPr>
            <a:lvl8pPr marL="3200394" indent="0">
              <a:buNone/>
              <a:defRPr sz="2100"/>
            </a:lvl8pPr>
            <a:lvl9pPr marL="3657592" indent="0">
              <a:buNone/>
              <a:defRPr sz="21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9" y="4025505"/>
            <a:ext cx="5486400" cy="6036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300"/>
            </a:lvl2pPr>
            <a:lvl3pPr marL="914397" indent="0">
              <a:buNone/>
              <a:defRPr sz="1000"/>
            </a:lvl3pPr>
            <a:lvl4pPr marL="1371597" indent="0">
              <a:buNone/>
              <a:defRPr sz="1000"/>
            </a:lvl4pPr>
            <a:lvl5pPr marL="1828797" indent="0">
              <a:buNone/>
              <a:defRPr sz="1000"/>
            </a:lvl5pPr>
            <a:lvl6pPr marL="2285996" indent="0">
              <a:buNone/>
              <a:defRPr sz="1000"/>
            </a:lvl6pPr>
            <a:lvl7pPr marL="2743194" indent="0">
              <a:buNone/>
              <a:defRPr sz="1000"/>
            </a:lvl7pPr>
            <a:lvl8pPr marL="3200394" indent="0">
              <a:buNone/>
              <a:defRPr sz="1000"/>
            </a:lvl8pPr>
            <a:lvl9pPr marL="3657592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E882-4E1C-4FA8-86D7-AA3C8E038A9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2265D-97B0-4E11-BB5D-9B375BF7B41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0086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E882-4E1C-4FA8-86D7-AA3C8E038A9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2265D-97B0-4E11-BB5D-9B375BF7B41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5505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15" y="205980"/>
            <a:ext cx="2057401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8" y="205980"/>
            <a:ext cx="6019799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E882-4E1C-4FA8-86D7-AA3C8E038A9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2265D-97B0-4E11-BB5D-9B375BF7B41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9764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98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1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1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1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2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27.01.2016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063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27.01.2016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3675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2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0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0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12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14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1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22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27.01.2016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2597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27.01.2016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3846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22" indent="0">
              <a:buNone/>
              <a:defRPr sz="2000" b="1"/>
            </a:lvl2pPr>
            <a:lvl3pPr marL="914063" indent="0">
              <a:buNone/>
              <a:defRPr sz="1800" b="1"/>
            </a:lvl3pPr>
            <a:lvl4pPr marL="1371090" indent="0">
              <a:buNone/>
              <a:defRPr sz="1600" b="1"/>
            </a:lvl4pPr>
            <a:lvl5pPr marL="1828124" indent="0">
              <a:buNone/>
              <a:defRPr sz="1600" b="1"/>
            </a:lvl5pPr>
            <a:lvl6pPr marL="2285145" indent="0">
              <a:buNone/>
              <a:defRPr sz="1600" b="1"/>
            </a:lvl6pPr>
            <a:lvl7pPr marL="2742167" indent="0">
              <a:buNone/>
              <a:defRPr sz="1600" b="1"/>
            </a:lvl7pPr>
            <a:lvl8pPr marL="3199200" indent="0">
              <a:buNone/>
              <a:defRPr sz="1600" b="1"/>
            </a:lvl8pPr>
            <a:lvl9pPr marL="365622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64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22" indent="0">
              <a:buNone/>
              <a:defRPr sz="2000" b="1"/>
            </a:lvl2pPr>
            <a:lvl3pPr marL="914063" indent="0">
              <a:buNone/>
              <a:defRPr sz="1800" b="1"/>
            </a:lvl3pPr>
            <a:lvl4pPr marL="1371090" indent="0">
              <a:buNone/>
              <a:defRPr sz="1600" b="1"/>
            </a:lvl4pPr>
            <a:lvl5pPr marL="1828124" indent="0">
              <a:buNone/>
              <a:defRPr sz="1600" b="1"/>
            </a:lvl5pPr>
            <a:lvl6pPr marL="2285145" indent="0">
              <a:buNone/>
              <a:defRPr sz="1600" b="1"/>
            </a:lvl6pPr>
            <a:lvl7pPr marL="2742167" indent="0">
              <a:buNone/>
              <a:defRPr sz="1600" b="1"/>
            </a:lvl7pPr>
            <a:lvl8pPr marL="3199200" indent="0">
              <a:buNone/>
              <a:defRPr sz="1600" b="1"/>
            </a:lvl8pPr>
            <a:lvl9pPr marL="365622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64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27.01.2016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1522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27.01.2016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5193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27.01.2016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3294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8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805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8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022" indent="0">
              <a:buNone/>
              <a:defRPr sz="1200"/>
            </a:lvl2pPr>
            <a:lvl3pPr marL="914063" indent="0">
              <a:buNone/>
              <a:defRPr sz="1000"/>
            </a:lvl3pPr>
            <a:lvl4pPr marL="1371090" indent="0">
              <a:buNone/>
              <a:defRPr sz="900"/>
            </a:lvl4pPr>
            <a:lvl5pPr marL="1828124" indent="0">
              <a:buNone/>
              <a:defRPr sz="900"/>
            </a:lvl5pPr>
            <a:lvl6pPr marL="2285145" indent="0">
              <a:buNone/>
              <a:defRPr sz="900"/>
            </a:lvl6pPr>
            <a:lvl7pPr marL="2742167" indent="0">
              <a:buNone/>
              <a:defRPr sz="900"/>
            </a:lvl7pPr>
            <a:lvl8pPr marL="3199200" indent="0">
              <a:buNone/>
              <a:defRPr sz="900"/>
            </a:lvl8pPr>
            <a:lvl9pPr marL="365622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27.01.2016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56369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022" indent="0">
              <a:buNone/>
              <a:defRPr sz="2800"/>
            </a:lvl2pPr>
            <a:lvl3pPr marL="914063" indent="0">
              <a:buNone/>
              <a:defRPr sz="2400"/>
            </a:lvl3pPr>
            <a:lvl4pPr marL="1371090" indent="0">
              <a:buNone/>
              <a:defRPr sz="2000"/>
            </a:lvl4pPr>
            <a:lvl5pPr marL="1828124" indent="0">
              <a:buNone/>
              <a:defRPr sz="2000"/>
            </a:lvl5pPr>
            <a:lvl6pPr marL="2285145" indent="0">
              <a:buNone/>
              <a:defRPr sz="2000"/>
            </a:lvl6pPr>
            <a:lvl7pPr marL="2742167" indent="0">
              <a:buNone/>
              <a:defRPr sz="2000"/>
            </a:lvl7pPr>
            <a:lvl8pPr marL="3199200" indent="0">
              <a:buNone/>
              <a:defRPr sz="2000"/>
            </a:lvl8pPr>
            <a:lvl9pPr marL="3656228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82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022" indent="0">
              <a:buNone/>
              <a:defRPr sz="1200"/>
            </a:lvl2pPr>
            <a:lvl3pPr marL="914063" indent="0">
              <a:buNone/>
              <a:defRPr sz="1000"/>
            </a:lvl3pPr>
            <a:lvl4pPr marL="1371090" indent="0">
              <a:buNone/>
              <a:defRPr sz="900"/>
            </a:lvl4pPr>
            <a:lvl5pPr marL="1828124" indent="0">
              <a:buNone/>
              <a:defRPr sz="900"/>
            </a:lvl5pPr>
            <a:lvl6pPr marL="2285145" indent="0">
              <a:buNone/>
              <a:defRPr sz="900"/>
            </a:lvl6pPr>
            <a:lvl7pPr marL="2742167" indent="0">
              <a:buNone/>
              <a:defRPr sz="900"/>
            </a:lvl7pPr>
            <a:lvl8pPr marL="3199200" indent="0">
              <a:buNone/>
              <a:defRPr sz="900"/>
            </a:lvl8pPr>
            <a:lvl9pPr marL="365622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27.01.2016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2299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27.01.2016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4808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27.01.2016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93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87"/>
            <a:ext cx="8229600" cy="857251"/>
          </a:xfrm>
          <a:prstGeom prst="rect">
            <a:avLst/>
          </a:prstGeom>
        </p:spPr>
        <p:txBody>
          <a:bodyPr vert="horz" lIns="91440" tIns="45721" rIns="91440" bIns="45721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1" rIns="91440" bIns="45721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1" rIns="91440" bIns="45721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97"/>
            <a:fld id="{17CBE882-4E1C-4FA8-86D7-AA3C8E038A9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97"/>
              <a:t>24.01.2017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3" y="4767264"/>
            <a:ext cx="2895600" cy="273844"/>
          </a:xfrm>
          <a:prstGeom prst="rect">
            <a:avLst/>
          </a:prstGeom>
        </p:spPr>
        <p:txBody>
          <a:bodyPr vert="horz" lIns="91440" tIns="45721" rIns="91440" bIns="45721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97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1" rIns="91440" bIns="45721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97"/>
            <a:fld id="{4EC2265D-97B0-4E11-BB5D-9B375BF7B41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97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308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39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397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1" algn="l" defTabSz="914397" rtl="0" eaLnBrk="1" latinLnBrk="0" hangingPunct="1">
        <a:spcBef>
          <a:spcPct val="20000"/>
        </a:spcBef>
        <a:buFont typeface="Arial" panose="020B0604020202020204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97" indent="-228600" algn="l" defTabSz="914397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97" indent="-228600" algn="l" defTabSz="914397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96" indent="-228600" algn="l" defTabSz="914397" rtl="0" eaLnBrk="1" latinLnBrk="0" hangingPunct="1">
        <a:spcBef>
          <a:spcPct val="20000"/>
        </a:spcBef>
        <a:buFont typeface="Arial" panose="020B0604020202020204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94" indent="-228600" algn="l" defTabSz="914397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94" indent="-228600" algn="l" defTabSz="914397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93" indent="-228600" algn="l" defTabSz="914397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91" indent="-228600" algn="l" defTabSz="914397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9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39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7" algn="l" defTabSz="91439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7" algn="l" defTabSz="91439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97" algn="l" defTabSz="91439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96" algn="l" defTabSz="91439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94" algn="l" defTabSz="91439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94" algn="l" defTabSz="91439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92" algn="l" defTabSz="91439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87"/>
            <a:ext cx="8229600" cy="857251"/>
          </a:xfrm>
          <a:prstGeom prst="rect">
            <a:avLst/>
          </a:prstGeom>
        </p:spPr>
        <p:txBody>
          <a:bodyPr vert="horz" lIns="91440" tIns="45721" rIns="91440" bIns="45721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1" rIns="91440" bIns="45721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1" rIns="91440" bIns="45721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97"/>
            <a:fld id="{17CBE882-4E1C-4FA8-86D7-AA3C8E038A9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97"/>
              <a:t>24.01.2017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3" y="4767264"/>
            <a:ext cx="2895600" cy="273844"/>
          </a:xfrm>
          <a:prstGeom prst="rect">
            <a:avLst/>
          </a:prstGeom>
        </p:spPr>
        <p:txBody>
          <a:bodyPr vert="horz" lIns="91440" tIns="45721" rIns="91440" bIns="45721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97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1" rIns="91440" bIns="45721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97"/>
            <a:fld id="{4EC2265D-97B0-4E11-BB5D-9B375BF7B41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97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519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39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397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1" algn="l" defTabSz="914397" rtl="0" eaLnBrk="1" latinLnBrk="0" hangingPunct="1">
        <a:spcBef>
          <a:spcPct val="20000"/>
        </a:spcBef>
        <a:buFont typeface="Arial" panose="020B0604020202020204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97" indent="-228600" algn="l" defTabSz="914397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97" indent="-228600" algn="l" defTabSz="914397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96" indent="-228600" algn="l" defTabSz="914397" rtl="0" eaLnBrk="1" latinLnBrk="0" hangingPunct="1">
        <a:spcBef>
          <a:spcPct val="20000"/>
        </a:spcBef>
        <a:buFont typeface="Arial" panose="020B0604020202020204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94" indent="-228600" algn="l" defTabSz="914397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94" indent="-228600" algn="l" defTabSz="914397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93" indent="-228600" algn="l" defTabSz="914397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91" indent="-228600" algn="l" defTabSz="914397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9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39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7" algn="l" defTabSz="91439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7" algn="l" defTabSz="91439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97" algn="l" defTabSz="91439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96" algn="l" defTabSz="91439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94" algn="l" defTabSz="91439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94" algn="l" defTabSz="91439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92" algn="l" defTabSz="91439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10" tIns="45705" rIns="91410" bIns="45705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10" tIns="45705" rIns="91410" bIns="45705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10" tIns="45705" rIns="91410" bIns="45705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063"/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27.01.2016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10" tIns="45705" rIns="91410" bIns="45705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063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10" tIns="45705" rIns="91410" bIns="45705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063"/>
            <a:fld id="{905E0CB1-8A1B-4CAB-B415-0D44295713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063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665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hf hdr="0" ftr="0" dt="0"/>
  <p:txStyles>
    <p:titleStyle>
      <a:lvl1pPr algn="ctr" defTabSz="914063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67" indent="-342767" algn="l" defTabSz="91406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679" indent="-285645" algn="l" defTabSz="914063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573" indent="-228510" algn="l" defTabSz="91406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600" indent="-228510" algn="l" defTabSz="914063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634" indent="-228510" algn="l" defTabSz="914063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655" indent="-228510" algn="l" defTabSz="91406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690" indent="-228510" algn="l" defTabSz="91406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718" indent="-228510" algn="l" defTabSz="91406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745" indent="-228510" algn="l" defTabSz="91406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0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22" algn="l" defTabSz="9140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63" algn="l" defTabSz="9140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90" algn="l" defTabSz="9140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24" algn="l" defTabSz="9140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145" algn="l" defTabSz="9140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167" algn="l" defTabSz="9140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200" algn="l" defTabSz="9140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228" algn="l" defTabSz="9140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1.xml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2.xml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546"/>
            <a:ext cx="9144000" cy="51435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339" y="5"/>
            <a:ext cx="9175751" cy="52371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142848" y="1824413"/>
            <a:ext cx="8786874" cy="3231624"/>
          </a:xfrm>
          <a:prstGeom prst="rect">
            <a:avLst/>
          </a:prstGeom>
        </p:spPr>
        <p:txBody>
          <a:bodyPr wrap="square" lIns="91409" tIns="45705" rIns="91409" bIns="45705">
            <a:spAutoFit/>
          </a:bodyPr>
          <a:lstStyle/>
          <a:p>
            <a:pPr algn="ctr" defTabSz="914397">
              <a:defRPr/>
            </a:pP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Некоторые итоги оценочных процедур в рамках РСОКО </a:t>
            </a:r>
          </a:p>
          <a:p>
            <a:pPr algn="ctr" defTabSz="914397">
              <a:defRPr/>
            </a:pPr>
            <a:r>
              <a:rPr lang="ru-RU" sz="28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			</a:t>
            </a:r>
          </a:p>
          <a:p>
            <a:pPr algn="ctr" defTabSz="914397">
              <a:defRPr/>
            </a:pPr>
            <a:r>
              <a:rPr lang="ru-RU" sz="28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	</a:t>
            </a:r>
            <a:r>
              <a:rPr lang="ru-RU" sz="28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		</a:t>
            </a:r>
            <a:r>
              <a:rPr lang="ru-RU" sz="2800" b="1" kern="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Т.Т.Федорова</a:t>
            </a:r>
            <a:r>
              <a:rPr lang="ru-RU" sz="28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, начальник управления общего образования</a:t>
            </a:r>
            <a:endParaRPr lang="ru-RU" sz="2800" b="1" kern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algn="ctr" defTabSz="914397">
              <a:defRPr/>
            </a:pPr>
            <a:endParaRPr lang="ru-RU" sz="4000" kern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644014" y="3579864"/>
            <a:ext cx="4702175" cy="1512094"/>
          </a:xfrm>
          <a:prstGeom prst="rect">
            <a:avLst/>
          </a:prstGeom>
          <a:ln>
            <a:noFill/>
          </a:ln>
          <a:effectLst/>
        </p:spPr>
        <p:txBody>
          <a:bodyPr lIns="91409" tIns="45705" rIns="91409" bIns="45705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defRPr/>
            </a:pPr>
            <a:r>
              <a:rPr lang="ru-RU" sz="2100" b="1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100" b="1" i="1" dirty="0">
              <a:solidFill>
                <a:srgbClr val="1F497D"/>
              </a:solidFill>
            </a:endParaRPr>
          </a:p>
        </p:txBody>
      </p:sp>
      <p:pic>
        <p:nvPicPr>
          <p:cNvPr id="148486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69" t="-25317" r="3548" b="-12151"/>
          <a:stretch>
            <a:fillRect/>
          </a:stretch>
        </p:blipFill>
        <p:spPr bwMode="auto">
          <a:xfrm>
            <a:off x="-136524" y="286942"/>
            <a:ext cx="9388475" cy="610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848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4709" b="-52907"/>
          <a:stretch>
            <a:fillRect/>
          </a:stretch>
        </p:blipFill>
        <p:spPr bwMode="auto">
          <a:xfrm>
            <a:off x="-136524" y="4726442"/>
            <a:ext cx="9388475" cy="797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8" descr="http://abali.ru/wp-content/uploads/2011/09/Coat_of_Arms_of_Tatarstan_gerb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497" y="123485"/>
            <a:ext cx="1076328" cy="106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28706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699542"/>
            <a:ext cx="7776864" cy="3240360"/>
          </a:xfrm>
        </p:spPr>
        <p:txBody>
          <a:bodyPr/>
          <a:lstStyle/>
          <a:p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Оценочные процедуры уровня знаний школьников </a:t>
            </a:r>
            <a: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2016-2017 учебном году</a:t>
            </a:r>
            <a:endParaRPr lang="ru-RU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020272" y="4530154"/>
            <a:ext cx="2133600" cy="273844"/>
          </a:xfrm>
        </p:spPr>
        <p:txBody>
          <a:bodyPr/>
          <a:lstStyle/>
          <a:p>
            <a:pPr>
              <a:defRPr/>
            </a:pPr>
            <a:fld id="{3D8567F5-858E-4E7B-8B08-27FEE6681E58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  <p:pic>
        <p:nvPicPr>
          <p:cNvPr id="4" name="Picture 2" descr="C:\Users\Afanaseva\Desktop\сам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34" y="9903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65205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0538"/>
            <a:ext cx="8229600" cy="85725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Рассмотрели на ВКС 01.12.16 результаты: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55948" y="867792"/>
            <a:ext cx="4040188" cy="479822"/>
          </a:xfrm>
        </p:spPr>
        <p:txBody>
          <a:bodyPr/>
          <a:lstStyle/>
          <a:p>
            <a:r>
              <a:rPr lang="ru-RU" dirty="0" smtClean="0">
                <a:solidFill>
                  <a:srgbClr val="A8246F"/>
                </a:solidFill>
              </a:rPr>
              <a:t>Сентябрь-Декабрь</a:t>
            </a:r>
            <a:endParaRPr lang="ru-RU" dirty="0">
              <a:solidFill>
                <a:srgbClr val="A8246F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79512" y="1480492"/>
            <a:ext cx="4272921" cy="2963466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ru-RU" b="1" dirty="0" smtClean="0">
                <a:solidFill>
                  <a:srgbClr val="00B050"/>
                </a:solidFill>
              </a:rPr>
              <a:t>1 класс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ru-RU" b="1" dirty="0" smtClean="0">
                <a:solidFill>
                  <a:srgbClr val="00B050"/>
                </a:solidFill>
              </a:rPr>
              <a:t>-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ru-RU" b="1" dirty="0" smtClean="0">
                <a:solidFill>
                  <a:srgbClr val="00B050"/>
                </a:solidFill>
              </a:rPr>
              <a:t>оценка готовности первоклассников к школе (</a:t>
            </a:r>
            <a:r>
              <a:rPr lang="en-US" b="1" dirty="0" smtClean="0">
                <a:solidFill>
                  <a:srgbClr val="00B050"/>
                </a:solidFill>
              </a:rPr>
              <a:t>IPIPS)</a:t>
            </a:r>
            <a:endParaRPr lang="ru-RU" b="1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00B050"/>
                </a:solidFill>
              </a:rPr>
              <a:t>2. Диагностическое тестирование по татарскому и </a:t>
            </a:r>
            <a:r>
              <a:rPr lang="ru-RU" b="1" dirty="0" err="1" smtClean="0">
                <a:solidFill>
                  <a:srgbClr val="00B050"/>
                </a:solidFill>
              </a:rPr>
              <a:t>ин.языкам</a:t>
            </a:r>
            <a:r>
              <a:rPr lang="ru-RU" b="1" dirty="0" smtClean="0">
                <a:solidFill>
                  <a:srgbClr val="00B050"/>
                </a:solidFill>
              </a:rPr>
              <a:t> (4, 6, 8 классы)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002833" y="861144"/>
            <a:ext cx="4041775" cy="479822"/>
          </a:xfrm>
        </p:spPr>
        <p:txBody>
          <a:bodyPr/>
          <a:lstStyle/>
          <a:p>
            <a:endParaRPr lang="ru-RU" dirty="0">
              <a:solidFill>
                <a:srgbClr val="A8246F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572000" y="1484982"/>
            <a:ext cx="4464496" cy="3030984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0070C0"/>
                </a:solidFill>
              </a:rPr>
              <a:t>3. Независимая </a:t>
            </a:r>
            <a:r>
              <a:rPr lang="ru-RU" b="1" dirty="0">
                <a:solidFill>
                  <a:srgbClr val="0070C0"/>
                </a:solidFill>
              </a:rPr>
              <a:t>оценка качества знаний учащихся </a:t>
            </a:r>
            <a:endParaRPr lang="ru-RU" b="1" dirty="0" smtClean="0">
              <a:solidFill>
                <a:srgbClr val="0070C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002060"/>
                </a:solidFill>
              </a:rPr>
              <a:t>7, 8 </a:t>
            </a:r>
            <a:r>
              <a:rPr lang="ru-RU" b="1" dirty="0">
                <a:solidFill>
                  <a:srgbClr val="002060"/>
                </a:solidFill>
              </a:rPr>
              <a:t>классов </a:t>
            </a:r>
            <a:r>
              <a:rPr lang="ru-RU" b="1" dirty="0">
                <a:solidFill>
                  <a:srgbClr val="0070C0"/>
                </a:solidFill>
              </a:rPr>
              <a:t>по русскому языку, математике, физике, истории, обществознанию, биологии в рамках </a:t>
            </a:r>
            <a:r>
              <a:rPr lang="ru-RU" b="1" dirty="0" smtClean="0">
                <a:solidFill>
                  <a:srgbClr val="0070C0"/>
                </a:solidFill>
              </a:rPr>
              <a:t>КС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(районы красной зоны)</a:t>
            </a:r>
            <a:endParaRPr lang="ru-RU" b="1" dirty="0">
              <a:solidFill>
                <a:srgbClr val="002060"/>
              </a:solidFill>
            </a:endParaRPr>
          </a:p>
          <a:p>
            <a:pPr marL="457200" indent="-457200">
              <a:spcBef>
                <a:spcPts val="0"/>
              </a:spcBef>
              <a:buAutoNum type="arabicPeriod"/>
            </a:pP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9" name="Picture 2" descr="C:\Users\Afanaseva\Desktop\сам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34" y="99030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020272" y="4530154"/>
            <a:ext cx="2133600" cy="273844"/>
          </a:xfrm>
        </p:spPr>
        <p:txBody>
          <a:bodyPr/>
          <a:lstStyle/>
          <a:p>
            <a:pPr>
              <a:defRPr/>
            </a:pPr>
            <a:fld id="{3D8567F5-858E-4E7B-8B08-27FEE6681E58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87421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23479"/>
            <a:ext cx="9144000" cy="4392487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Внутренний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контроль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1. Муниципальные контрольные работы по итогам</a:t>
            </a:r>
            <a:b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2800" b="1" dirty="0" smtClean="0">
                <a:solidFill>
                  <a:srgbClr val="A824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</a:t>
            </a:r>
            <a:r>
              <a:rPr lang="ru-RU" sz="2800" b="1" dirty="0" smtClean="0">
                <a:solidFill>
                  <a:srgbClr val="A824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полугодия</a:t>
            </a:r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</a:t>
            </a:r>
            <a:r>
              <a:rPr lang="ru-RU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6,7 классы</a:t>
            </a: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-</a:t>
            </a: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русский язык, математика</a:t>
            </a:r>
            <a:b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8,9 классы</a:t>
            </a: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-</a:t>
            </a: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история, химия, физика</a:t>
            </a:r>
            <a:b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Тексты составлены методическими объединениями районов</a:t>
            </a:r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Контроль: </a:t>
            </a:r>
            <a:r>
              <a:rPr lang="ru-RU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МОиН РТ; оценки выставляются в журнал</a:t>
            </a:r>
            <a:br>
              <a:rPr lang="ru-RU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endParaRPr lang="ru-RU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00892" y="4530154"/>
            <a:ext cx="2133600" cy="273844"/>
          </a:xfrm>
        </p:spPr>
        <p:txBody>
          <a:bodyPr/>
          <a:lstStyle/>
          <a:p>
            <a:pPr>
              <a:defRPr/>
            </a:pPr>
            <a:fld id="{A35C4B2E-EB75-4C87-9883-51863D5A527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79" y="68586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01929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23479"/>
            <a:ext cx="9144000" cy="4392487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Внутренний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контроль</a:t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установленные сроки отчеты не предоставили:</a:t>
            </a:r>
            <a:b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Менделеевский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Ютазинский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 Высокогорский, Зеленодольский, Арский районы.</a:t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Предоставили отчеты не по установленной форме: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Арский, Нижнекамский,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Сармановский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Атнинский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муниципальные районы.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endParaRPr lang="ru-RU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00892" y="4530154"/>
            <a:ext cx="2133600" cy="273844"/>
          </a:xfrm>
        </p:spPr>
        <p:txBody>
          <a:bodyPr/>
          <a:lstStyle/>
          <a:p>
            <a:pPr>
              <a:defRPr/>
            </a:pPr>
            <a:fld id="{A35C4B2E-EB75-4C87-9883-51863D5A527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79" y="68586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48076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23479"/>
            <a:ext cx="9144000" cy="4392487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Все муниципальные районы провели </a:t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контрольные работы </a:t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 химии (8-9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кл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.) и физике (9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кл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.). </a:t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Не проводились:</a:t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- 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6-7 </a:t>
            </a:r>
            <a:r>
              <a:rPr lang="ru-RU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- математика и русский язык –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Атнинский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; </a:t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- 8-9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кл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 – история –Лаишево, Мензелинск, Нижнекамск;</a:t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- 8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кл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 – физика – Аксубаево, Новошешминск.</a:t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endParaRPr lang="ru-RU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00892" y="4530154"/>
            <a:ext cx="2133600" cy="273844"/>
          </a:xfrm>
        </p:spPr>
        <p:txBody>
          <a:bodyPr/>
          <a:lstStyle/>
          <a:p>
            <a:pPr>
              <a:defRPr/>
            </a:pPr>
            <a:fld id="{A35C4B2E-EB75-4C87-9883-51863D5A527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79" y="68586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9393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23479"/>
            <a:ext cx="9144000" cy="4392487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ИТОГИ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муниципальных контрольных работ за </a:t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 полугодие 2016/2017 учебного года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endParaRPr lang="ru-RU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00892" y="4530154"/>
            <a:ext cx="2133600" cy="273844"/>
          </a:xfrm>
        </p:spPr>
        <p:txBody>
          <a:bodyPr/>
          <a:lstStyle/>
          <a:p>
            <a:pPr>
              <a:defRPr/>
            </a:pPr>
            <a:fld id="{A35C4B2E-EB75-4C87-9883-51863D5A527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79" y="68586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2157967"/>
              </p:ext>
            </p:extLst>
          </p:nvPr>
        </p:nvGraphicFramePr>
        <p:xfrm>
          <a:off x="1115613" y="1635643"/>
          <a:ext cx="7848874" cy="22015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68418"/>
                <a:gridCol w="1000639"/>
                <a:gridCol w="622327"/>
                <a:gridCol w="871610"/>
                <a:gridCol w="746968"/>
                <a:gridCol w="746968"/>
                <a:gridCol w="746090"/>
                <a:gridCol w="871610"/>
                <a:gridCol w="126731"/>
                <a:gridCol w="747513"/>
              </a:tblGrid>
              <a:tr h="7920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Предмет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Количество всего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%</a:t>
                      </a:r>
                      <a:endParaRPr lang="ru-RU" sz="11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участия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 </a:t>
                      </a:r>
                      <a:endParaRPr lang="ru-RU" sz="11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(%)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 </a:t>
                      </a:r>
                      <a:endParaRPr lang="ru-RU" sz="11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(%)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 </a:t>
                      </a:r>
                      <a:endParaRPr lang="ru-RU" sz="11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(%)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 </a:t>
                      </a:r>
                      <a:endParaRPr lang="ru-RU" sz="11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(%)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Успеваемость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Качество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6351">
                <a:tc gridSpan="10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 класс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7677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Русский язык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36 987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90,6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18,1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43,6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33,0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94,3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61,7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63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Математика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36 937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90,7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24,0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35,3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38,7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91,7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59,3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38789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896" y="339502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23479"/>
            <a:ext cx="9144000" cy="4392487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ИТОГИ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муниципальных контрольных работ за </a:t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 полугодие 2016/2017 учебного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года</a:t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endParaRPr lang="ru-RU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00892" y="4530154"/>
            <a:ext cx="2133600" cy="273844"/>
          </a:xfrm>
        </p:spPr>
        <p:txBody>
          <a:bodyPr/>
          <a:lstStyle/>
          <a:p>
            <a:pPr>
              <a:defRPr/>
            </a:pPr>
            <a:fld id="{A35C4B2E-EB75-4C87-9883-51863D5A527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79" y="68586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550322"/>
              </p:ext>
            </p:extLst>
          </p:nvPr>
        </p:nvGraphicFramePr>
        <p:xfrm>
          <a:off x="1331640" y="1923679"/>
          <a:ext cx="6696743" cy="25922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7549"/>
                <a:gridCol w="853756"/>
                <a:gridCol w="530976"/>
                <a:gridCol w="743667"/>
                <a:gridCol w="637321"/>
                <a:gridCol w="637321"/>
                <a:gridCol w="636572"/>
                <a:gridCol w="743667"/>
                <a:gridCol w="745914"/>
              </a:tblGrid>
              <a:tr h="11746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Предмет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всего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 %</a:t>
                      </a:r>
                      <a:endParaRPr lang="ru-RU" sz="11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участия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 </a:t>
                      </a:r>
                      <a:endParaRPr lang="ru-RU" sz="11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(%)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 </a:t>
                      </a:r>
                      <a:endParaRPr lang="ru-RU" sz="11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(%)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 </a:t>
                      </a:r>
                      <a:endParaRPr lang="ru-RU" sz="11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(%)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 </a:t>
                      </a:r>
                      <a:endParaRPr lang="ru-RU" sz="11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(%)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Успеваемость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Качество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47245">
                <a:tc gridSpan="9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 класс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9449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Русский язык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36 227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90,4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15,9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43,2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35,0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93,1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59,1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594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Математика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36 327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89,2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17,9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34,1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40,2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91,7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52,0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36158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896" y="339502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23479"/>
            <a:ext cx="9144000" cy="4392487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ИТОГИ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муниципальных контрольных работ за </a:t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 полугодие 2016/2017 учебного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года</a:t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endParaRPr lang="ru-RU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00892" y="4530154"/>
            <a:ext cx="2133600" cy="273844"/>
          </a:xfrm>
        </p:spPr>
        <p:txBody>
          <a:bodyPr/>
          <a:lstStyle/>
          <a:p>
            <a:pPr>
              <a:defRPr/>
            </a:pPr>
            <a:fld id="{A35C4B2E-EB75-4C87-9883-51863D5A527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79" y="68586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030277"/>
              </p:ext>
            </p:extLst>
          </p:nvPr>
        </p:nvGraphicFramePr>
        <p:xfrm>
          <a:off x="1733550" y="2174808"/>
          <a:ext cx="6150817" cy="21971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2370"/>
                <a:gridCol w="784157"/>
                <a:gridCol w="487690"/>
                <a:gridCol w="683042"/>
                <a:gridCol w="585366"/>
                <a:gridCol w="585366"/>
                <a:gridCol w="584678"/>
                <a:gridCol w="683042"/>
                <a:gridCol w="685106"/>
              </a:tblGrid>
              <a:tr h="9739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Предмет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всего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 %</a:t>
                      </a:r>
                      <a:endParaRPr lang="ru-RU" sz="11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участия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 </a:t>
                      </a:r>
                      <a:endParaRPr lang="ru-RU" sz="11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(%)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 </a:t>
                      </a:r>
                      <a:endParaRPr lang="ru-RU" sz="11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(%)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 </a:t>
                      </a:r>
                      <a:endParaRPr lang="ru-RU" sz="11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(%)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 </a:t>
                      </a:r>
                      <a:endParaRPr lang="ru-RU" sz="11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(%)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Успеваемость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Качество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7940">
                <a:tc gridSpan="9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 класс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173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История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33 324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89,1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16,5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40,0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40,3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5,1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94,9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56,6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173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Физика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35 326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86,4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38,3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44,1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95,0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51,4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173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Химия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35 086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91,9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18,7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37,0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40,5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95,8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55,7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10890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896" y="339502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23479"/>
            <a:ext cx="9144000" cy="4392487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ИТОГИ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муниципальных контрольных работ за </a:t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 полугодие 2016/2017 учебного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года</a:t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endParaRPr lang="ru-RU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00892" y="4530154"/>
            <a:ext cx="2133600" cy="273844"/>
          </a:xfrm>
        </p:spPr>
        <p:txBody>
          <a:bodyPr/>
          <a:lstStyle/>
          <a:p>
            <a:pPr>
              <a:defRPr/>
            </a:pPr>
            <a:fld id="{A35C4B2E-EB75-4C87-9883-51863D5A527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79" y="68586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8313775"/>
              </p:ext>
            </p:extLst>
          </p:nvPr>
        </p:nvGraphicFramePr>
        <p:xfrm>
          <a:off x="1115616" y="1995686"/>
          <a:ext cx="6582867" cy="21602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7695"/>
                <a:gridCol w="839238"/>
                <a:gridCol w="521947"/>
                <a:gridCol w="731021"/>
                <a:gridCol w="626484"/>
                <a:gridCol w="626484"/>
                <a:gridCol w="625748"/>
                <a:gridCol w="731021"/>
                <a:gridCol w="733229"/>
              </a:tblGrid>
              <a:tr h="8943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Предмет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всего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 %</a:t>
                      </a:r>
                      <a:endParaRPr lang="ru-RU" sz="11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участия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 </a:t>
                      </a:r>
                      <a:endParaRPr lang="ru-RU" sz="11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(%)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 </a:t>
                      </a:r>
                      <a:endParaRPr lang="ru-RU" sz="11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(%)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 </a:t>
                      </a:r>
                      <a:endParaRPr lang="ru-RU" sz="11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(%)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 </a:t>
                      </a:r>
                      <a:endParaRPr lang="ru-RU" sz="11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(%)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Успеваемость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Качество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7998">
                <a:tc gridSpan="9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 класс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262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История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31037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88,2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15,6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44,2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36,9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3,5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96,5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59,6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262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Физика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33967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89,6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16,8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37,1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42,2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95,7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53,9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262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Химия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33853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89,3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17,2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36,5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39,1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95,3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52,1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62715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23479"/>
            <a:ext cx="9144000" cy="4392487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7 декабря 2016 года-сочинение(изложение)</a:t>
            </a:r>
            <a:b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выпускников 11-х классов</a:t>
            </a:r>
            <a:b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как допуск к Государственной итоговой аттестации выпускников 2017 года</a:t>
            </a:r>
            <a: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ru-RU" sz="4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00892" y="4530154"/>
            <a:ext cx="2133600" cy="273844"/>
          </a:xfrm>
        </p:spPr>
        <p:txBody>
          <a:bodyPr/>
          <a:lstStyle/>
          <a:p>
            <a:pPr>
              <a:defRPr/>
            </a:pPr>
            <a:fld id="{A35C4B2E-EB75-4C87-9883-51863D5A527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79" y="68586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01929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896" y="-20538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403648" y="205978"/>
            <a:ext cx="7488832" cy="6915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1105272" y="2571751"/>
            <a:ext cx="7715200" cy="2016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3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6400" dirty="0"/>
          </a:p>
        </p:txBody>
      </p:sp>
      <p:sp>
        <p:nvSpPr>
          <p:cNvPr id="21" name="Заголовок 2"/>
          <p:cNvSpPr txBox="1">
            <a:spLocks/>
          </p:cNvSpPr>
          <p:nvPr/>
        </p:nvSpPr>
        <p:spPr>
          <a:xfrm>
            <a:off x="971600" y="1275607"/>
            <a:ext cx="7992888" cy="22682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</a:br>
            <a:endParaRPr lang="ru-RU" sz="2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2" name="Заголовок 2"/>
          <p:cNvSpPr>
            <a:spLocks noGrp="1"/>
          </p:cNvSpPr>
          <p:nvPr>
            <p:ph type="ctrTitle"/>
          </p:nvPr>
        </p:nvSpPr>
        <p:spPr>
          <a:xfrm>
            <a:off x="1453513" y="47217"/>
            <a:ext cx="7488832" cy="864096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0070C0"/>
                </a:solidFill>
              </a:rPr>
              <a:t>Сроки и продолжительность итогового сочинения (изложения)</a:t>
            </a:r>
            <a:endParaRPr lang="ru-RU" sz="2400" b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18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7576"/>
            <a:ext cx="864096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979007"/>
            <a:ext cx="864096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rgbClr val="0070C0"/>
                </a:solidFill>
              </a:rPr>
              <a:t>Итоговое </a:t>
            </a:r>
            <a:r>
              <a:rPr lang="ru-RU" sz="2000" b="1" dirty="0">
                <a:solidFill>
                  <a:srgbClr val="0070C0"/>
                </a:solidFill>
              </a:rPr>
              <a:t>сочинение (изложение) проводится </a:t>
            </a:r>
            <a:r>
              <a:rPr lang="ru-RU" sz="2000" b="1" dirty="0" smtClean="0">
                <a:solidFill>
                  <a:srgbClr val="0070C0"/>
                </a:solidFill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</a:rPr>
              <a:t>7 декабря 2016 г.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rgbClr val="0070C0"/>
                </a:solidFill>
              </a:rPr>
              <a:t>В </a:t>
            </a:r>
            <a:r>
              <a:rPr lang="ru-RU" sz="2000" b="1" dirty="0">
                <a:solidFill>
                  <a:srgbClr val="0070C0"/>
                </a:solidFill>
              </a:rPr>
              <a:t>случае неудовлетворительного результата («незачет») и для ВПЛ дополнительные сроки -  в первую среду февраля </a:t>
            </a:r>
            <a:r>
              <a:rPr lang="ru-RU" sz="2000" b="1" dirty="0" smtClean="0">
                <a:solidFill>
                  <a:srgbClr val="FF0000"/>
                </a:solidFill>
              </a:rPr>
              <a:t>(</a:t>
            </a:r>
            <a:r>
              <a:rPr lang="ru-RU" sz="2000" b="1" dirty="0">
                <a:solidFill>
                  <a:srgbClr val="FF0000"/>
                </a:solidFill>
              </a:rPr>
              <a:t>1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>
                <a:solidFill>
                  <a:srgbClr val="FF0000"/>
                </a:solidFill>
              </a:rPr>
              <a:t>февраля </a:t>
            </a:r>
            <a:r>
              <a:rPr lang="ru-RU" sz="2000" b="1" dirty="0" smtClean="0">
                <a:solidFill>
                  <a:srgbClr val="FF0000"/>
                </a:solidFill>
              </a:rPr>
              <a:t>2016 </a:t>
            </a:r>
            <a:r>
              <a:rPr lang="ru-RU" sz="2000" b="1" dirty="0">
                <a:solidFill>
                  <a:srgbClr val="FF0000"/>
                </a:solidFill>
              </a:rPr>
              <a:t>г.) </a:t>
            </a:r>
            <a:r>
              <a:rPr lang="ru-RU" sz="2000" b="1" dirty="0">
                <a:solidFill>
                  <a:srgbClr val="0070C0"/>
                </a:solidFill>
              </a:rPr>
              <a:t>и первую рабочую среду мая </a:t>
            </a:r>
            <a:r>
              <a:rPr lang="ru-RU" sz="2000" b="1" dirty="0" smtClean="0">
                <a:solidFill>
                  <a:srgbClr val="FF0000"/>
                </a:solidFill>
              </a:rPr>
              <a:t>(</a:t>
            </a:r>
            <a:r>
              <a:rPr lang="ru-RU" sz="2000" b="1" dirty="0">
                <a:solidFill>
                  <a:srgbClr val="FF0000"/>
                </a:solidFill>
              </a:rPr>
              <a:t>3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>
                <a:solidFill>
                  <a:srgbClr val="FF0000"/>
                </a:solidFill>
              </a:rPr>
              <a:t>мая </a:t>
            </a:r>
            <a:r>
              <a:rPr lang="ru-RU" sz="2000" b="1" dirty="0" smtClean="0">
                <a:solidFill>
                  <a:srgbClr val="FF0000"/>
                </a:solidFill>
              </a:rPr>
              <a:t>2016г.)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rgbClr val="0070C0"/>
                </a:solidFill>
              </a:rPr>
              <a:t>При получении неудовлетворительного результата обучающиеся вправе пересдать, но не более двух раз и только в сроки предусмотренные расписанием проведения.</a:t>
            </a:r>
            <a:endParaRPr lang="ru-RU" sz="2000" b="1" dirty="0">
              <a:solidFill>
                <a:srgbClr val="0070C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rgbClr val="0070C0"/>
                </a:solidFill>
              </a:rPr>
              <a:t> Продолжительность </a:t>
            </a:r>
            <a:r>
              <a:rPr lang="ru-RU" sz="2000" b="1" dirty="0">
                <a:solidFill>
                  <a:srgbClr val="0070C0"/>
                </a:solidFill>
              </a:rPr>
              <a:t>проведения итогового сочинения (изложения) </a:t>
            </a:r>
            <a:r>
              <a:rPr lang="ru-RU" sz="2000" b="1" dirty="0" smtClean="0">
                <a:solidFill>
                  <a:srgbClr val="0070C0"/>
                </a:solidFill>
              </a:rPr>
              <a:t>–                  </a:t>
            </a:r>
            <a:r>
              <a:rPr lang="ru-RU" sz="2000" b="1" i="1" dirty="0" smtClean="0">
                <a:solidFill>
                  <a:srgbClr val="FF0000"/>
                </a:solidFill>
              </a:rPr>
              <a:t>3 часа 55 минут</a:t>
            </a:r>
            <a:r>
              <a:rPr lang="ru-RU" sz="2000" b="1" dirty="0" smtClean="0">
                <a:solidFill>
                  <a:srgbClr val="FF0000"/>
                </a:solidFill>
              </a:rPr>
              <a:t> (235 </a:t>
            </a:r>
            <a:r>
              <a:rPr lang="ru-RU" sz="2000" b="1" dirty="0">
                <a:solidFill>
                  <a:srgbClr val="FF0000"/>
                </a:solidFill>
              </a:rPr>
              <a:t>мин</a:t>
            </a:r>
            <a:r>
              <a:rPr lang="ru-RU" sz="2000" b="1" dirty="0" smtClean="0">
                <a:solidFill>
                  <a:srgbClr val="FF0000"/>
                </a:solidFill>
              </a:rPr>
              <a:t>.)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rgbClr val="0070C0"/>
                </a:solidFill>
              </a:rPr>
              <a:t>Начало </a:t>
            </a:r>
            <a:r>
              <a:rPr lang="ru-RU" sz="2000" b="1" dirty="0">
                <a:solidFill>
                  <a:srgbClr val="0070C0"/>
                </a:solidFill>
              </a:rPr>
              <a:t>сочинения (изложения) – </a:t>
            </a:r>
            <a:r>
              <a:rPr lang="ru-RU" sz="2000" b="1" i="1" dirty="0">
                <a:solidFill>
                  <a:srgbClr val="FF0000"/>
                </a:solidFill>
              </a:rPr>
              <a:t>10.00</a:t>
            </a:r>
            <a:r>
              <a:rPr lang="ru-RU" sz="2000" b="1" i="1" dirty="0">
                <a:solidFill>
                  <a:srgbClr val="0070C0"/>
                </a:solidFill>
              </a:rPr>
              <a:t> </a:t>
            </a:r>
            <a:r>
              <a:rPr lang="ru-RU" sz="2000" b="1" dirty="0">
                <a:solidFill>
                  <a:srgbClr val="0070C0"/>
                </a:solidFill>
              </a:rPr>
              <a:t>по местному времени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0070C0"/>
                </a:solidFill>
              </a:rPr>
              <a:t>Для обучающихся с ОВЗ и детей-инвалидов – увеличивается на </a:t>
            </a:r>
            <a:r>
              <a:rPr lang="ru-RU" sz="2000" b="1" i="1" dirty="0">
                <a:solidFill>
                  <a:srgbClr val="FF0000"/>
                </a:solidFill>
              </a:rPr>
              <a:t>1,5 </a:t>
            </a:r>
            <a:r>
              <a:rPr lang="ru-RU" sz="2000" b="1" i="1" dirty="0" smtClean="0">
                <a:solidFill>
                  <a:srgbClr val="FF0000"/>
                </a:solidFill>
              </a:rPr>
              <a:t>часа </a:t>
            </a:r>
            <a:r>
              <a:rPr lang="ru-RU" sz="2000" b="1" dirty="0" smtClean="0">
                <a:solidFill>
                  <a:srgbClr val="0070C0"/>
                </a:solidFill>
              </a:rPr>
              <a:t>(более </a:t>
            </a:r>
            <a:r>
              <a:rPr lang="ru-RU" sz="2000" b="1" dirty="0">
                <a:solidFill>
                  <a:srgbClr val="0070C0"/>
                </a:solidFill>
              </a:rPr>
              <a:t>4 часов – питание)</a:t>
            </a:r>
          </a:p>
        </p:txBody>
      </p:sp>
    </p:spTree>
    <p:extLst>
      <p:ext uri="{BB962C8B-B14F-4D97-AF65-F5344CB8AC3E}">
        <p14:creationId xmlns:p14="http://schemas.microsoft.com/office/powerpoint/2010/main" val="23078784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728295" y="141480"/>
            <a:ext cx="80295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Итоговое сочинение (изложение)</a:t>
            </a:r>
            <a:endParaRPr lang="ru-RU" sz="32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771550"/>
            <a:ext cx="836233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Сочинение </a:t>
            </a:r>
            <a:r>
              <a:rPr lang="ru-RU" sz="2000" b="1" dirty="0" smtClean="0">
                <a:solidFill>
                  <a:srgbClr val="002060"/>
                </a:solidFill>
              </a:rPr>
              <a:t>– </a:t>
            </a:r>
            <a:r>
              <a:rPr lang="ru-RU" sz="2000" b="1" dirty="0" smtClean="0">
                <a:solidFill>
                  <a:srgbClr val="A8246F"/>
                </a:solidFill>
              </a:rPr>
              <a:t>14930</a:t>
            </a:r>
            <a:r>
              <a:rPr lang="ru-RU" sz="2000" b="1" dirty="0" smtClean="0">
                <a:solidFill>
                  <a:srgbClr val="002060"/>
                </a:solidFill>
              </a:rPr>
              <a:t> участников :</a:t>
            </a:r>
          </a:p>
          <a:p>
            <a:r>
              <a:rPr lang="ru-RU" sz="2000" b="1" dirty="0" smtClean="0">
                <a:solidFill>
                  <a:srgbClr val="A8246F"/>
                </a:solidFill>
              </a:rPr>
              <a:t>14923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>
                <a:solidFill>
                  <a:srgbClr val="002060"/>
                </a:solidFill>
              </a:rPr>
              <a:t>выпускника 2017 года, </a:t>
            </a:r>
            <a:r>
              <a:rPr lang="ru-RU" sz="2000" b="1" dirty="0" smtClean="0">
                <a:solidFill>
                  <a:srgbClr val="A8246F"/>
                </a:solidFill>
              </a:rPr>
              <a:t>5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>
                <a:solidFill>
                  <a:srgbClr val="002060"/>
                </a:solidFill>
              </a:rPr>
              <a:t>выпускников прошлых лет, </a:t>
            </a:r>
            <a:r>
              <a:rPr lang="ru-RU" sz="2000" b="1" dirty="0" smtClean="0">
                <a:solidFill>
                  <a:srgbClr val="A8246F"/>
                </a:solidFill>
              </a:rPr>
              <a:t>2</a:t>
            </a:r>
            <a:r>
              <a:rPr lang="ru-RU" sz="2000" b="1" dirty="0" smtClean="0">
                <a:solidFill>
                  <a:srgbClr val="002060"/>
                </a:solidFill>
              </a:rPr>
              <a:t> студента СПО; </a:t>
            </a:r>
          </a:p>
          <a:p>
            <a:r>
              <a:rPr lang="ru-RU" sz="2000" b="1" dirty="0" smtClean="0">
                <a:solidFill>
                  <a:srgbClr val="A8246F"/>
                </a:solidFill>
              </a:rPr>
              <a:t>16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>
                <a:solidFill>
                  <a:srgbClr val="002060"/>
                </a:solidFill>
              </a:rPr>
              <a:t>обучающихся образовательных организаций системы Федеральной службы исполнения наказаний,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A8246F"/>
                </a:solidFill>
              </a:rPr>
              <a:t>70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>
                <a:solidFill>
                  <a:srgbClr val="002060"/>
                </a:solidFill>
              </a:rPr>
              <a:t>обучающихся с ограниченными возможностями здоровья,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A8246F"/>
                </a:solidFill>
              </a:rPr>
              <a:t>18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>
                <a:solidFill>
                  <a:srgbClr val="002060"/>
                </a:solidFill>
              </a:rPr>
              <a:t>обучающихся писали в форме ГВЭ (на дому).</a:t>
            </a:r>
          </a:p>
          <a:p>
            <a:endParaRPr lang="ru-RU" sz="20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Изложение -  </a:t>
            </a:r>
            <a:r>
              <a:rPr lang="ru-RU" sz="2000" b="1" dirty="0">
                <a:solidFill>
                  <a:srgbClr val="A8246F"/>
                </a:solidFill>
              </a:rPr>
              <a:t>366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</a:rPr>
              <a:t>участников:</a:t>
            </a:r>
          </a:p>
          <a:p>
            <a:r>
              <a:rPr lang="ru-RU" sz="2000" b="1" dirty="0" smtClean="0">
                <a:solidFill>
                  <a:srgbClr val="A8246F"/>
                </a:solidFill>
              </a:rPr>
              <a:t>176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>
                <a:solidFill>
                  <a:srgbClr val="002060"/>
                </a:solidFill>
              </a:rPr>
              <a:t>обучающихся образовательных организаций системы Федеральной службы исполнения наказаний, </a:t>
            </a:r>
            <a:r>
              <a:rPr lang="ru-RU" sz="2000" b="1" dirty="0">
                <a:solidFill>
                  <a:srgbClr val="A8246F"/>
                </a:solidFill>
              </a:rPr>
              <a:t>83</a:t>
            </a:r>
            <a:r>
              <a:rPr lang="ru-RU" sz="2000" b="1" dirty="0">
                <a:solidFill>
                  <a:srgbClr val="002060"/>
                </a:solidFill>
              </a:rPr>
              <a:t> обучающихся с ограниченными возможностями здоровья, </a:t>
            </a:r>
            <a:r>
              <a:rPr lang="ru-RU" sz="2000" b="1" dirty="0">
                <a:solidFill>
                  <a:srgbClr val="A8246F"/>
                </a:solidFill>
              </a:rPr>
              <a:t>274 </a:t>
            </a:r>
            <a:r>
              <a:rPr lang="ru-RU" sz="2000" b="1" dirty="0">
                <a:solidFill>
                  <a:srgbClr val="002060"/>
                </a:solidFill>
              </a:rPr>
              <a:t>обучающихся писали в форме ГВЭ.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93213" cy="516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9023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1403648" y="205978"/>
            <a:ext cx="7488832" cy="6915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1105272" y="2571751"/>
            <a:ext cx="7715200" cy="2016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3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6400" dirty="0"/>
          </a:p>
        </p:txBody>
      </p:sp>
      <p:sp>
        <p:nvSpPr>
          <p:cNvPr id="21" name="Заголовок 2"/>
          <p:cNvSpPr txBox="1">
            <a:spLocks/>
          </p:cNvSpPr>
          <p:nvPr/>
        </p:nvSpPr>
        <p:spPr>
          <a:xfrm>
            <a:off x="971600" y="1275607"/>
            <a:ext cx="7992888" cy="22682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</a:br>
            <a:endParaRPr lang="ru-RU" sz="2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2" name="Заголовок 2"/>
          <p:cNvSpPr>
            <a:spLocks noGrp="1"/>
          </p:cNvSpPr>
          <p:nvPr>
            <p:ph type="ctrTitle"/>
          </p:nvPr>
        </p:nvSpPr>
        <p:spPr>
          <a:xfrm>
            <a:off x="1259632" y="17194"/>
            <a:ext cx="7704856" cy="745592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0070C0"/>
                </a:solidFill>
              </a:rPr>
              <a:t>Тематические направления </a:t>
            </a:r>
            <a:r>
              <a:rPr lang="ru-RU" sz="2400" b="1" dirty="0" smtClean="0">
                <a:solidFill>
                  <a:srgbClr val="0070C0"/>
                </a:solidFill>
              </a:rPr>
              <a:t>итогового сочинения </a:t>
            </a:r>
            <a:br>
              <a:rPr lang="ru-RU" sz="2400" b="1" dirty="0" smtClean="0">
                <a:solidFill>
                  <a:srgbClr val="0070C0"/>
                </a:solidFill>
              </a:rPr>
            </a:br>
            <a:r>
              <a:rPr lang="ru-RU" sz="2400" b="1" dirty="0" smtClean="0">
                <a:solidFill>
                  <a:srgbClr val="0070C0"/>
                </a:solidFill>
              </a:rPr>
              <a:t>в 2016-2017 </a:t>
            </a:r>
            <a:r>
              <a:rPr lang="ru-RU" sz="2400" b="1" dirty="0">
                <a:solidFill>
                  <a:srgbClr val="0070C0"/>
                </a:solidFill>
              </a:rPr>
              <a:t>учебном году</a:t>
            </a:r>
            <a:endParaRPr lang="ru-RU" sz="2400" b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18" name="Picture 2" descr="C:\Users\Afanaseva\Desktop\сам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" y="67576"/>
            <a:ext cx="864096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42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23242"/>
              </p:ext>
            </p:extLst>
          </p:nvPr>
        </p:nvGraphicFramePr>
        <p:xfrm>
          <a:off x="10269" y="769820"/>
          <a:ext cx="9036496" cy="408432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224136"/>
                <a:gridCol w="7812360"/>
              </a:tblGrid>
              <a:tr h="3129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  <a:effectLst/>
                        </a:rPr>
                        <a:t>Тематическое</a:t>
                      </a:r>
                      <a:br>
                        <a:rPr lang="ru-RU" sz="1400" b="1" dirty="0">
                          <a:solidFill>
                            <a:srgbClr val="0070C0"/>
                          </a:solidFill>
                          <a:effectLst/>
                        </a:rPr>
                      </a:br>
                      <a:r>
                        <a:rPr lang="ru-RU" sz="1400" b="1" dirty="0">
                          <a:solidFill>
                            <a:srgbClr val="0070C0"/>
                          </a:solidFill>
                          <a:effectLst/>
                        </a:rPr>
                        <a:t>направление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421" marR="304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  <a:effectLst/>
                        </a:rPr>
                        <a:t>Комментарий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421" marR="304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8312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«Разум и чувство»</a:t>
                      </a:r>
                      <a:endParaRPr lang="ru-RU" sz="1600" b="1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421" marR="304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Направление предполагает раздумье о разуме и чувстве как двух важнейших составляющих внутреннего мира человека, которые влияют на его устремления и поступки. Тема разума и чувства интересна для писателей разных культур и эпох: герои литературных произведений нередко оказываются перед выбором между велением чувства и подсказкой разума.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421" marR="304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2845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«Честь и бесчестие»</a:t>
                      </a:r>
                      <a:endParaRPr lang="ru-RU" sz="1600" b="1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421" marR="304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В основе направления лежат полярные понятия, связанные с выбором человека: быть верным голосу совести, следовать моральным принципам или идти путем предательства, лжи и лицемерия.</a:t>
                      </a:r>
                      <a:r>
                        <a:rPr lang="ru-RU" sz="1200" b="1" dirty="0" smtClean="0">
                          <a:solidFill>
                            <a:srgbClr val="0070C0"/>
                          </a:solidFill>
                        </a:rPr>
                        <a:t/>
                      </a:r>
                      <a:br>
                        <a:rPr lang="ru-RU" sz="1200" b="1" dirty="0" smtClean="0">
                          <a:solidFill>
                            <a:srgbClr val="0070C0"/>
                          </a:solidFill>
                        </a:rPr>
                      </a:br>
                      <a:r>
                        <a:rPr lang="ru-RU" sz="1200" b="1" i="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Многие писатели сосредотачивали внимание на изображении разных проявлений человека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421" marR="304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765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«Победа и поражение»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421" marR="304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Направление позволяет размышлять о победе и поражении в разных аспектах: социально-историческом, нравственно-философском, психологическом. Рассуждение может быть связано как с внешними конфликтными событиями в жизни человека, страны, мира, так и с внутренней борьбой человека с самим собой, ее причинами и результатами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421" marR="304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8367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«Опыт и ошибки»</a:t>
                      </a:r>
                      <a:endParaRPr lang="ru-RU" sz="1600" b="1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421" marR="304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В рамках направления возможны рассуждения о ценности духовного и практического опыта отдельной личности, народа, человечества в целом, о цене ошибок на пути познания мира, обретения жизненного опыта.</a:t>
                      </a:r>
                      <a:r>
                        <a:rPr lang="ru-RU" sz="1200" b="1" dirty="0" smtClean="0">
                          <a:solidFill>
                            <a:srgbClr val="0070C0"/>
                          </a:solidFill>
                        </a:rPr>
                        <a:t/>
                      </a:r>
                      <a:br>
                        <a:rPr lang="ru-RU" sz="1200" b="1" dirty="0" smtClean="0">
                          <a:solidFill>
                            <a:srgbClr val="0070C0"/>
                          </a:solidFill>
                        </a:rPr>
                      </a:br>
                      <a:r>
                        <a:rPr lang="ru-RU" sz="1200" b="1" i="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Литература часто заставляет задуматься о взаимосвязи опыта и ошибок: об опыте, предотвращающем ошибки, об ошибках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421" marR="304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5395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«Дружба и вражда»</a:t>
                      </a:r>
                      <a:endParaRPr lang="ru-RU" sz="1600" b="1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421" marR="304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Направление нацеливает на рассуждение о ценности человеческой дружбы, о путях достижения взаимопонимания между отдельными людьми, их сообществами и даже целыми народами, а также об истоках и последствиях вражды между ними. Содержание многих литературных произведений связано с теплотой человеческих отношений или неприязнью людей, с перерастанием дружбы во вражду или наоборот, с изображением человека, способного или не способного ценить дружбу, умеющего преодолевать конфликты или сеющего вражду.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421" marR="304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65674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48092"/>
            <a:ext cx="8712968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Среди участников в Республике Татарстан наиболее популярными стали темы: </a:t>
            </a:r>
            <a:endParaRPr lang="ru-RU" dirty="0" smtClean="0"/>
          </a:p>
          <a:p>
            <a:r>
              <a:rPr lang="ru-RU" sz="2400" dirty="0" smtClean="0"/>
              <a:t> </a:t>
            </a:r>
            <a:r>
              <a:rPr lang="ru-RU" sz="2400" b="1" dirty="0">
                <a:solidFill>
                  <a:srgbClr val="002060"/>
                </a:solidFill>
              </a:rPr>
              <a:t>«Когда возникает конфликт между чувством и разумом?» (5804 участников – 38,07%);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«Какой </a:t>
            </a:r>
            <a:r>
              <a:rPr lang="ru-RU" sz="2400" b="1" dirty="0">
                <a:solidFill>
                  <a:srgbClr val="002060"/>
                </a:solidFill>
              </a:rPr>
              <a:t>поступок можно назвать бесчестным?» (4117 участников – 27,57%); 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>
                <a:solidFill>
                  <a:srgbClr val="002060"/>
                </a:solidFill>
              </a:rPr>
              <a:t>«Могут ли люди быть друзьями, если они не сходятся во взглядах?» (2398 участников – 16,08%);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«Сила </a:t>
            </a:r>
            <a:r>
              <a:rPr lang="ru-RU" sz="2400" b="1" dirty="0">
                <a:solidFill>
                  <a:srgbClr val="002060"/>
                </a:solidFill>
              </a:rPr>
              <a:t>или слабость человека проявляется в признании своих ошибок?» (1912 участников – 12,8%);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«Согласны </a:t>
            </a:r>
            <a:r>
              <a:rPr lang="ru-RU" sz="2400" b="1" dirty="0">
                <a:solidFill>
                  <a:srgbClr val="002060"/>
                </a:solidFill>
              </a:rPr>
              <a:t>ли Вы с утверждением </a:t>
            </a:r>
            <a:r>
              <a:rPr lang="ru-RU" sz="2400" b="1" dirty="0" err="1">
                <a:solidFill>
                  <a:srgbClr val="002060"/>
                </a:solidFill>
              </a:rPr>
              <a:t>Э.М.Ремарка</a:t>
            </a:r>
            <a:r>
              <a:rPr lang="ru-RU" sz="2400" b="1" dirty="0">
                <a:solidFill>
                  <a:srgbClr val="002060"/>
                </a:solidFill>
              </a:rPr>
              <a:t> «Нужно уметь и проигрывать»?» (698 участников – 4,67%).</a:t>
            </a:r>
          </a:p>
        </p:txBody>
      </p:sp>
    </p:spTree>
    <p:extLst>
      <p:ext uri="{BB962C8B-B14F-4D97-AF65-F5344CB8AC3E}">
        <p14:creationId xmlns:p14="http://schemas.microsoft.com/office/powerpoint/2010/main" val="8658806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48092"/>
            <a:ext cx="871296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Критерии. Наибольшее количество «незачетов» выставлено по критериям:</a:t>
            </a:r>
          </a:p>
          <a:p>
            <a:r>
              <a:rPr lang="ru-RU" sz="2800" b="1" dirty="0">
                <a:solidFill>
                  <a:srgbClr val="C00000"/>
                </a:solidFill>
              </a:rPr>
              <a:t>Критерий №4 </a:t>
            </a:r>
            <a:r>
              <a:rPr lang="ru-RU" sz="2800" b="1" dirty="0">
                <a:solidFill>
                  <a:srgbClr val="002060"/>
                </a:solidFill>
              </a:rPr>
              <a:t>«Качество письменной речи» – 1711 (11,46%), нацеливающий на проверку речевого оформления текста, умения точно выражать мысли, используя разнообразную лексику и различные грамматические конструкции.</a:t>
            </a:r>
          </a:p>
          <a:p>
            <a:r>
              <a:rPr lang="ru-RU" sz="2800" b="1" dirty="0">
                <a:solidFill>
                  <a:srgbClr val="C00000"/>
                </a:solidFill>
              </a:rPr>
              <a:t>Критерий №5 </a:t>
            </a:r>
            <a:r>
              <a:rPr lang="ru-RU" sz="2800" b="1" dirty="0">
                <a:solidFill>
                  <a:srgbClr val="002060"/>
                </a:solidFill>
              </a:rPr>
              <a:t>«Грамотность» – 1445 (9,67%), в данном случае «незачет» выставляется при условии, если на 100 слов приходится в сумме более пяти ошибок: грамматических, орфографических, пунктуационных;</a:t>
            </a:r>
          </a:p>
          <a:p>
            <a:endParaRPr lang="ru-RU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7041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0599" y="448092"/>
            <a:ext cx="871296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Критерий №3</a:t>
            </a:r>
            <a:r>
              <a:rPr lang="ru-RU" sz="2800" b="1" dirty="0">
                <a:solidFill>
                  <a:srgbClr val="002060"/>
                </a:solidFill>
              </a:rPr>
              <a:t> «Композиция и логика рассуждения» – 760 (5,09%), проверяющий умение логично выстраивать рассуждение на предложенную тему, где «незачет» выставляется при условии, если грубые логические нарушения мешают пониманию смысла сказанного или отсутствует </a:t>
            </a:r>
            <a:r>
              <a:rPr lang="ru-RU" sz="2800" b="1" dirty="0" err="1">
                <a:solidFill>
                  <a:srgbClr val="002060"/>
                </a:solidFill>
              </a:rPr>
              <a:t>тезисно</a:t>
            </a:r>
            <a:r>
              <a:rPr lang="ru-RU" sz="2800" b="1" dirty="0">
                <a:solidFill>
                  <a:srgbClr val="002060"/>
                </a:solidFill>
              </a:rPr>
              <a:t>-доказательная часть. </a:t>
            </a:r>
          </a:p>
          <a:p>
            <a:r>
              <a:rPr lang="ru-RU" sz="2800" b="1" dirty="0">
                <a:solidFill>
                  <a:srgbClr val="C00000"/>
                </a:solidFill>
              </a:rPr>
              <a:t>По критериям 1 </a:t>
            </a:r>
            <a:r>
              <a:rPr lang="ru-RU" sz="2800" b="1" dirty="0">
                <a:solidFill>
                  <a:srgbClr val="002060"/>
                </a:solidFill>
              </a:rPr>
              <a:t>(«Соответствие теме») </a:t>
            </a:r>
            <a:r>
              <a:rPr lang="ru-RU" sz="2800" b="1" dirty="0">
                <a:solidFill>
                  <a:srgbClr val="C00000"/>
                </a:solidFill>
              </a:rPr>
              <a:t>и 2 </a:t>
            </a:r>
            <a:r>
              <a:rPr lang="ru-RU" sz="2800" b="1" dirty="0">
                <a:solidFill>
                  <a:srgbClr val="002060"/>
                </a:solidFill>
              </a:rPr>
              <a:t>(«Аргументация. Привлечение литературного материала») «незачет» получили 10 и 12 участников соответственно.</a:t>
            </a:r>
          </a:p>
          <a:p>
            <a:r>
              <a:rPr lang="ru-RU" sz="2800" b="1" dirty="0">
                <a:solidFill>
                  <a:srgbClr val="002060"/>
                </a:solidFill>
              </a:rPr>
              <a:t> </a:t>
            </a:r>
          </a:p>
          <a:p>
            <a:endParaRPr lang="ru-RU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0567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504" y="863590"/>
            <a:ext cx="885698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Изложение.</a:t>
            </a:r>
          </a:p>
          <a:p>
            <a:r>
              <a:rPr lang="ru-RU" sz="2800" b="1" dirty="0">
                <a:solidFill>
                  <a:srgbClr val="002060"/>
                </a:solidFill>
              </a:rPr>
              <a:t>Изложение  </a:t>
            </a:r>
            <a:r>
              <a:rPr lang="ru-RU" sz="2800" b="1" dirty="0" smtClean="0">
                <a:solidFill>
                  <a:srgbClr val="002060"/>
                </a:solidFill>
              </a:rPr>
              <a:t>выполняли </a:t>
            </a:r>
            <a:r>
              <a:rPr lang="ru-RU" sz="2800" b="1" dirty="0">
                <a:solidFill>
                  <a:srgbClr val="C00000"/>
                </a:solidFill>
              </a:rPr>
              <a:t>366 участников</a:t>
            </a:r>
            <a:r>
              <a:rPr lang="ru-RU" sz="2800" b="1" dirty="0">
                <a:solidFill>
                  <a:srgbClr val="002060"/>
                </a:solidFill>
              </a:rPr>
              <a:t>, из них 176 обучающихся образовательных организаций системы Федеральной службы исполнения наказаний, 83 обучающихся с ограниченными возможностями здоровья, 274 обучающихся писали в форме ГВЭ.</a:t>
            </a:r>
          </a:p>
          <a:p>
            <a:r>
              <a:rPr lang="ru-RU" sz="2800" b="1" dirty="0">
                <a:solidFill>
                  <a:srgbClr val="C00000"/>
                </a:solidFill>
              </a:rPr>
              <a:t>По изложению все участники получили «зачет».</a:t>
            </a:r>
          </a:p>
          <a:p>
            <a:r>
              <a:rPr lang="ru-RU" sz="2800" b="1" dirty="0">
                <a:solidFill>
                  <a:srgbClr val="002060"/>
                </a:solidFill>
              </a:rPr>
              <a:t>Изложение писали на </a:t>
            </a:r>
            <a:r>
              <a:rPr lang="ru-RU" sz="2800" b="1" dirty="0" smtClean="0">
                <a:solidFill>
                  <a:srgbClr val="002060"/>
                </a:solidFill>
              </a:rPr>
              <a:t>тему </a:t>
            </a:r>
            <a:r>
              <a:rPr lang="ru-RU" sz="2800" b="1" dirty="0">
                <a:solidFill>
                  <a:srgbClr val="002060"/>
                </a:solidFill>
              </a:rPr>
              <a:t>«Шутка с питоном». </a:t>
            </a:r>
          </a:p>
        </p:txBody>
      </p:sp>
    </p:spTree>
    <p:extLst>
      <p:ext uri="{BB962C8B-B14F-4D97-AF65-F5344CB8AC3E}">
        <p14:creationId xmlns:p14="http://schemas.microsoft.com/office/powerpoint/2010/main" val="2008784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48092"/>
            <a:ext cx="871296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Критерий №3</a:t>
            </a:r>
            <a:r>
              <a:rPr lang="ru-RU" sz="2800" b="1" dirty="0"/>
              <a:t> </a:t>
            </a:r>
            <a:r>
              <a:rPr lang="ru-RU" sz="2800" b="1" dirty="0">
                <a:solidFill>
                  <a:srgbClr val="002060"/>
                </a:solidFill>
              </a:rPr>
              <a:t>«Использование элементов стиля исходного текста» – 40 (10,9%), которым проверяется умение участника сохранить в изложении отдельные элементы стиля исходного текста.</a:t>
            </a:r>
          </a:p>
          <a:p>
            <a:r>
              <a:rPr lang="ru-RU" sz="2800" b="1" dirty="0">
                <a:solidFill>
                  <a:srgbClr val="C00000"/>
                </a:solidFill>
              </a:rPr>
              <a:t>По критериям №1 </a:t>
            </a:r>
            <a:r>
              <a:rPr lang="ru-RU" sz="2800" b="1" dirty="0">
                <a:solidFill>
                  <a:srgbClr val="002060"/>
                </a:solidFill>
              </a:rPr>
              <a:t>(«Содержание изложения») и №2 («Логичность изложения») «незачетов» не выставлено.</a:t>
            </a:r>
          </a:p>
          <a:p>
            <a:endParaRPr lang="ru-RU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784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423" y="204120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701824" y="4804000"/>
            <a:ext cx="8370168" cy="28803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/>
              <a:t>Министерство образования и науки Республики Татарстан</a:t>
            </a: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0AA953-8F8B-41CF-A1AB-C67361DBF7BD}" type="slidenum">
              <a:rPr lang="ru-RU" smtClean="0"/>
              <a:pPr>
                <a:defRPr/>
              </a:pPr>
              <a:t>20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547664" y="186040"/>
            <a:ext cx="7371692" cy="48174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Всероссийские проверочные работы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562" y="754768"/>
            <a:ext cx="7177083" cy="4030964"/>
          </a:xfrm>
          <a:prstGeom prst="rect">
            <a:avLst/>
          </a:prstGeom>
        </p:spPr>
      </p:pic>
      <p:sp>
        <p:nvSpPr>
          <p:cNvPr id="11" name="Овал 10"/>
          <p:cNvSpPr/>
          <p:nvPr/>
        </p:nvSpPr>
        <p:spPr>
          <a:xfrm>
            <a:off x="4159236" y="2283718"/>
            <a:ext cx="2645012" cy="2880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4159236" y="2934786"/>
            <a:ext cx="2645012" cy="35704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1304349"/>
            <a:ext cx="172255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363" algn="just"/>
            <a:r>
              <a:rPr lang="ru-RU" dirty="0"/>
              <a:t>Во Всероссийских проверочных работах во 2 и 5 классах по русскому языку </a:t>
            </a:r>
            <a:r>
              <a:rPr lang="ru-RU" b="1" dirty="0" smtClean="0"/>
              <a:t>участвуют </a:t>
            </a:r>
            <a:r>
              <a:rPr lang="ru-RU" b="1" dirty="0"/>
              <a:t>все субъекты</a:t>
            </a:r>
            <a:r>
              <a:rPr lang="ru-RU" dirty="0"/>
              <a:t> Российской </a:t>
            </a:r>
            <a:r>
              <a:rPr lang="ru-RU" dirty="0" smtClean="0"/>
              <a:t>Федерации. </a:t>
            </a:r>
          </a:p>
        </p:txBody>
      </p:sp>
    </p:spTree>
    <p:extLst>
      <p:ext uri="{BB962C8B-B14F-4D97-AF65-F5344CB8AC3E}">
        <p14:creationId xmlns:p14="http://schemas.microsoft.com/office/powerpoint/2010/main" val="266322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662" y="104586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701824" y="4804000"/>
            <a:ext cx="8370168" cy="28803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/>
              <a:t>Министерство образования и науки Республики Татарстан</a:t>
            </a: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0AA953-8F8B-41CF-A1AB-C67361DBF7BD}" type="slidenum">
              <a:rPr lang="ru-RU" smtClean="0"/>
              <a:pPr>
                <a:defRPr/>
              </a:pPr>
              <a:t>21</a:t>
            </a:fld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547664" y="186040"/>
            <a:ext cx="7371692" cy="48174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Всероссийские проверочные работы в РТ. 2 класс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5786449"/>
              </p:ext>
            </p:extLst>
          </p:nvPr>
        </p:nvGraphicFramePr>
        <p:xfrm>
          <a:off x="2811146" y="1419622"/>
          <a:ext cx="6155690" cy="9131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41770"/>
                <a:gridCol w="1080120"/>
                <a:gridCol w="504056"/>
                <a:gridCol w="648072"/>
                <a:gridCol w="648072"/>
                <a:gridCol w="733600"/>
              </a:tblGrid>
              <a:tr h="0">
                <a:tc rowSpan="2"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ВПР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9525">
                        <a:lnSpc>
                          <a:spcPct val="107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Кол-во участников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Распределение баллов  (%)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2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3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4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5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9525">
                        <a:lnSpc>
                          <a:spcPct val="107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Вся выборка РФ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525">
                        <a:lnSpc>
                          <a:spcPct val="107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434002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2.16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13.14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34.58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50.12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9525">
                        <a:lnSpc>
                          <a:spcPct val="107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Республика Татарстан, 2 класс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525">
                        <a:lnSpc>
                          <a:spcPct val="107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</a:rPr>
                        <a:t>15317</a:t>
                      </a: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</a:rPr>
                        <a:t>1.1</a:t>
                      </a: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</a:rPr>
                        <a:t>14.17</a:t>
                      </a: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</a:rPr>
                        <a:t>35.98</a:t>
                      </a: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</a:rPr>
                        <a:t>48.75</a:t>
                      </a: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11" name="Рисунок 10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1561" y="2763967"/>
            <a:ext cx="6363580" cy="1872208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Box 14"/>
          <p:cNvSpPr txBox="1"/>
          <p:nvPr/>
        </p:nvSpPr>
        <p:spPr>
          <a:xfrm>
            <a:off x="0" y="943715"/>
            <a:ext cx="28438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Количество участников ВПР по русскому языку во </a:t>
            </a:r>
            <a:r>
              <a:rPr lang="ru-RU" b="1" dirty="0" smtClean="0">
                <a:solidFill>
                  <a:srgbClr val="C00000"/>
                </a:solidFill>
              </a:rPr>
              <a:t>2 классах - </a:t>
            </a:r>
            <a:r>
              <a:rPr lang="ru-RU" b="1" dirty="0">
                <a:solidFill>
                  <a:srgbClr val="C00000"/>
                </a:solidFill>
              </a:rPr>
              <a:t>15317 обучающихся</a:t>
            </a:r>
            <a:r>
              <a:rPr lang="ru-RU" dirty="0"/>
              <a:t> </a:t>
            </a:r>
            <a:r>
              <a:rPr lang="ru-RU" dirty="0" smtClean="0"/>
              <a:t>из </a:t>
            </a:r>
            <a:r>
              <a:rPr lang="ru-RU" dirty="0"/>
              <a:t>42 муниципальных образований РТ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491880" y="915566"/>
            <a:ext cx="51845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Данные по РТ в сравнении с выборкой по РФ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3752" y="3238406"/>
            <a:ext cx="2736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Успеваемость  по РТ – </a:t>
            </a:r>
            <a:r>
              <a:rPr lang="ru-RU" b="1" dirty="0" smtClean="0">
                <a:solidFill>
                  <a:srgbClr val="C00000"/>
                </a:solidFill>
              </a:rPr>
              <a:t>98,9%,</a:t>
            </a:r>
          </a:p>
          <a:p>
            <a:r>
              <a:rPr lang="ru-RU" dirty="0" smtClean="0"/>
              <a:t>Качество по РТ – </a:t>
            </a:r>
            <a:r>
              <a:rPr lang="ru-RU" b="1" dirty="0" smtClean="0">
                <a:solidFill>
                  <a:srgbClr val="C00000"/>
                </a:solidFill>
              </a:rPr>
              <a:t>84,73%.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4" y="-20538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411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647" y="125915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701824" y="4804000"/>
            <a:ext cx="8370168" cy="28803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/>
              <a:t>Министерство образования и науки Республики Татарстан</a:t>
            </a: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0AA953-8F8B-41CF-A1AB-C67361DBF7BD}" type="slidenum">
              <a:rPr lang="ru-RU" smtClean="0"/>
              <a:pPr>
                <a:defRPr/>
              </a:pPr>
              <a:t>22</a:t>
            </a:fld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403648" y="119932"/>
            <a:ext cx="7371692" cy="48174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ВПР. Русский язык. 2 класс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5406" y="770567"/>
            <a:ext cx="5256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</a:rPr>
              <a:t>Статистика лучших результатов по баллам с разным количеством участников по отдельным муниципальным образованиям</a:t>
            </a:r>
            <a:endParaRPr lang="ru-RU" sz="1400" b="1" dirty="0">
              <a:solidFill>
                <a:srgbClr val="C00000"/>
              </a:solidFill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538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1602007"/>
              </p:ext>
            </p:extLst>
          </p:nvPr>
        </p:nvGraphicFramePr>
        <p:xfrm>
          <a:off x="3944315" y="1536352"/>
          <a:ext cx="4968553" cy="30308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28192"/>
                <a:gridCol w="1080120"/>
                <a:gridCol w="1296144"/>
                <a:gridCol w="864097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Кол-во участников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успеваемость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качество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381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err="1">
                          <a:effectLst/>
                          <a:latin typeface="+mn-lt"/>
                        </a:rPr>
                        <a:t>Бугульминский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+mn-lt"/>
                        </a:rPr>
                        <a:t>1025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99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85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err="1">
                          <a:effectLst/>
                          <a:latin typeface="+mn-lt"/>
                        </a:rPr>
                        <a:t>Альметьевский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838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99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85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Нижнекамский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1023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98,5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85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Мензелинский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168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99,9</a:t>
                      </a: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89</a:t>
                      </a: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Заинский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256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</a:t>
                      </a: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88</a:t>
                      </a: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Рыбно-Слободский 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</a:t>
                      </a: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88</a:t>
                      </a: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Арский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174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</a:t>
                      </a: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85</a:t>
                      </a: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Камско-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Устьинский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100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96,6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Буинский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100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86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Татарстан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15317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98,9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76589" y="915566"/>
            <a:ext cx="376772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Условно </a:t>
            </a:r>
            <a:r>
              <a:rPr lang="ru-RU" sz="1400" dirty="0"/>
              <a:t>все муниципальные образования, участники всероссийской проверочной работы, </a:t>
            </a:r>
            <a:r>
              <a:rPr lang="ru-RU" sz="1400" dirty="0" smtClean="0"/>
              <a:t>можно разделить </a:t>
            </a:r>
            <a:r>
              <a:rPr lang="ru-RU" sz="1400" dirty="0"/>
              <a:t>на несколько групп:</a:t>
            </a:r>
          </a:p>
          <a:p>
            <a:r>
              <a:rPr lang="ru-RU" sz="1400" dirty="0"/>
              <a:t>- г. Казань и г. Набережные Челны,</a:t>
            </a:r>
          </a:p>
          <a:p>
            <a:r>
              <a:rPr lang="ru-RU" sz="1400" dirty="0"/>
              <a:t>- количество участников 400-1025 (1000) </a:t>
            </a:r>
            <a:r>
              <a:rPr lang="ru-RU" sz="1400" dirty="0" smtClean="0"/>
              <a:t>чел.,</a:t>
            </a:r>
            <a:endParaRPr lang="ru-RU" sz="1400" dirty="0"/>
          </a:p>
          <a:p>
            <a:r>
              <a:rPr lang="ru-RU" sz="1400" dirty="0"/>
              <a:t>- количество участников 100-350 (1000) </a:t>
            </a:r>
            <a:r>
              <a:rPr lang="ru-RU" sz="1400" dirty="0" smtClean="0"/>
              <a:t>чел,</a:t>
            </a:r>
            <a:endParaRPr lang="ru-RU" sz="1400" dirty="0"/>
          </a:p>
          <a:p>
            <a:r>
              <a:rPr lang="ru-RU" sz="1400" dirty="0"/>
              <a:t>- количество участников 100-20 (1000) </a:t>
            </a:r>
            <a:r>
              <a:rPr lang="ru-RU" sz="1400" dirty="0" smtClean="0"/>
              <a:t>чел.</a:t>
            </a:r>
            <a:endParaRPr lang="ru-RU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124379" y="2590115"/>
            <a:ext cx="36592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C00000"/>
                </a:solidFill>
              </a:rPr>
              <a:t>Статистика по баллам в городах РТ с количеством участников более 2900 обучающихс</a:t>
            </a:r>
            <a:r>
              <a:rPr lang="ru-RU" sz="1200" b="1" dirty="0">
                <a:solidFill>
                  <a:srgbClr val="C00000"/>
                </a:solidFill>
              </a:rPr>
              <a:t>я</a:t>
            </a:r>
            <a:r>
              <a:rPr lang="ru-RU" sz="1200" b="1" dirty="0" smtClean="0">
                <a:solidFill>
                  <a:srgbClr val="C00000"/>
                </a:solidFill>
              </a:rPr>
              <a:t> </a:t>
            </a:r>
            <a:endParaRPr lang="ru-RU" sz="1200" b="1" dirty="0">
              <a:solidFill>
                <a:srgbClr val="C00000"/>
              </a:solidFill>
            </a:endParaRPr>
          </a:p>
        </p:txBody>
      </p:sp>
      <p:graphicFrame>
        <p:nvGraphicFramePr>
          <p:cNvPr id="18" name="Диаграмма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7328450"/>
              </p:ext>
            </p:extLst>
          </p:nvPr>
        </p:nvGraphicFramePr>
        <p:xfrm>
          <a:off x="329620" y="3115906"/>
          <a:ext cx="3312368" cy="1659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897891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423" y="104587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701824" y="4804000"/>
            <a:ext cx="8370168" cy="28803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/>
              <a:t>Министерство образования и науки Республики Татарстан</a:t>
            </a: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0AA953-8F8B-41CF-A1AB-C67361DBF7BD}" type="slidenum">
              <a:rPr lang="ru-RU" smtClean="0"/>
              <a:pPr>
                <a:defRPr/>
              </a:pPr>
              <a:t>23</a:t>
            </a:fld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547664" y="186040"/>
            <a:ext cx="7371692" cy="48174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Всероссийские проверочные работы в РТ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491880" y="987574"/>
            <a:ext cx="51845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Данные по РТ в сравнении с выборкой по РФ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1802305"/>
              </p:ext>
            </p:extLst>
          </p:nvPr>
        </p:nvGraphicFramePr>
        <p:xfrm>
          <a:off x="2763666" y="1491971"/>
          <a:ext cx="6155690" cy="9131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20280"/>
                <a:gridCol w="1080120"/>
                <a:gridCol w="504056"/>
                <a:gridCol w="648072"/>
                <a:gridCol w="720080"/>
                <a:gridCol w="683082"/>
              </a:tblGrid>
              <a:tr h="0">
                <a:tc rowSpan="2"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ВПР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9525">
                        <a:lnSpc>
                          <a:spcPct val="107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Кол-во участников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Распределение баллов (%)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9525">
                        <a:lnSpc>
                          <a:spcPct val="107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Вся выборка РФ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525">
                        <a:lnSpc>
                          <a:spcPct val="107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371916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4.8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18.6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38.9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37.7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9525">
                        <a:lnSpc>
                          <a:spcPct val="107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Республика Татарстан, 5 класс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525">
                        <a:lnSpc>
                          <a:spcPct val="107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</a:rPr>
                        <a:t>12853</a:t>
                      </a: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</a:rPr>
                        <a:t>3.5</a:t>
                      </a: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</a:rPr>
                        <a:t>19.4</a:t>
                      </a: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</a:rPr>
                        <a:t>40.7</a:t>
                      </a: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</a:rPr>
                        <a:t>36.3</a:t>
                      </a: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14" name="Рисунок 13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3" y="2787774"/>
            <a:ext cx="5622948" cy="1872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455" y="0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23528" y="843558"/>
            <a:ext cx="22553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Количество участников ВПР по русскому языку в </a:t>
            </a:r>
            <a:r>
              <a:rPr lang="ru-RU" sz="1600" b="1" dirty="0" smtClean="0">
                <a:solidFill>
                  <a:srgbClr val="C00000"/>
                </a:solidFill>
              </a:rPr>
              <a:t>5 классах - 12853 </a:t>
            </a:r>
            <a:r>
              <a:rPr lang="ru-RU" sz="1600" b="1" dirty="0">
                <a:solidFill>
                  <a:srgbClr val="C00000"/>
                </a:solidFill>
              </a:rPr>
              <a:t>обучающихся</a:t>
            </a:r>
            <a:r>
              <a:rPr lang="ru-RU" sz="1600" dirty="0"/>
              <a:t> </a:t>
            </a:r>
            <a:r>
              <a:rPr lang="ru-RU" sz="1600" dirty="0" smtClean="0"/>
              <a:t>из 43 </a:t>
            </a:r>
            <a:r>
              <a:rPr lang="ru-RU" sz="1600" dirty="0"/>
              <a:t>муниципальных образований РТ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2422" y="3154201"/>
            <a:ext cx="31194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Успеваемость  по РТ – </a:t>
            </a:r>
            <a:r>
              <a:rPr lang="ru-RU" b="1" dirty="0" smtClean="0">
                <a:solidFill>
                  <a:srgbClr val="C00000"/>
                </a:solidFill>
              </a:rPr>
              <a:t>96,5%,</a:t>
            </a:r>
          </a:p>
          <a:p>
            <a:r>
              <a:rPr lang="ru-RU" dirty="0" smtClean="0"/>
              <a:t>Качество по РТ – </a:t>
            </a:r>
            <a:r>
              <a:rPr lang="ru-RU" b="1" dirty="0" smtClean="0">
                <a:solidFill>
                  <a:srgbClr val="C00000"/>
                </a:solidFill>
              </a:rPr>
              <a:t>77%.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46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98" y="104587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701824" y="4804000"/>
            <a:ext cx="8370168" cy="28803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/>
              <a:t>Министерство образования и науки Республики Татарстан</a:t>
            </a: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0AA953-8F8B-41CF-A1AB-C67361DBF7BD}" type="slidenum">
              <a:rPr lang="ru-RU" smtClean="0"/>
              <a:pPr>
                <a:defRPr/>
              </a:pPr>
              <a:t>24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547664" y="186040"/>
            <a:ext cx="7371692" cy="48174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ВПР. Русский язык. 5 класс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015" y="-20914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0110881"/>
              </p:ext>
            </p:extLst>
          </p:nvPr>
        </p:nvGraphicFramePr>
        <p:xfrm>
          <a:off x="4102833" y="1454735"/>
          <a:ext cx="4681730" cy="27584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12168"/>
                <a:gridCol w="1080120"/>
                <a:gridCol w="1224136"/>
                <a:gridCol w="865306"/>
              </a:tblGrid>
              <a:tr h="476250"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Кол-во  участников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успеваемость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  <a:latin typeface="+mn-lt"/>
                        </a:rPr>
                        <a:t>качество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Бугульминский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831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</a:t>
                      </a: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86</a:t>
                      </a: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Альметьевский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709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98</a:t>
                      </a: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</a:t>
                      </a: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Мензелинский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117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98,3</a:t>
                      </a: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84,6</a:t>
                      </a: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Агрызский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236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95,4</a:t>
                      </a: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78</a:t>
                      </a: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Чистопольский 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221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</a:t>
                      </a: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77,9</a:t>
                      </a: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Численность участников 100-20</a:t>
                      </a:r>
                      <a:r>
                        <a:rPr lang="ru-RU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чел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Таких нет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Татарстан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12853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179512" y="960667"/>
            <a:ext cx="376772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Условно </a:t>
            </a:r>
            <a:r>
              <a:rPr lang="ru-RU" sz="1400" dirty="0"/>
              <a:t>все муниципальные образования, участники всероссийской проверочной работы, </a:t>
            </a:r>
            <a:r>
              <a:rPr lang="ru-RU" sz="1400" dirty="0" smtClean="0"/>
              <a:t>можно разделить </a:t>
            </a:r>
            <a:r>
              <a:rPr lang="ru-RU" sz="1400" dirty="0"/>
              <a:t>на несколько групп:</a:t>
            </a:r>
          </a:p>
          <a:p>
            <a:r>
              <a:rPr lang="ru-RU" sz="1400" dirty="0"/>
              <a:t>- г. Казань и г. Набережные Челны,</a:t>
            </a:r>
          </a:p>
          <a:p>
            <a:r>
              <a:rPr lang="ru-RU" sz="1400" dirty="0"/>
              <a:t>- количество участников 400-1025 (1000) </a:t>
            </a:r>
            <a:r>
              <a:rPr lang="ru-RU" sz="1400" dirty="0" smtClean="0"/>
              <a:t>чел.,</a:t>
            </a:r>
            <a:endParaRPr lang="ru-RU" sz="1400" dirty="0"/>
          </a:p>
          <a:p>
            <a:r>
              <a:rPr lang="ru-RU" sz="1400" dirty="0"/>
              <a:t>- количество участников 100-350 (1000) </a:t>
            </a:r>
            <a:r>
              <a:rPr lang="ru-RU" sz="1400" dirty="0" smtClean="0"/>
              <a:t>чел,</a:t>
            </a:r>
            <a:endParaRPr lang="ru-RU" sz="1400" dirty="0"/>
          </a:p>
          <a:p>
            <a:r>
              <a:rPr lang="ru-RU" sz="1400" dirty="0"/>
              <a:t>- количество участников 100-20 (1000) </a:t>
            </a:r>
            <a:r>
              <a:rPr lang="ru-RU" sz="1400" dirty="0" smtClean="0"/>
              <a:t>чел.</a:t>
            </a:r>
            <a:endParaRPr lang="ru-RU" sz="1400" dirty="0"/>
          </a:p>
        </p:txBody>
      </p:sp>
      <p:graphicFrame>
        <p:nvGraphicFramePr>
          <p:cNvPr id="17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770635"/>
              </p:ext>
            </p:extLst>
          </p:nvPr>
        </p:nvGraphicFramePr>
        <p:xfrm>
          <a:off x="587211" y="2931790"/>
          <a:ext cx="2952327" cy="1731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3815406" y="770567"/>
            <a:ext cx="5256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</a:rPr>
              <a:t>Статистика лучших результатов по баллам с разным количеством участников по отдельным муниципальным образованиям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4379" y="2590115"/>
            <a:ext cx="36592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C00000"/>
                </a:solidFill>
              </a:rPr>
              <a:t>Статистика по баллам в городах РТ с количеством участников более 2900 обучающихс</a:t>
            </a:r>
            <a:r>
              <a:rPr lang="ru-RU" sz="1200" b="1" dirty="0">
                <a:solidFill>
                  <a:srgbClr val="C00000"/>
                </a:solidFill>
              </a:rPr>
              <a:t>я</a:t>
            </a:r>
            <a:r>
              <a:rPr lang="ru-RU" sz="1200" b="1" dirty="0" smtClean="0">
                <a:solidFill>
                  <a:srgbClr val="C00000"/>
                </a:solidFill>
              </a:rPr>
              <a:t> </a:t>
            </a:r>
            <a:endParaRPr lang="ru-RU" sz="1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90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4587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701824" y="4804000"/>
            <a:ext cx="8370168" cy="28803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/>
              <a:t>Министерство образования и науки Республики Татарстан</a:t>
            </a: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0AA953-8F8B-41CF-A1AB-C67361DBF7BD}" type="slidenum">
              <a:rPr lang="ru-RU" smtClean="0"/>
              <a:pPr>
                <a:defRPr/>
              </a:pPr>
              <a:t>25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547664" y="186040"/>
            <a:ext cx="7371692" cy="48174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ВПР в РТ. Русский язык. Выводы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5" y="216024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99592" y="1289357"/>
            <a:ext cx="777686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Результаты ВПР по русскому языку в Республике Татарстан в целом соответствуют средним значениям Российской Федерации.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Требует тщательного анализа </a:t>
            </a:r>
            <a:r>
              <a:rPr lang="ru-RU" dirty="0"/>
              <a:t>в отдельных муниципальных районах </a:t>
            </a:r>
            <a:r>
              <a:rPr lang="ru-RU" dirty="0" smtClean="0"/>
              <a:t>руководителями РМО начальных классов совместно с руководителями РМО учителей русского языка и литературы полученные результаты как с высокими, так и низкими показателями выполнения отдельных заданий, включая системную работу по достижению предметных и </a:t>
            </a:r>
            <a:r>
              <a:rPr lang="ru-RU" dirty="0" err="1" smtClean="0"/>
              <a:t>метапредметных</a:t>
            </a:r>
            <a:r>
              <a:rPr lang="ru-RU" dirty="0" smtClean="0"/>
              <a:t> результатов.</a:t>
            </a:r>
          </a:p>
        </p:txBody>
      </p:sp>
    </p:spTree>
    <p:extLst>
      <p:ext uri="{BB962C8B-B14F-4D97-AF65-F5344CB8AC3E}">
        <p14:creationId xmlns:p14="http://schemas.microsoft.com/office/powerpoint/2010/main" val="155758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4587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701824" y="4804000"/>
            <a:ext cx="8370168" cy="28803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/>
              <a:t>Министерство образования и науки Республики Татарстан</a:t>
            </a: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0AA953-8F8B-41CF-A1AB-C67361DBF7BD}" type="slidenum">
              <a:rPr lang="ru-RU" smtClean="0"/>
              <a:pPr>
                <a:defRPr/>
              </a:pPr>
              <a:t>26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547664" y="186040"/>
            <a:ext cx="7371692" cy="48174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ВПР в РТ. Русский язык. Выводы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5" y="0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99592" y="1289357"/>
            <a:ext cx="7776864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3</a:t>
            </a:r>
            <a:r>
              <a:rPr lang="ru-RU" dirty="0" smtClean="0"/>
              <a:t>. В целом по региону отмечается слабое владение следующими разделами: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Состав слова :</a:t>
            </a:r>
          </a:p>
          <a:p>
            <a:r>
              <a:rPr lang="ru-RU" dirty="0" smtClean="0"/>
              <a:t>Умение различать формы слова и родственные слова-35,9%</a:t>
            </a:r>
          </a:p>
          <a:p>
            <a:r>
              <a:rPr lang="ru-RU" dirty="0" smtClean="0"/>
              <a:t>Умение находить в словах окончание, корень, суффикс, приставку-23,4%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Морфология:</a:t>
            </a:r>
          </a:p>
          <a:p>
            <a:r>
              <a:rPr lang="ru-RU" dirty="0" smtClean="0"/>
              <a:t>Умение определять грамматические признаки имени существительного-43,6%;</a:t>
            </a:r>
          </a:p>
          <a:p>
            <a:r>
              <a:rPr lang="ru-RU" dirty="0" smtClean="0"/>
              <a:t>Умение сравнивать грамматические признаки имени существительного-18,8%;</a:t>
            </a:r>
          </a:p>
          <a:p>
            <a:r>
              <a:rPr lang="ru-RU" dirty="0" smtClean="0"/>
              <a:t>Умение определять грамматические признаки глагола-44,3;</a:t>
            </a:r>
          </a:p>
        </p:txBody>
      </p:sp>
    </p:spTree>
    <p:extLst>
      <p:ext uri="{BB962C8B-B14F-4D97-AF65-F5344CB8AC3E}">
        <p14:creationId xmlns:p14="http://schemas.microsoft.com/office/powerpoint/2010/main" val="113453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4587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701824" y="4804000"/>
            <a:ext cx="8370168" cy="28803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/>
              <a:t>Министерство образования и науки Республики Татарстан</a:t>
            </a: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0AA953-8F8B-41CF-A1AB-C67361DBF7BD}" type="slidenum">
              <a:rPr lang="ru-RU" smtClean="0"/>
              <a:pPr>
                <a:defRPr/>
              </a:pPr>
              <a:t>27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547664" y="186040"/>
            <a:ext cx="7371692" cy="48174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ВПР в РТ. Русский язык. Выводы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5" y="0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99592" y="1289357"/>
            <a:ext cx="77768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Синтаксис:</a:t>
            </a:r>
          </a:p>
          <a:p>
            <a:r>
              <a:rPr lang="ru-RU" dirty="0" smtClean="0"/>
              <a:t>Умение устанавливать связь между словами в словосочетаниях -29,8;</a:t>
            </a:r>
          </a:p>
          <a:p>
            <a:r>
              <a:rPr lang="ru-RU" dirty="0" smtClean="0"/>
              <a:t>Умение классифицировать предложение по цели высказывания-24,6;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Развитие речи:</a:t>
            </a:r>
          </a:p>
          <a:p>
            <a:r>
              <a:rPr lang="ru-RU" dirty="0" smtClean="0"/>
              <a:t>Умение озаглавливать текст – 10%;</a:t>
            </a:r>
          </a:p>
          <a:p>
            <a:r>
              <a:rPr lang="ru-RU" dirty="0" smtClean="0"/>
              <a:t>Умение составлять план текста-28,7%</a:t>
            </a:r>
          </a:p>
        </p:txBody>
      </p:sp>
    </p:spTree>
    <p:extLst>
      <p:ext uri="{BB962C8B-B14F-4D97-AF65-F5344CB8AC3E}">
        <p14:creationId xmlns:p14="http://schemas.microsoft.com/office/powerpoint/2010/main" val="110348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НИКО 5 и 8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класс, 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иностранные языки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just">
              <a:lnSpc>
                <a:spcPct val="107000"/>
              </a:lnSpc>
              <a:buNone/>
            </a:pPr>
            <a:r>
              <a:rPr lang="ru-RU" sz="2000" b="1" i="1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Цель</a:t>
            </a:r>
            <a:r>
              <a:rPr lang="ru-RU" sz="20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b="1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исследования НИКО по иностранным языкам</a:t>
            </a:r>
            <a:r>
              <a:rPr lang="ru-RU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ru-RU" sz="20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содействие реализации </a:t>
            </a:r>
            <a:r>
              <a:rPr lang="ru-RU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ФГОС в части перехода всех образовательных организаций Российской Федерации на обязательный ЕГЭ по иностранному языку</a:t>
            </a:r>
            <a:r>
              <a:rPr lang="ru-RU" sz="20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00050" lvl="1" indent="0">
              <a:buNone/>
            </a:pPr>
            <a:r>
              <a:rPr lang="ru-RU" sz="2000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Диагностическая </a:t>
            </a:r>
            <a:r>
              <a:rPr lang="ru-RU" sz="2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работа состояла из двух частей: письменной и устной. 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Письменная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часть содержит задания по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аудированию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чтению, грамматике и лексике. Устная часть включает в себя задания по чтению текста вслух и по говорению (монологическая речь). 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92061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НИКО 5 и 8 класс, иностранные языки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15566"/>
            <a:ext cx="8363272" cy="3960439"/>
          </a:xfrm>
        </p:spPr>
        <p:txBody>
          <a:bodyPr/>
          <a:lstStyle/>
          <a:p>
            <a:pPr marL="0" lvl="0" indent="0">
              <a:buNone/>
            </a:pPr>
            <a:r>
              <a:rPr lang="ru-RU" dirty="0" smtClean="0">
                <a:solidFill>
                  <a:srgbClr val="C0504D"/>
                </a:solidFill>
              </a:rPr>
              <a:t>5 КЛАСС</a:t>
            </a:r>
          </a:p>
          <a:p>
            <a:pPr marL="0" lvl="0" indent="0">
              <a:buNone/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 НИКО по иностранным языку приняло участие </a:t>
            </a:r>
            <a:r>
              <a:rPr lang="ru-RU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439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обучающихся</a:t>
            </a:r>
          </a:p>
          <a:p>
            <a:pPr marL="0" lvl="0" indent="0">
              <a:buNone/>
            </a:pP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классов из 21 общеобразовательной организации  18 муниципальных образований Республики Татарстан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Максимальный первичный балл – 30.</a:t>
            </a:r>
            <a:endParaRPr lang="ru-RU" sz="2000" dirty="0">
              <a:solidFill>
                <a:srgbClr val="C050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7175063"/>
              </p:ext>
            </p:extLst>
          </p:nvPr>
        </p:nvGraphicFramePr>
        <p:xfrm>
          <a:off x="326054" y="2643758"/>
          <a:ext cx="4762873" cy="159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4561"/>
                <a:gridCol w="648072"/>
                <a:gridCol w="720080"/>
                <a:gridCol w="720080"/>
                <a:gridCol w="72008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Отметка по </a:t>
                      </a:r>
                    </a:p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5-балльной шкале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«2»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«3»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«4»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«5»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Первичные баллы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0-9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10-20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21-26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27-30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Количество участников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93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221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105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499742"/>
            <a:ext cx="3240360" cy="20882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54828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НИКО 5 и 8 класс иностранные языки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15566"/>
            <a:ext cx="8435280" cy="4032448"/>
          </a:xfrm>
        </p:spPr>
        <p:txBody>
          <a:bodyPr/>
          <a:lstStyle/>
          <a:p>
            <a:pPr marL="0" lvl="0" indent="0">
              <a:buNone/>
            </a:pPr>
            <a:r>
              <a:rPr lang="ru-RU" dirty="0">
                <a:solidFill>
                  <a:srgbClr val="C0504D"/>
                </a:solidFill>
              </a:rPr>
              <a:t>8</a:t>
            </a:r>
            <a:r>
              <a:rPr lang="ru-RU" dirty="0" smtClean="0">
                <a:solidFill>
                  <a:srgbClr val="C0504D"/>
                </a:solidFill>
              </a:rPr>
              <a:t> КЛАСС</a:t>
            </a:r>
          </a:p>
          <a:p>
            <a:pPr marL="0" lvl="0" indent="0">
              <a:buNone/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 НИКО по иностранным языку приняло участие </a:t>
            </a:r>
            <a:r>
              <a:rPr lang="ru-RU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459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обучающихся</a:t>
            </a:r>
          </a:p>
          <a:p>
            <a:pPr marL="0" lvl="0" indent="0">
              <a:buNone/>
            </a:pP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8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классов из 21 общеобразовательной организации  18 муниципальных образований Республики Татарстан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Максимальный первичный балл – 30.</a:t>
            </a:r>
            <a:endParaRPr lang="ru-RU" sz="2000" dirty="0">
              <a:solidFill>
                <a:srgbClr val="C050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buNone/>
            </a:pPr>
            <a:endParaRPr lang="ru-RU" sz="2000" dirty="0">
              <a:solidFill>
                <a:srgbClr val="C050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3332088"/>
              </p:ext>
            </p:extLst>
          </p:nvPr>
        </p:nvGraphicFramePr>
        <p:xfrm>
          <a:off x="326054" y="2643758"/>
          <a:ext cx="4762873" cy="159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4561"/>
                <a:gridCol w="648072"/>
                <a:gridCol w="720080"/>
                <a:gridCol w="720080"/>
                <a:gridCol w="72008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Отметка по </a:t>
                      </a:r>
                    </a:p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5-балльной шкале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«2»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«3»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«4»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«5»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Первичные баллы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0-9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10-20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21-26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27-30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Количество участников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80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244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116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19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" name="Рисунок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4687" y="2499742"/>
            <a:ext cx="3492113" cy="18886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708579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Исследование готовности и адаптации </a:t>
            </a:r>
            <a:r>
              <a:rPr lang="ru-RU" sz="2400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обучающихся </a:t>
            </a: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5-х классов к обучению в основной </a:t>
            </a:r>
            <a:r>
              <a:rPr lang="ru-RU" sz="2400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школе (Ковалева Г.С.)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</a:pPr>
            <a:r>
              <a:rPr lang="ru-RU" sz="2200" dirty="0"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В рамках исследования были проведены три диагностические работы по математике, русскому языку и читательской грамотности. После их проведения проводилось изучение индивидуально-личностных особенностей учащихся 5 классов в ходе анкетирования. Одновременно проводилось анкетирование учителей и родителей</a:t>
            </a:r>
            <a:r>
              <a:rPr lang="ru-RU" sz="2200" dirty="0" smtClean="0"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.</a:t>
            </a:r>
          </a:p>
          <a:p>
            <a:pPr algn="just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</a:pPr>
            <a:r>
              <a:rPr lang="ru-RU" sz="2200" dirty="0" smtClean="0"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В выполнении </a:t>
            </a:r>
            <a:r>
              <a:rPr lang="ru-RU" sz="2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диагностических работ приняли участие более 35 тысяч учащихся 5 классов из более 1200 образовательных </a:t>
            </a:r>
            <a:r>
              <a:rPr lang="ru-RU" sz="2200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организаций.</a:t>
            </a:r>
          </a:p>
          <a:p>
            <a:pPr algn="just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</a:pPr>
            <a:r>
              <a:rPr lang="ru-RU" sz="2200" dirty="0" smtClean="0"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Результаты и отчеты направлены во все муниципальные органы </a:t>
            </a:r>
            <a:r>
              <a:rPr lang="ru-RU" sz="2200" smtClean="0"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управления образованием.</a:t>
            </a:r>
            <a:endParaRPr lang="ru-RU" sz="2200" dirty="0" smtClean="0">
              <a:latin typeface="Calibri" panose="020F0502020204030204" pitchFamily="34" charset="0"/>
              <a:ea typeface="Arial Unicode MS" panose="020B0604020202020204" pitchFamily="34" charset="-128"/>
              <a:cs typeface="Calibri" panose="020F0502020204030204" pitchFamily="34" charset="0"/>
            </a:endParaRPr>
          </a:p>
          <a:p>
            <a:pPr indent="0" algn="just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None/>
            </a:pPr>
            <a:endParaRPr lang="ru-RU" sz="26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39750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Результаты диагностических работ-5 класс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 качестве основного показателя, по которому оценивались и представлялись результаты выполнения </a:t>
            </a:r>
            <a:r>
              <a:rPr lang="ru-RU" sz="1800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диагностических работ был </a:t>
            </a:r>
            <a:r>
              <a:rPr lang="ru-RU" sz="18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выбран показатель «Успешность выполнения работы</a:t>
            </a:r>
            <a:r>
              <a:rPr lang="ru-RU" sz="1800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».</a:t>
            </a:r>
          </a:p>
          <a:p>
            <a:pPr marL="0" indent="0">
              <a:buNone/>
            </a:pPr>
            <a:endParaRPr lang="ru-RU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3548908"/>
              </p:ext>
            </p:extLst>
          </p:nvPr>
        </p:nvGraphicFramePr>
        <p:xfrm>
          <a:off x="971600" y="2427734"/>
          <a:ext cx="6768752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0"/>
                <a:gridCol w="38884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Предмет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Успешность выполнения работы</a:t>
                      </a: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(средний % от максимального </a:t>
                      </a: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балла за всю работу)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Русский язык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48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Математика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57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Читательская грамотность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52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24792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4587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701824" y="4804000"/>
            <a:ext cx="8370168" cy="28803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/>
              <a:t>Министерство образования и науки Республики Татарстан</a:t>
            </a: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0AA953-8F8B-41CF-A1AB-C67361DBF7BD}" type="slidenum">
              <a:rPr lang="ru-RU" smtClean="0"/>
              <a:pPr>
                <a:defRPr/>
              </a:pPr>
              <a:t>33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547664" y="186040"/>
            <a:ext cx="7371692" cy="48174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Математика-5 класс. Западания .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9592" y="1289357"/>
            <a:ext cx="7776864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В целом по региону отмечается слабое владение следующими разделами: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Числа и величины :</a:t>
            </a:r>
            <a:endParaRPr lang="ru-RU" dirty="0"/>
          </a:p>
          <a:p>
            <a:r>
              <a:rPr lang="ru-RU" dirty="0" smtClean="0"/>
              <a:t>Записать многозначное число, имеющее 3 свойства-48,1;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Работа с текстовыми задачами:</a:t>
            </a:r>
          </a:p>
          <a:p>
            <a:r>
              <a:rPr lang="ru-RU" dirty="0" smtClean="0"/>
              <a:t>Находить долю величины, планировать ход решения и решать </a:t>
            </a:r>
            <a:r>
              <a:rPr lang="ru-RU" dirty="0" err="1" smtClean="0"/>
              <a:t>задачув</a:t>
            </a:r>
            <a:r>
              <a:rPr lang="ru-RU" dirty="0" smtClean="0"/>
              <a:t> три действия- 48,6;</a:t>
            </a:r>
          </a:p>
          <a:p>
            <a:r>
              <a:rPr lang="ru-RU" dirty="0" smtClean="0"/>
              <a:t>Понимать зависимость между величинами задачи-37,5;</a:t>
            </a:r>
          </a:p>
          <a:p>
            <a:r>
              <a:rPr lang="ru-RU" dirty="0" smtClean="0"/>
              <a:t>Записывать решение текстовой задачи в 2 действия-33,7;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Пространственные отношения. Геометрические фигуры:</a:t>
            </a:r>
          </a:p>
          <a:p>
            <a:r>
              <a:rPr lang="ru-RU" dirty="0" smtClean="0"/>
              <a:t>Различать между собой понятия квадрат, прямоугольник, четырехугольник-13,4;</a:t>
            </a:r>
          </a:p>
          <a:p>
            <a:r>
              <a:rPr lang="ru-RU" dirty="0" smtClean="0"/>
              <a:t>Строить фигуры с заданными свойствами-43,4;</a:t>
            </a:r>
          </a:p>
          <a:p>
            <a:r>
              <a:rPr lang="ru-RU" dirty="0" smtClean="0"/>
              <a:t>Решать практические задачи с применением свойств известных фигур-49,8</a:t>
            </a:r>
          </a:p>
        </p:txBody>
      </p:sp>
    </p:spTree>
    <p:extLst>
      <p:ext uri="{BB962C8B-B14F-4D97-AF65-F5344CB8AC3E}">
        <p14:creationId xmlns:p14="http://schemas.microsoft.com/office/powerpoint/2010/main" val="194111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914400">
              <a:spcBef>
                <a:spcPts val="0"/>
              </a:spcBef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Русский язык-5 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класс. Западания .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/>
            </a:r>
            <a:br>
              <a:rPr lang="ru-RU" sz="2800" b="1" dirty="0">
                <a:solidFill>
                  <a:srgbClr val="C0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43558"/>
            <a:ext cx="8229600" cy="3960440"/>
          </a:xfrm>
        </p:spPr>
        <p:txBody>
          <a:bodyPr/>
          <a:lstStyle/>
          <a:p>
            <a:pPr marL="0" lvl="0" indent="0" defTabSz="914400">
              <a:spcBef>
                <a:spcPts val="0"/>
              </a:spcBef>
              <a:buNone/>
            </a:pPr>
            <a:r>
              <a:rPr lang="ru-RU" sz="1800" b="1" dirty="0" smtClean="0">
                <a:solidFill>
                  <a:prstClr val="black"/>
                </a:solidFill>
              </a:rPr>
              <a:t>В </a:t>
            </a:r>
            <a:r>
              <a:rPr lang="ru-RU" sz="1800" b="1" dirty="0">
                <a:solidFill>
                  <a:prstClr val="black"/>
                </a:solidFill>
              </a:rPr>
              <a:t>целом по региону отмечается слабое владение следующими разделами:</a:t>
            </a:r>
          </a:p>
          <a:p>
            <a:pPr marL="285750" lvl="0" indent="-285750" defTabSz="914400">
              <a:spcBef>
                <a:spcPts val="0"/>
              </a:spcBef>
            </a:pPr>
            <a:r>
              <a:rPr lang="ru-RU" sz="1800" dirty="0" smtClean="0">
                <a:solidFill>
                  <a:prstClr val="black"/>
                </a:solidFill>
              </a:rPr>
              <a:t>Состав слова:</a:t>
            </a:r>
          </a:p>
          <a:p>
            <a:pPr marL="0" lvl="0" indent="0" defTabSz="914400">
              <a:spcBef>
                <a:spcPts val="0"/>
              </a:spcBef>
              <a:buNone/>
            </a:pPr>
            <a:r>
              <a:rPr lang="ru-RU" sz="1800" dirty="0">
                <a:solidFill>
                  <a:prstClr val="black"/>
                </a:solidFill>
              </a:rPr>
              <a:t>у</a:t>
            </a:r>
            <a:r>
              <a:rPr lang="ru-RU" sz="1800" dirty="0" smtClean="0">
                <a:solidFill>
                  <a:prstClr val="black"/>
                </a:solidFill>
              </a:rPr>
              <a:t>мение различать формы слова и родственные слова, находить схему слова, соответствующую составу предложенного слова – 23,4.</a:t>
            </a:r>
          </a:p>
          <a:p>
            <a:pPr marL="285750" lvl="0" indent="-285750" defTabSz="914400">
              <a:spcBef>
                <a:spcPts val="0"/>
              </a:spcBef>
            </a:pPr>
            <a:r>
              <a:rPr lang="ru-RU" sz="1800" dirty="0" smtClean="0">
                <a:solidFill>
                  <a:prstClr val="black"/>
                </a:solidFill>
              </a:rPr>
              <a:t>Морфология:</a:t>
            </a:r>
          </a:p>
          <a:p>
            <a:pPr marL="0" lvl="0" indent="0" defTabSz="914400">
              <a:spcBef>
                <a:spcPts val="0"/>
              </a:spcBef>
              <a:buNone/>
            </a:pPr>
            <a:r>
              <a:rPr lang="ru-RU" sz="1800" dirty="0">
                <a:solidFill>
                  <a:prstClr val="black"/>
                </a:solidFill>
              </a:rPr>
              <a:t>у</a:t>
            </a:r>
            <a:r>
              <a:rPr lang="ru-RU" sz="1800" dirty="0" smtClean="0">
                <a:solidFill>
                  <a:prstClr val="black"/>
                </a:solidFill>
              </a:rPr>
              <a:t>мение сравнивать грамматический признак имен существительных (склонение), выбирать нужное утверждение и объяснять свой выбор – 18,8.</a:t>
            </a:r>
          </a:p>
          <a:p>
            <a:pPr marL="285750" lvl="0" indent="-285750" defTabSz="914400">
              <a:spcBef>
                <a:spcPts val="0"/>
              </a:spcBef>
            </a:pPr>
            <a:r>
              <a:rPr lang="ru-RU" sz="1800" dirty="0" smtClean="0">
                <a:solidFill>
                  <a:prstClr val="black"/>
                </a:solidFill>
              </a:rPr>
              <a:t>Синтаксис:</a:t>
            </a:r>
          </a:p>
          <a:p>
            <a:pPr marL="0" lvl="0" indent="0" defTabSz="914400">
              <a:spcBef>
                <a:spcPts val="0"/>
              </a:spcBef>
              <a:buNone/>
            </a:pPr>
            <a:r>
              <a:rPr lang="ru-RU" sz="1800" dirty="0">
                <a:solidFill>
                  <a:prstClr val="black"/>
                </a:solidFill>
              </a:rPr>
              <a:t>у</a:t>
            </a:r>
            <a:r>
              <a:rPr lang="ru-RU" sz="1800" dirty="0" smtClean="0">
                <a:solidFill>
                  <a:prstClr val="black"/>
                </a:solidFill>
              </a:rPr>
              <a:t>мение классифицировать предложения по цели высказывания, находить повествовательные предложения – 24,6. </a:t>
            </a:r>
          </a:p>
          <a:p>
            <a:pPr marL="285750" lvl="0" indent="-285750" defTabSz="914400">
              <a:spcBef>
                <a:spcPts val="0"/>
              </a:spcBef>
            </a:pPr>
            <a:r>
              <a:rPr lang="ru-RU" sz="1800" dirty="0" smtClean="0">
                <a:solidFill>
                  <a:prstClr val="black"/>
                </a:solidFill>
              </a:rPr>
              <a:t>Развитие речи:</a:t>
            </a:r>
          </a:p>
          <a:p>
            <a:pPr marL="0" lvl="0" indent="0" defTabSz="914400">
              <a:spcBef>
                <a:spcPts val="0"/>
              </a:spcBef>
              <a:buNone/>
            </a:pPr>
            <a:r>
              <a:rPr lang="ru-RU" sz="1800" dirty="0">
                <a:solidFill>
                  <a:prstClr val="black"/>
                </a:solidFill>
              </a:rPr>
              <a:t>у</a:t>
            </a:r>
            <a:r>
              <a:rPr lang="ru-RU" sz="1800" dirty="0" smtClean="0">
                <a:solidFill>
                  <a:prstClr val="black"/>
                </a:solidFill>
              </a:rPr>
              <a:t>мение самостоятельно озаглавить текст, составить план текста – 28,7.</a:t>
            </a:r>
            <a:endParaRPr lang="ru-RU" sz="1800" dirty="0">
              <a:solidFill>
                <a:prstClr val="black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64898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914400">
              <a:spcBef>
                <a:spcPts val="0"/>
              </a:spcBef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Читательская грамотность-5 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класс. Западания .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/>
            </a:r>
            <a:br>
              <a:rPr lang="ru-RU" sz="2800" b="1" dirty="0">
                <a:solidFill>
                  <a:srgbClr val="C0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 defTabSz="914400">
              <a:spcBef>
                <a:spcPts val="0"/>
              </a:spcBef>
              <a:buNone/>
            </a:pPr>
            <a:r>
              <a:rPr lang="ru-RU" sz="2000" b="1" dirty="0">
                <a:solidFill>
                  <a:prstClr val="black"/>
                </a:solidFill>
              </a:rPr>
              <a:t>В целом по региону отмечается слабое владение следующими </a:t>
            </a:r>
            <a:r>
              <a:rPr lang="ru-RU" sz="2000" b="1" dirty="0" smtClean="0">
                <a:solidFill>
                  <a:prstClr val="black"/>
                </a:solidFill>
              </a:rPr>
              <a:t>умениями:</a:t>
            </a:r>
            <a:endParaRPr lang="ru-RU" sz="2000" b="1" dirty="0">
              <a:solidFill>
                <a:prstClr val="black"/>
              </a:solidFill>
            </a:endParaRPr>
          </a:p>
          <a:p>
            <a:pPr marL="285750" lvl="0" indent="-285750" defTabSz="914400">
              <a:spcBef>
                <a:spcPts val="0"/>
              </a:spcBef>
            </a:pPr>
            <a:r>
              <a:rPr lang="ru-RU" sz="2000" dirty="0" smtClean="0">
                <a:solidFill>
                  <a:prstClr val="black"/>
                </a:solidFill>
              </a:rPr>
              <a:t> находить в тексте информацию, данную в явном виде, формулировать несложный вывод – 36,9</a:t>
            </a:r>
          </a:p>
          <a:p>
            <a:pPr marL="285750" lvl="0" indent="-285750" defTabSz="914400">
              <a:spcBef>
                <a:spcPts val="0"/>
              </a:spcBef>
            </a:pPr>
            <a:r>
              <a:rPr lang="ru-RU" sz="2000" dirty="0" smtClean="0">
                <a:solidFill>
                  <a:prstClr val="black"/>
                </a:solidFill>
              </a:rPr>
              <a:t>объяснять значение малознакомого слова на основе контекста – 29,2</a:t>
            </a:r>
          </a:p>
          <a:p>
            <a:pPr marL="285750" lvl="0" indent="-285750" defTabSz="914400">
              <a:spcBef>
                <a:spcPts val="0"/>
              </a:spcBef>
            </a:pPr>
            <a:r>
              <a:rPr lang="ru-RU" sz="2000" dirty="0">
                <a:solidFill>
                  <a:prstClr val="black"/>
                </a:solidFill>
              </a:rPr>
              <a:t>и</a:t>
            </a:r>
            <a:r>
              <a:rPr lang="ru-RU" sz="2000" dirty="0" smtClean="0">
                <a:solidFill>
                  <a:prstClr val="black"/>
                </a:solidFill>
              </a:rPr>
              <a:t>спользовать информацию из текста для решения практической задачи – 32,2</a:t>
            </a:r>
          </a:p>
          <a:p>
            <a:pPr marL="285750" lvl="0" indent="-285750" defTabSz="914400">
              <a:spcBef>
                <a:spcPts val="0"/>
              </a:spcBef>
            </a:pPr>
            <a:r>
              <a:rPr lang="ru-RU" sz="2000" dirty="0">
                <a:solidFill>
                  <a:prstClr val="black"/>
                </a:solidFill>
              </a:rPr>
              <a:t>с</a:t>
            </a:r>
            <a:r>
              <a:rPr lang="ru-RU" sz="2000" dirty="0" smtClean="0">
                <a:solidFill>
                  <a:prstClr val="black"/>
                </a:solidFill>
              </a:rPr>
              <a:t>опоставлять информацию из разных текстов, выявлять противоречия – 20,1</a:t>
            </a:r>
          </a:p>
          <a:p>
            <a:pPr marL="285750" lvl="0" indent="-285750" defTabSz="914400">
              <a:spcBef>
                <a:spcPts val="0"/>
              </a:spcBef>
            </a:pPr>
            <a:r>
              <a:rPr lang="ru-RU" sz="2000" dirty="0">
                <a:solidFill>
                  <a:prstClr val="black"/>
                </a:solidFill>
              </a:rPr>
              <a:t>и</a:t>
            </a:r>
            <a:r>
              <a:rPr lang="ru-RU" sz="2000" dirty="0" smtClean="0">
                <a:solidFill>
                  <a:prstClr val="black"/>
                </a:solidFill>
              </a:rPr>
              <a:t>нтерпретировать новые факты на основе информации из научно-популярного текста – 32,5</a:t>
            </a:r>
          </a:p>
          <a:p>
            <a:pPr marL="285750" lvl="0" indent="-285750" defTabSz="914400">
              <a:spcBef>
                <a:spcPts val="0"/>
              </a:spcBef>
            </a:pPr>
            <a:endParaRPr lang="ru-RU" sz="1800" dirty="0">
              <a:solidFill>
                <a:prstClr val="black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27559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Читательская грамотность. 5 класс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3000" b="1" dirty="0" smtClean="0">
                <a:solidFill>
                  <a:srgbClr val="002060"/>
                </a:solidFill>
              </a:rPr>
              <a:t>Результаты выполнения работы по читательской грамотности по уровням достижений(% учащихся, результаты выполнения работы которых соответствуют данному уровню достижений)</a:t>
            </a:r>
          </a:p>
          <a:p>
            <a:pPr marL="0" indent="0">
              <a:buNone/>
            </a:pPr>
            <a:r>
              <a:rPr lang="ru-RU" sz="3000" b="1" dirty="0" smtClean="0">
                <a:solidFill>
                  <a:srgbClr val="002060"/>
                </a:solidFill>
              </a:rPr>
              <a:t>Число учащихся-</a:t>
            </a:r>
            <a:r>
              <a:rPr lang="ru-RU" sz="3000" b="1" dirty="0" smtClean="0">
                <a:solidFill>
                  <a:srgbClr val="C00000"/>
                </a:solidFill>
              </a:rPr>
              <a:t>30500</a:t>
            </a:r>
          </a:p>
          <a:p>
            <a:pPr marL="0" indent="0">
              <a:buNone/>
            </a:pPr>
            <a:r>
              <a:rPr lang="ru-RU" sz="3000" b="1" dirty="0" smtClean="0">
                <a:solidFill>
                  <a:srgbClr val="C00000"/>
                </a:solidFill>
              </a:rPr>
              <a:t>Недостаточный уровень-7%</a:t>
            </a:r>
          </a:p>
          <a:p>
            <a:pPr marL="0" indent="0">
              <a:buNone/>
            </a:pPr>
            <a:r>
              <a:rPr lang="ru-RU" sz="3000" b="1" dirty="0" smtClean="0">
                <a:solidFill>
                  <a:srgbClr val="C00000"/>
                </a:solidFill>
              </a:rPr>
              <a:t>Пониженный уровень-19%</a:t>
            </a:r>
          </a:p>
          <a:p>
            <a:pPr marL="0" indent="0">
              <a:buNone/>
            </a:pPr>
            <a:r>
              <a:rPr lang="ru-RU" sz="3000" b="1" dirty="0" smtClean="0">
                <a:solidFill>
                  <a:srgbClr val="C00000"/>
                </a:solidFill>
              </a:rPr>
              <a:t>Базовый уровень-56%</a:t>
            </a:r>
          </a:p>
          <a:p>
            <a:pPr marL="0" indent="0">
              <a:buNone/>
            </a:pPr>
            <a:r>
              <a:rPr lang="ru-RU" sz="3000" b="1" dirty="0" smtClean="0">
                <a:solidFill>
                  <a:srgbClr val="C00000"/>
                </a:solidFill>
              </a:rPr>
              <a:t>Повышенный уровень-19%</a:t>
            </a:r>
            <a:endParaRPr lang="ru-RU" sz="30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1676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Читательская </a:t>
            </a:r>
            <a:r>
              <a:rPr lang="ru-RU" sz="3200" b="1" dirty="0">
                <a:solidFill>
                  <a:srgbClr val="C00000"/>
                </a:solidFill>
              </a:rPr>
              <a:t>грамотность. 5 класс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Уровни достижений:</a:t>
            </a:r>
          </a:p>
          <a:p>
            <a:pPr marL="0" indent="0">
              <a:buNone/>
            </a:pPr>
            <a:r>
              <a:rPr lang="ru-RU" sz="3000" b="1" dirty="0">
                <a:solidFill>
                  <a:srgbClr val="C00000"/>
                </a:solidFill>
              </a:rPr>
              <a:t>Недостаточный </a:t>
            </a:r>
            <a:r>
              <a:rPr lang="ru-RU" sz="3000" b="1" dirty="0" smtClean="0">
                <a:solidFill>
                  <a:srgbClr val="C00000"/>
                </a:solidFill>
              </a:rPr>
              <a:t>уровень -</a:t>
            </a:r>
            <a:r>
              <a:rPr lang="ru-RU" sz="3000" b="1" dirty="0" smtClean="0">
                <a:solidFill>
                  <a:srgbClr val="002060"/>
                </a:solidFill>
              </a:rPr>
              <a:t>выполнено менее 30% заданий работы;</a:t>
            </a:r>
            <a:endParaRPr lang="ru-RU" sz="30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3000" b="1" dirty="0">
                <a:solidFill>
                  <a:srgbClr val="C00000"/>
                </a:solidFill>
              </a:rPr>
              <a:t>Пониженный </a:t>
            </a:r>
            <a:r>
              <a:rPr lang="ru-RU" sz="3000" b="1" dirty="0" smtClean="0">
                <a:solidFill>
                  <a:srgbClr val="C00000"/>
                </a:solidFill>
              </a:rPr>
              <a:t>уровень </a:t>
            </a:r>
            <a:r>
              <a:rPr lang="ru-RU" sz="3000" b="1" dirty="0" smtClean="0">
                <a:solidFill>
                  <a:srgbClr val="002060"/>
                </a:solidFill>
              </a:rPr>
              <a:t>- от 30% до 49%</a:t>
            </a:r>
            <a:endParaRPr lang="ru-RU" sz="30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3000" b="1" dirty="0">
                <a:solidFill>
                  <a:srgbClr val="C00000"/>
                </a:solidFill>
              </a:rPr>
              <a:t>Базовый </a:t>
            </a:r>
            <a:r>
              <a:rPr lang="ru-RU" sz="3000" b="1" dirty="0" smtClean="0">
                <a:solidFill>
                  <a:srgbClr val="C00000"/>
                </a:solidFill>
              </a:rPr>
              <a:t>уровень </a:t>
            </a:r>
            <a:r>
              <a:rPr lang="ru-RU" sz="3000" b="1" dirty="0" smtClean="0">
                <a:solidFill>
                  <a:srgbClr val="002060"/>
                </a:solidFill>
              </a:rPr>
              <a:t>- от 50% до 75%</a:t>
            </a:r>
            <a:endParaRPr lang="ru-RU" sz="30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3000" b="1" dirty="0">
                <a:solidFill>
                  <a:srgbClr val="C00000"/>
                </a:solidFill>
              </a:rPr>
              <a:t>Повышенный </a:t>
            </a:r>
            <a:r>
              <a:rPr lang="ru-RU" sz="3000" b="1" dirty="0" smtClean="0">
                <a:solidFill>
                  <a:srgbClr val="C00000"/>
                </a:solidFill>
              </a:rPr>
              <a:t>уровень - </a:t>
            </a:r>
            <a:r>
              <a:rPr lang="ru-RU" sz="3000" b="1" dirty="0" smtClean="0">
                <a:solidFill>
                  <a:srgbClr val="002060"/>
                </a:solidFill>
              </a:rPr>
              <a:t>выполнено более 75%</a:t>
            </a:r>
            <a:endParaRPr lang="ru-RU" sz="30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1544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Международные исследования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15566"/>
            <a:ext cx="8656088" cy="388843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accent2"/>
                </a:solidFill>
              </a:rPr>
              <a:t>TIMSS </a:t>
            </a:r>
            <a:r>
              <a:rPr lang="ru-RU" dirty="0" smtClean="0">
                <a:solidFill>
                  <a:schemeClr val="accent2"/>
                </a:solidFill>
              </a:rPr>
              <a:t>– 4</a:t>
            </a:r>
          </a:p>
          <a:p>
            <a:pPr marL="0" indent="0">
              <a:buNone/>
            </a:pPr>
            <a:r>
              <a:rPr lang="ru-RU" sz="1800" dirty="0" smtClean="0"/>
              <a:t>В 2015 году Россия продемонстрировала существенный подъем уровня математической </a:t>
            </a:r>
            <a:r>
              <a:rPr lang="ru-RU" sz="1800" dirty="0"/>
              <a:t>и </a:t>
            </a:r>
            <a:r>
              <a:rPr lang="ru-RU" sz="1800" dirty="0" smtClean="0"/>
              <a:t>естественнонаучной подготовки учащихся 4 классов. Выборка является представительной, её результаты можно перенести на всю генеральную совокупность выпускников начальной школы. Российские четвероклассники показали 7 место в рейтинге стран. Прирост составил 22 балла.</a:t>
            </a:r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1922010"/>
              </p:ext>
            </p:extLst>
          </p:nvPr>
        </p:nvGraphicFramePr>
        <p:xfrm>
          <a:off x="323528" y="3075806"/>
          <a:ext cx="5554960" cy="135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/>
                <a:gridCol w="1944216"/>
                <a:gridCol w="1378496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Регион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Образовательных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организаций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Количество участников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Россия, 42 региона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208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4918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Республика Татарстан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446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2160" y="2715766"/>
            <a:ext cx="2895448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7708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Международные исследования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15566"/>
            <a:ext cx="8568952" cy="388843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accent2"/>
                </a:solidFill>
              </a:rPr>
              <a:t>TIMSS </a:t>
            </a:r>
            <a:r>
              <a:rPr lang="ru-RU" dirty="0" smtClean="0">
                <a:solidFill>
                  <a:schemeClr val="accent2"/>
                </a:solidFill>
              </a:rPr>
              <a:t>– 8</a:t>
            </a:r>
          </a:p>
          <a:p>
            <a:pPr marL="0" indent="0">
              <a:buNone/>
            </a:pPr>
            <a:r>
              <a:rPr lang="ru-RU" sz="2000" dirty="0" smtClean="0"/>
              <a:t>В 2015 году учащиеся 8 классов России снова продемонстрировали высокий уровень математической </a:t>
            </a:r>
            <a:r>
              <a:rPr lang="ru-RU" sz="2000" dirty="0"/>
              <a:t>и </a:t>
            </a:r>
            <a:r>
              <a:rPr lang="ru-RU" sz="2000" dirty="0" smtClean="0"/>
              <a:t>естественнонаучной подготовки. Российские восьмиклассники расположились на 6 строчке итоговой таблицы результатов. </a:t>
            </a:r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2729662"/>
              </p:ext>
            </p:extLst>
          </p:nvPr>
        </p:nvGraphicFramePr>
        <p:xfrm>
          <a:off x="278097" y="3003798"/>
          <a:ext cx="5518039" cy="135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/>
                <a:gridCol w="1944216"/>
                <a:gridCol w="1341575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Регион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Образовательных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организаций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Количество участников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Россия, 42 региона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221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4780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Республика Татарстан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354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8144" y="2715766"/>
            <a:ext cx="2856234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0360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Международные исследования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15566"/>
            <a:ext cx="8568952" cy="403244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accent2"/>
                </a:solidFill>
              </a:rPr>
              <a:t>PISA</a:t>
            </a:r>
            <a:endParaRPr lang="ru-RU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ru-RU" sz="2000" dirty="0" smtClean="0"/>
              <a:t>В 2015 году сохранились положительные тенденции в результатах российских учащихся 15-летнего возраста по всем направлениям функциональной грамотности</a:t>
            </a:r>
            <a:r>
              <a:rPr lang="en-US" sz="2000" dirty="0" smtClean="0"/>
              <a:t> (</a:t>
            </a:r>
            <a:r>
              <a:rPr lang="ru-RU" sz="2000" dirty="0" smtClean="0"/>
              <a:t>естественнонаучной, математической</a:t>
            </a:r>
            <a:r>
              <a:rPr lang="ru-RU" sz="2000" smtClean="0"/>
              <a:t>, читательской). </a:t>
            </a:r>
            <a:r>
              <a:rPr lang="ru-RU" sz="2000" dirty="0" smtClean="0"/>
              <a:t>Исследование </a:t>
            </a:r>
            <a:r>
              <a:rPr lang="en-US" sz="2000" dirty="0" smtClean="0"/>
              <a:t>PISA-2015</a:t>
            </a:r>
            <a:r>
              <a:rPr lang="ru-RU" sz="2000" dirty="0" smtClean="0"/>
              <a:t> проводилось полностью на компьютерной основе. 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5248010"/>
              </p:ext>
            </p:extLst>
          </p:nvPr>
        </p:nvGraphicFramePr>
        <p:xfrm>
          <a:off x="1115616" y="3147814"/>
          <a:ext cx="5518039" cy="135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/>
                <a:gridCol w="1944216"/>
                <a:gridCol w="1341575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Регион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Образовательных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организаций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Количество участников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Россия, 42 региона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210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6036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Республика Татарстан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173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80643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Международные исследования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2595" y="2557234"/>
            <a:ext cx="2682472" cy="189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0427" y="2715766"/>
            <a:ext cx="2750028" cy="19442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168" y="2886139"/>
            <a:ext cx="2744817" cy="196351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57200" y="987574"/>
            <a:ext cx="82912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397">
              <a:spcBef>
                <a:spcPct val="20000"/>
              </a:spcBef>
            </a:pPr>
            <a:r>
              <a:rPr lang="en-US" sz="3200" dirty="0">
                <a:solidFill>
                  <a:srgbClr val="C0504D"/>
                </a:solidFill>
              </a:rPr>
              <a:t>PISA</a:t>
            </a:r>
            <a:endParaRPr lang="ru-RU" sz="3200" dirty="0">
              <a:solidFill>
                <a:srgbClr val="C0504D"/>
              </a:solidFill>
            </a:endParaRPr>
          </a:p>
          <a:p>
            <a:pPr lvl="0" defTabSz="914397">
              <a:spcBef>
                <a:spcPct val="20000"/>
              </a:spcBef>
            </a:pPr>
            <a:r>
              <a:rPr lang="ru-RU" sz="2000" dirty="0" smtClean="0">
                <a:solidFill>
                  <a:prstClr val="black"/>
                </a:solidFill>
              </a:rPr>
              <a:t>Российские </a:t>
            </a:r>
            <a:r>
              <a:rPr lang="ru-RU" sz="2000" dirty="0">
                <a:solidFill>
                  <a:prstClr val="black"/>
                </a:solidFill>
              </a:rPr>
              <a:t>учащиеся 15-летнего показали 32 место в рейтинге стран по естественнонаучной грамотности, 23 место – математическая грамотность, 26 – читательская грамотность.</a:t>
            </a:r>
          </a:p>
        </p:txBody>
      </p:sp>
    </p:spTree>
    <p:extLst>
      <p:ext uri="{BB962C8B-B14F-4D97-AF65-F5344CB8AC3E}">
        <p14:creationId xmlns:p14="http://schemas.microsoft.com/office/powerpoint/2010/main" val="14084453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1547666" y="51470"/>
            <a:ext cx="7645231" cy="1296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b="1" dirty="0">
              <a:solidFill>
                <a:srgbClr val="1F49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906056" y="169714"/>
            <a:ext cx="7848872" cy="5298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rgbClr val="002060"/>
                </a:solidFill>
              </a:rPr>
              <a:t>Региональная система оценки качества образования </a:t>
            </a:r>
            <a:endParaRPr lang="ru-RU" sz="2400" b="1" dirty="0">
              <a:solidFill>
                <a:srgbClr val="002060"/>
              </a:solidFill>
            </a:endParaRPr>
          </a:p>
          <a:p>
            <a:r>
              <a:rPr lang="ru-RU" sz="2400" b="1" dirty="0" smtClean="0">
                <a:solidFill>
                  <a:srgbClr val="002060"/>
                </a:solidFill>
              </a:rPr>
              <a:t>(</a:t>
            </a:r>
            <a:r>
              <a:rPr lang="ru-RU" sz="2400" b="1" dirty="0" smtClean="0">
                <a:solidFill>
                  <a:srgbClr val="A8246F"/>
                </a:solidFill>
              </a:rPr>
              <a:t>2016 – 2017 учебный год</a:t>
            </a:r>
            <a:r>
              <a:rPr lang="ru-RU" sz="2400" b="1" dirty="0" smtClean="0">
                <a:solidFill>
                  <a:srgbClr val="002060"/>
                </a:solidFill>
              </a:rPr>
              <a:t>) </a:t>
            </a:r>
          </a:p>
        </p:txBody>
      </p:sp>
      <p:pic>
        <p:nvPicPr>
          <p:cNvPr id="10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775" y="115099"/>
            <a:ext cx="64807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10432" y="4512484"/>
            <a:ext cx="2133600" cy="273844"/>
          </a:xfrm>
        </p:spPr>
        <p:txBody>
          <a:bodyPr/>
          <a:lstStyle/>
          <a:p>
            <a:fld id="{905E0CB1-8A1B-4CAB-B415-0D44295713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42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499" y="915566"/>
            <a:ext cx="8613981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78499" y="3219822"/>
            <a:ext cx="2493301" cy="576064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1562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87"/>
            <a:ext cx="8229600" cy="637571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Расписание ВПР в 2017 году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4 классы                                                               11 классы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18 и 20 апреля -</a:t>
            </a:r>
            <a:r>
              <a:rPr lang="ru-RU" sz="2400" b="1" dirty="0" smtClean="0">
                <a:solidFill>
                  <a:srgbClr val="002060"/>
                </a:solidFill>
              </a:rPr>
              <a:t> русский язык                </a:t>
            </a:r>
            <a:r>
              <a:rPr lang="ru-RU" sz="2400" b="1" dirty="0" smtClean="0">
                <a:solidFill>
                  <a:srgbClr val="C00000"/>
                </a:solidFill>
              </a:rPr>
              <a:t>25 апреля </a:t>
            </a:r>
            <a:r>
              <a:rPr lang="ru-RU" sz="2400" b="1" dirty="0" smtClean="0">
                <a:solidFill>
                  <a:srgbClr val="002060"/>
                </a:solidFill>
              </a:rPr>
              <a:t>- физика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25 апреля</a:t>
            </a:r>
            <a:r>
              <a:rPr lang="ru-RU" sz="2400" b="1" dirty="0" smtClean="0">
                <a:solidFill>
                  <a:srgbClr val="002060"/>
                </a:solidFill>
              </a:rPr>
              <a:t>          - математика                   </a:t>
            </a:r>
            <a:r>
              <a:rPr lang="ru-RU" sz="2400" b="1" dirty="0" smtClean="0">
                <a:solidFill>
                  <a:srgbClr val="C00000"/>
                </a:solidFill>
              </a:rPr>
              <a:t>27 апреля </a:t>
            </a:r>
            <a:r>
              <a:rPr lang="ru-RU" sz="2400" b="1" dirty="0" smtClean="0">
                <a:solidFill>
                  <a:srgbClr val="002060"/>
                </a:solidFill>
              </a:rPr>
              <a:t>- химия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27 апреля          </a:t>
            </a:r>
            <a:r>
              <a:rPr lang="ru-RU" sz="2400" b="1" dirty="0" smtClean="0">
                <a:solidFill>
                  <a:srgbClr val="002060"/>
                </a:solidFill>
              </a:rPr>
              <a:t>- окружающий мир       </a:t>
            </a:r>
            <a:r>
              <a:rPr lang="ru-RU" sz="2400" b="1" dirty="0" smtClean="0">
                <a:solidFill>
                  <a:srgbClr val="C00000"/>
                </a:solidFill>
              </a:rPr>
              <a:t>11 мая       </a:t>
            </a:r>
            <a:r>
              <a:rPr lang="ru-RU" sz="2400" b="1" dirty="0" smtClean="0">
                <a:solidFill>
                  <a:srgbClr val="002060"/>
                </a:solidFill>
              </a:rPr>
              <a:t>- биология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5 классы                                                         16 мая       </a:t>
            </a:r>
            <a:r>
              <a:rPr lang="ru-RU" sz="2400" b="1" dirty="0" smtClean="0">
                <a:solidFill>
                  <a:srgbClr val="002060"/>
                </a:solidFill>
              </a:rPr>
              <a:t>- география</a:t>
            </a:r>
            <a:r>
              <a:rPr lang="ru-RU" sz="2400" b="1" dirty="0" smtClean="0">
                <a:solidFill>
                  <a:srgbClr val="C00000"/>
                </a:solidFill>
              </a:rPr>
              <a:t>                                                         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18 апреля          </a:t>
            </a:r>
            <a:r>
              <a:rPr lang="ru-RU" sz="2400" b="1" dirty="0" smtClean="0">
                <a:solidFill>
                  <a:srgbClr val="002060"/>
                </a:solidFill>
              </a:rPr>
              <a:t>- русский язык                 </a:t>
            </a:r>
            <a:r>
              <a:rPr lang="ru-RU" sz="2400" b="1" dirty="0" smtClean="0">
                <a:solidFill>
                  <a:srgbClr val="C00000"/>
                </a:solidFill>
              </a:rPr>
              <a:t>18 мая      </a:t>
            </a:r>
            <a:r>
              <a:rPr lang="ru-RU" sz="2400" b="1" dirty="0" smtClean="0">
                <a:solidFill>
                  <a:srgbClr val="002060"/>
                </a:solidFill>
              </a:rPr>
              <a:t>-история                           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20 апреля         </a:t>
            </a:r>
            <a:r>
              <a:rPr lang="ru-RU" sz="2400" b="1" dirty="0" smtClean="0">
                <a:solidFill>
                  <a:srgbClr val="002060"/>
                </a:solidFill>
              </a:rPr>
              <a:t>- математика                    (письмо </a:t>
            </a:r>
            <a:r>
              <a:rPr lang="ru-RU" sz="2400" b="1" dirty="0" err="1" smtClean="0">
                <a:solidFill>
                  <a:srgbClr val="002060"/>
                </a:solidFill>
              </a:rPr>
              <a:t>Рособрнадзора</a:t>
            </a:r>
            <a:r>
              <a:rPr lang="ru-RU" sz="2400" b="1" dirty="0" smtClean="0">
                <a:solidFill>
                  <a:srgbClr val="002060"/>
                </a:solidFill>
              </a:rPr>
              <a:t> от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25 апреля         </a:t>
            </a:r>
            <a:r>
              <a:rPr lang="ru-RU" sz="2400" b="1" dirty="0" smtClean="0">
                <a:solidFill>
                  <a:srgbClr val="002060"/>
                </a:solidFill>
              </a:rPr>
              <a:t>- история                              16.11.2016 г. №05-628)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27 апреля         </a:t>
            </a:r>
            <a:r>
              <a:rPr lang="ru-RU" sz="2400" b="1" dirty="0" smtClean="0">
                <a:solidFill>
                  <a:srgbClr val="002060"/>
                </a:solidFill>
              </a:rPr>
              <a:t>- биология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1958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546"/>
            <a:ext cx="9144000" cy="51435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-44449"/>
            <a:ext cx="9175750" cy="523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2028800"/>
            <a:ext cx="9144000" cy="830966"/>
          </a:xfrm>
          <a:prstGeom prst="rect">
            <a:avLst/>
          </a:prstGeom>
        </p:spPr>
        <p:txBody>
          <a:bodyPr wrap="square" lIns="91410" tIns="45705" rIns="91410" bIns="45705">
            <a:spAutoFit/>
          </a:bodyPr>
          <a:lstStyle/>
          <a:p>
            <a:pPr algn="ctr" defTabSz="914063"/>
            <a:r>
              <a:rPr lang="ru-RU" altLang="ru-RU" sz="48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СПАСИБО ЗА ВНИМАНИЕ!</a:t>
            </a:r>
            <a:endParaRPr lang="ru-RU" sz="4800" kern="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4458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8130</TotalTime>
  <Words>2625</Words>
  <Application>Microsoft Office PowerPoint</Application>
  <PresentationFormat>Экран (16:9)</PresentationFormat>
  <Paragraphs>578</Paragraphs>
  <Slides>44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44</vt:i4>
      </vt:variant>
    </vt:vector>
  </HeadingPairs>
  <TitlesOfParts>
    <vt:vector size="47" baseType="lpstr">
      <vt:lpstr>1_Тема Office</vt:lpstr>
      <vt:lpstr>3_Тема Office</vt:lpstr>
      <vt:lpstr>4_Тема Office</vt:lpstr>
      <vt:lpstr>Презентация PowerPoint</vt:lpstr>
      <vt:lpstr>Оценочные процедуры уровня знаний школьников  в 2016-2017 учебном году</vt:lpstr>
      <vt:lpstr>Рассмотрели на ВКС 01.12.16 результаты:</vt:lpstr>
      <vt:lpstr>Внутренний контроль  1. Муниципальные контрольные работы по итогам I полугодия: 6,7 классы - русский язык, математика 8,9 классы - история, химия, физика  Тексты составлены методическими объединениями районов  Контроль: МОиН РТ; оценки выставляются в журнал  </vt:lpstr>
      <vt:lpstr>    Внутренний контроль В установленные сроки отчеты не предоставили: Менделеевский, Ютазинский, Высокогорский, Зеленодольский, Арский районы. Предоставили отчеты не по установленной форме: Арский, Нижнекамский, Сармановский, Атнинский муниципальные районы.        </vt:lpstr>
      <vt:lpstr>       Все муниципальные районы провели  контрольные работы  по химии (8-9 кл.) и физике (9 кл.).  Не проводились:  - 6-7 кл. - математика и русский язык – Атнинский;  - 8-9 кл. – история –Лаишево, Мензелинск, Нижнекамск; - 8 кл. – физика – Аксубаево, Новошешминск.            </vt:lpstr>
      <vt:lpstr>        ИТОГИ муниципальных контрольных работ за  1 полугодие 2016/2017 учебного года                     </vt:lpstr>
      <vt:lpstr>            ИТОГИ муниципальных контрольных работ за  1 полугодие 2016/2017 учебного года                        </vt:lpstr>
      <vt:lpstr>               ИТОГИ муниципальных контрольных работ за  1 полугодие 2016/2017 учебного года                          </vt:lpstr>
      <vt:lpstr>               ИТОГИ муниципальных контрольных работ за  1 полугодие 2016/2017 учебного года                           </vt:lpstr>
      <vt:lpstr>7 декабря 2016 года-сочинение(изложение) выпускников 11-х классов как допуск к Государственной итоговой аттестации выпускников 2017 года  </vt:lpstr>
      <vt:lpstr>Сроки и продолжительность итогового сочинения (изложения)</vt:lpstr>
      <vt:lpstr>Презентация PowerPoint</vt:lpstr>
      <vt:lpstr>Тематические направления итогового сочинения  в 2016-2017 учебном году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НИКО 5 и 8 класс, иностранные языки</vt:lpstr>
      <vt:lpstr>НИКО 5 и 8 класс, иностранные языки</vt:lpstr>
      <vt:lpstr>НИКО 5 и 8 класс иностранные языки</vt:lpstr>
      <vt:lpstr>Исследование готовности и адаптации обучающихся 5-х классов к обучению в основной школе (Ковалева Г.С.)</vt:lpstr>
      <vt:lpstr>Результаты диагностических работ-5 класс </vt:lpstr>
      <vt:lpstr>Презентация PowerPoint</vt:lpstr>
      <vt:lpstr>Русский язык-5 класс. Западания . </vt:lpstr>
      <vt:lpstr>Читательская грамотность-5 класс. Западания . </vt:lpstr>
      <vt:lpstr>Читательская грамотность. 5 класс</vt:lpstr>
      <vt:lpstr>Читательская грамотность. 5 класс</vt:lpstr>
      <vt:lpstr>Международные исследования</vt:lpstr>
      <vt:lpstr>Международные исследования</vt:lpstr>
      <vt:lpstr>Международные исследования</vt:lpstr>
      <vt:lpstr>Международные исследования</vt:lpstr>
      <vt:lpstr>Презентация PowerPoint</vt:lpstr>
      <vt:lpstr>Расписание ВПР в 2017 году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NacOtdel</dc:creator>
  <cp:lastModifiedBy>Земскова</cp:lastModifiedBy>
  <cp:revision>511</cp:revision>
  <cp:lastPrinted>2017-01-24T16:20:26Z</cp:lastPrinted>
  <dcterms:created xsi:type="dcterms:W3CDTF">2015-08-04T06:20:56Z</dcterms:created>
  <dcterms:modified xsi:type="dcterms:W3CDTF">2017-01-24T16:23:29Z</dcterms:modified>
</cp:coreProperties>
</file>